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9"/>
  </p:notesMasterIdLst>
  <p:sldIdLst>
    <p:sldId id="1016" r:id="rId2"/>
    <p:sldId id="259" r:id="rId3"/>
    <p:sldId id="732" r:id="rId4"/>
    <p:sldId id="1040" r:id="rId5"/>
    <p:sldId id="1058" r:id="rId6"/>
    <p:sldId id="1059" r:id="rId7"/>
    <p:sldId id="1060" r:id="rId8"/>
    <p:sldId id="963" r:id="rId9"/>
    <p:sldId id="1014" r:id="rId10"/>
    <p:sldId id="1037" r:id="rId11"/>
    <p:sldId id="275" r:id="rId12"/>
    <p:sldId id="1041" r:id="rId13"/>
    <p:sldId id="1062" r:id="rId14"/>
    <p:sldId id="1063" r:id="rId15"/>
    <p:sldId id="1017" r:id="rId16"/>
    <p:sldId id="1078" r:id="rId17"/>
    <p:sldId id="1080" r:id="rId18"/>
    <p:sldId id="1081" r:id="rId19"/>
    <p:sldId id="1082" r:id="rId20"/>
    <p:sldId id="1064" r:id="rId21"/>
    <p:sldId id="1067" r:id="rId22"/>
    <p:sldId id="1065" r:id="rId23"/>
    <p:sldId id="1069" r:id="rId24"/>
    <p:sldId id="1035" r:id="rId25"/>
    <p:sldId id="1083" r:id="rId26"/>
    <p:sldId id="1084" r:id="rId27"/>
    <p:sldId id="1061" r:id="rId28"/>
    <p:sldId id="972" r:id="rId29"/>
    <p:sldId id="257" r:id="rId30"/>
    <p:sldId id="258" r:id="rId31"/>
    <p:sldId id="854" r:id="rId32"/>
    <p:sldId id="793" r:id="rId33"/>
    <p:sldId id="1042" r:id="rId34"/>
    <p:sldId id="1043" r:id="rId35"/>
    <p:sldId id="1013" r:id="rId36"/>
    <p:sldId id="975" r:id="rId37"/>
    <p:sldId id="977" r:id="rId38"/>
    <p:sldId id="978" r:id="rId39"/>
    <p:sldId id="981" r:id="rId40"/>
    <p:sldId id="983" r:id="rId41"/>
    <p:sldId id="984" r:id="rId42"/>
    <p:sldId id="1071" r:id="rId43"/>
    <p:sldId id="991" r:id="rId44"/>
    <p:sldId id="1072" r:id="rId45"/>
    <p:sldId id="1036" r:id="rId46"/>
    <p:sldId id="1073" r:id="rId47"/>
    <p:sldId id="1085" r:id="rId48"/>
  </p:sldIdLst>
  <p:sldSz cx="12192000" cy="6858000"/>
  <p:notesSz cx="679767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AzcsTq9uMmXjxVACCCfUvw==" hashData="ohT2TJ/KFwVTxcJr3DtPogLMY4al39FEfR0gmZZlu8cVoWufWNhmDXuMeu3FClN5AW9oC+1E/M5Zs05hOvxfyA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2CC"/>
    <a:srgbClr val="ECCA68"/>
    <a:srgbClr val="FFFFFF"/>
    <a:srgbClr val="FFF7E1"/>
    <a:srgbClr val="EBE3D8"/>
    <a:srgbClr val="E97132"/>
    <a:srgbClr val="156082"/>
    <a:srgbClr val="FFCCFF"/>
    <a:srgbClr val="FFFF99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2923" autoAdjust="0"/>
  </p:normalViewPr>
  <p:slideViewPr>
    <p:cSldViewPr snapToGrid="0">
      <p:cViewPr varScale="1">
        <p:scale>
          <a:sx n="54" d="100"/>
          <a:sy n="54" d="100"/>
        </p:scale>
        <p:origin x="1148" y="5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16" d="100"/>
        <a:sy n="116" d="100"/>
      </p:scale>
      <p:origin x="0" y="-116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&#1076;&#1086;&#1082;&#1091;&#1084;&#1077;&#1085;&#1090;&#1099;%20&#1043;&#1048;&#1040;%202025\&#1045;&#1043;&#1069;2025\&#1050;&#1086;&#1087;&#1080;&#1103;%20&#1050;&#1086;&#1087;&#1080;&#1103;%20&#1050;&#1086;&#1087;&#1080;&#1103;%20&#1086;&#1073;&#1088;&#1072;&#1073;&#1086;&#1090;&#1082;&#1072;2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gradFill>
              <a:gsLst>
                <a:gs pos="0">
                  <a:schemeClr val="accent6"/>
                </a:gs>
                <a:gs pos="100000">
                  <a:schemeClr val="accent6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5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база_21!$Q$23:$Q$25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база_21!$R$23:$R$25</c:f>
              <c:numCache>
                <c:formatCode>General</c:formatCode>
                <c:ptCount val="3"/>
                <c:pt idx="0">
                  <c:v>9.25</c:v>
                </c:pt>
                <c:pt idx="1">
                  <c:v>10.239999999999998</c:v>
                </c:pt>
                <c:pt idx="2">
                  <c:v>10.38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4E-4B7A-B8ED-C6CB7BFCA77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56484608"/>
        <c:axId val="56486144"/>
      </c:barChart>
      <c:catAx>
        <c:axId val="56484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ru-RU"/>
          </a:p>
        </c:txPr>
        <c:crossAx val="56486144"/>
        <c:crosses val="autoZero"/>
        <c:auto val="1"/>
        <c:lblAlgn val="ctr"/>
        <c:lblOffset val="100"/>
        <c:noMultiLvlLbl val="0"/>
      </c:catAx>
      <c:valAx>
        <c:axId val="56486144"/>
        <c:scaling>
          <c:orientation val="minMax"/>
          <c:min val="0"/>
        </c:scaling>
        <c:delete val="1"/>
        <c:axPos val="l"/>
        <c:numFmt formatCode="General" sourceLinked="1"/>
        <c:majorTickMark val="none"/>
        <c:minorTickMark val="none"/>
        <c:tickLblPos val="nextTo"/>
        <c:crossAx val="56484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spPr/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06:50:17.62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25 97 24575,'-5'-82'0,"7"78"0,2 10 0,4 12 0,-6-15 0,0-12 0,6-15 0,-7 24 0,-1 0 0,0-1 0,1 1 0,-1-1 0,0 1 0,1 0 0,-1-1 0,1 1 0,-1 0 0,1 0 0,-1-1 0,0 1 0,1 0 0,-1 0 0,1 0 0,-1-1 0,1 1 0,-1 0 0,1 0 0,0 0 0,-1 0 0,1 0 0,-1 0 0,1 0 0,-1 0 0,1 0 0,-1 1 0,1-1 0,-1 0 0,1 0 0,-1 0 0,1 0 0,-1 1 0,1-1 0,-1 0 0,0 1 0,1-1 0,-1 0 0,1 1 0,-1-1 0,0 0 0,1 1 0,-1-1 0,0 1 0,1 0 0,0 0 0,0 0 0,0 1 0,-1-1 0,1 0 0,0 1 0,-1-1 0,1 1 0,-1-1 0,1 1 0,-1-1 0,0 1 0,1-1 0,-1 1 0,0 2 0,-2 29 0,1-17 0,1-13 0,-3 28 0,3-30 0,0 0 0,-1-1 0,1 1 0,0-1 0,-1 1 0,1 0 0,0-1 0,-1 1 0,1-1 0,0 1 0,-1-1 0,1 1 0,-1-1 0,1 1 0,-1-1 0,0 1 0,1-1 0,-1 0 0,1 1 0,-1-1 0,0 0 0,1 1 0,-1-1 0,0 0 0,1 0 0,-1 0 0,0 0 0,1 0 0,-1 1 0,0-1 0,1 0 0,-1-1 0,0 1 0,1 0 0,-1 0 0,0 0 0,1 0 0,-1 0 0,0-1 0,1 1 0,-2-1 0,1 0 0,-1 0 0,1 0 0,0 0 0,-1 0 0,1 0 0,0-1 0,0 1 0,0 0 0,0-1 0,0 1 0,0-1 0,0 1 0,1-1 0,-1 1 0,0-4 0,-9-30 0,7 23 0,-5-7 0,4 20 0,2 12 0,2-4 0,0 0 0,1 0 0,0 0 0,0 0 0,4 11 0,-5-18 0,0-1 0,1 0 0,-1 1 0,1-1 0,-1 0 0,1 1 0,-1-1 0,1 0 0,0 0 0,-1 0 0,1 1 0,0-1 0,0 0 0,0 0 0,0 0 0,0 0 0,0 0 0,0-1 0,1 1 0,-1 0 0,0 0 0,0-1 0,1 1 0,-1-1 0,0 1 0,1-1 0,-1 0 0,0 1 0,1-1 0,-1 0 0,0 0 0,1 0 0,-1 0 0,1 0 0,-1 0 0,1 0 0,-1-1 0,0 1 0,1 0 0,-1-1 0,0 1 0,1-1 0,1-1 0,-2 1-62,1 1 0,-1-1 0,1 0 0,-1 0 0,0-1 0,0 1 0,0 0 0,1 0 0,-1-1 0,0 1 0,-1 0 0,1-1-1,0 1 1,0-1 0,-1 0 0,1 1 0,0-1 0,-1 1 0,0-1 0,1 0 0,-1-3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06:50:26.92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43 74 24575,'-1'0'0,"1"0"0,0 0 0,0 0 0,-1-1 0,1 1 0,0 0 0,0 0 0,-1 0 0,1 0 0,0 0 0,-1 0 0,1-1 0,0 1 0,0 0 0,-1 0 0,1 0 0,0 0 0,-1 0 0,1 0 0,0 0 0,0 0 0,-1 1 0,1-1 0,0 0 0,-1 0 0,1 0 0,0 0 0,0 0 0,-1 0 0,1 0 0,0 1 0,0-1 0,-1 0 0,1 0 0,0 0 0,0 1 0,0-1 0,-1 0 0,1 0 0,0 1 0,0-1 0,0 0 0,0 0 0,-1 1 0,1-1 0,0 0 0,0 0 0,0 1 0,0-1 0,0 0 0,0 1 0,0-1 0,0 0 0,0 0 0,0 1 0,0-1 0,0 0 0,0 1 0,0-1 0,0 0 0,0 0 0,0 1 0,1-1 0,-1 1 0,3 3 0,-1-15 0,-2 2 0,1 6 0,-1 0 0,0 1 0,1-1 0,-1 1 0,-1-1 0,1 1 0,0-1 0,-1 1 0,1-1 0,-1 1 0,1-1 0,-3-2 0,3 4 0,0 1 0,0 0 0,0 0 0,0 0 0,0 0 0,0 0 0,0 0 0,0 0 0,-1 0 0,1 0 0,0 0 0,0 0 0,0 0 0,0 0 0,0-1 0,0 1 0,0 0 0,-1 0 0,1 0 0,0 0 0,0 0 0,0 0 0,0 0 0,0 0 0,0 0 0,0 0 0,-1 0 0,1 0 0,0 1 0,0-1 0,0 0 0,0 0 0,0 0 0,0 0 0,0 0 0,0 0 0,-1 0 0,1 0 0,0 0 0,0 0 0,0 0 0,0 0 0,0 0 0,0 1 0,0-1 0,0 0 0,0 0 0,0 0 0,0 0 0,0 0 0,-1 1 0,-1 9 0,0 10 0,2-11 0,3 30 0,-3-38 0,0 0 0,0 0 0,0 0 0,1 0 0,-1 0 0,0 0 0,1 0 0,-1 0 0,1 0 0,-1 0 0,1 0 0,-1 0 0,1 0 0,0 0 0,-1 0 0,1-1 0,0 1 0,0 0 0,0-1 0,0 1 0,0 0 0,-1-1 0,1 1 0,0-1 0,0 0 0,0 1 0,0-1 0,1 0 0,1 1 0,-3-1 0,1 0 0,0 0 0,-1-1 0,1 1 0,-1 0 0,1 0 0,0-1 0,-1 1 0,1-1 0,-1 1 0,1 0 0,-1-1 0,1 1 0,-1-1 0,1 1 0,-1-1 0,1 1 0,-1-1 0,0 0 0,1 1 0,-1-1 0,0 1 0,1-1 0,-1 0 0,0 1 0,0-1 0,0 0 0,0 1 0,1-1 0,-1 0 0,0 1 0,0-1 0,0 0 0,-1 0 0,1-31 0,-1 23 0,1 6 0,0-4 0,0 0 0,0 0 0,-1 0 0,0 0 0,-3-9 0,4 15 0,-1 0 0,1 0 0,0 0 0,-1 0 0,1 0 0,-1 0 0,0 0 0,1 0 0,-1 0 0,0 0 0,1 1 0,-1-1 0,0 0 0,0 0 0,0 0 0,0 1 0,0-1 0,0 1 0,0-1 0,0 1 0,0-1 0,0 1 0,0-1 0,0 1 0,0 0 0,0 0 0,0 0 0,-1-1 0,1 1 0,0 0 0,0 0 0,0 1 0,0-1 0,0 0 0,-1 0 0,1 0 0,0 1 0,0-1 0,0 1 0,0-1 0,-1 1 0,1 0 0,-1 0 0,1 0 0,1 0 0,-1 0 0,0 0 0,0 0 0,0 0 0,0 0 0,1 0 0,-1 0 0,0 0 0,1 0 0,-1 1 0,1-1 0,0 0 0,-1 0 0,1 1 0,0-1 0,0 0 0,0 1 0,-1 0 0,1 34 0,0-27 0,0 5 0,0 19 0,0-32 0,0 0 0,0-1 0,0 1 0,0 0 0,1 0 0,-1 0 0,0-1 0,0 1 0,1 0 0,-1 0 0,1-1 0,-1 1 0,1 0 0,-1-1 0,1 1 0,-1-1 0,1 1 0,-1 0 0,1-1 0,0 1 0,-1-1 0,1 0 0,0 1 0,0-1 0,-1 1 0,1-1 0,0 0 0,0 0 0,-1 1 0,1-1 0,1 0 0,14 2-1365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06:50:55.26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85 100 24575,'-8'-15'0,"1"2"0,-10-16 0,12 23 0,4 13 0,2-2 0,0-1 0,-1 1 0,0 0 0,0 0 0,-1 8 0,1-12 0,0-1 0,0 1 0,0 0 0,0 0 0,-1-1 0,1 1 0,0 0 0,0-1 0,-1 1 0,1 0 0,0-1 0,-1 1 0,1-1 0,-1 1 0,1-1 0,-1 1 0,1 0 0,-1-1 0,1 0 0,-1 1 0,1-1 0,-1 1 0,0-1 0,1 0 0,-1 1 0,0-1 0,1 0 0,-1 0 0,0 0 0,1 1 0,-1-1 0,0 0 0,0 0 0,1 0 0,-1 0 0,0 0 0,0 0 0,1 0 0,-1-1 0,0 1 0,1 0 0,-1 0 0,0 0 0,1-1 0,-1 1 0,0 0 0,0-1 0,0 0 0,0 0 0,0 0 0,0 0 0,0 0 0,0 0 0,0 0 0,1 0 0,-1 0 0,0 0 0,1 0 0,-1 0 0,0 0 0,1 0 0,0-1 0,-1 1 0,1 0 0,0 0 0,-1-3 0,-2-28 0,2 20 0,1 11 0,0 0 0,0-1 0,0 1 0,0 0 0,0 0 0,1 0 0,-1 0 0,0 0 0,1 0 0,-1 0 0,1 0 0,-1 0 0,1 1 0,-1-1 0,1 0 0,0 0 0,-1 0 0,1 0 0,0 1 0,0-1 0,-1 0 0,1 1 0,0-1 0,0 1 0,0-1 0,0 1 0,0-1 0,0 1 0,0 0 0,0-1 0,0 1 0,0 0 0,0 0 0,0 0 0,2 0 0,-1-1 0,0 1 0,0 0 0,0 0 0,1-1 0,-1 2 0,0-1 0,0 0 0,0 0 0,0 1 0,1-1 0,-1 1 0,0 0 0,0-1 0,0 1 0,0 0 0,3 2 0,-3-1 0,-1 0 0,0 0 0,0 0 0,0 0 0,0 0 0,0 1 0,0-1 0,0 0 0,0 0 0,-1 1 0,1-1 0,-1 0 0,0 0 0,0 3 0,-1 40 0,0-22 0,1-22 0,-1 0 0,1 0 0,0 0 0,-1 0 0,1 0 0,-1 0 0,1 0 0,-1 0 0,1 0 0,-1 0 0,0-1 0,1 1 0,-1 0 0,0 0 0,0 0 0,1-1 0,-1 1 0,0 0 0,0-1 0,0 1 0,0-1 0,0 1 0,0-1 0,0 0 0,0 1 0,0-1 0,0 0 0,0 0 0,0 1 0,-1-1 0,1 0 0,0 0 0,0 0 0,0-1 0,-1 1 0,0 0 0,1 0 0,-1 0 0,1 0 0,-1 0 0,1 0 0,-1-1 0,1 1 0,-1 0 0,1-1 0,0 1 0,-1-1 0,1 1 0,0-1 0,-1 0 0,1 0 0,0 0 0,0 0 0,0 1 0,0-1 0,0-1 0,0 1 0,0 0 0,0 0 0,0 0 0,0 0 0,-1-3 0,-1-14 0,-7-22 0,10 47 0,5 8 0,25 17-1365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06:51:17.46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71 88 24575,'-4'-41'0,"2"33"0,1 0 0,0-1 0,0-13 0,3 49 0,0-20 0,-2 0 0,1 0 0,-1 0 0,0 0 0,0 0 0,-3 11 0,0-15 0,-2-9 0,-3-14 0,7 16 0,-8-15 0,7 15 0,2 18 0,-1 6 0,0 20 0,1-38 0,0 0 0,1 0 0,-1 0 0,0 0 0,1 0 0,-1 0 0,1 0 0,0 0 0,0 0 0,-1 0 0,1 0 0,0-1 0,1 1 0,1 3 0,-3-5 0,0 0 0,1 1 0,-1-1 0,0 0 0,1 1 0,-1-1 0,0 0 0,1 0 0,-1 1 0,0-1 0,1 0 0,-1 0 0,1 0 0,-1 1 0,0-1 0,1 0 0,-1 0 0,1 0 0,-1 0 0,1 0 0,-1 0 0,1 0 0,-1 0 0,0 0 0,1 0 0,-1 0 0,1 0 0,-1 0 0,1 0 0,-1 0 0,1-1 0,5-13 0,-5-25 0,-2 34 0,1 0 0,0 0 0,1 0 0,-1 0 0,1 0 0,0 0 0,0 0 0,3-7 0,-3 11 0,-1 0 0,0 0 0,1 1 0,-1-1 0,1 0 0,-1 1 0,1-1 0,-1 1 0,1-1 0,-1 0 0,1 1 0,-1-1 0,1 1 0,0-1 0,-1 1 0,1 0 0,0-1 0,0 1 0,-1 0 0,1-1 0,1 1 0,-1 0 0,0 0 0,1 0 0,-1 1 0,0-1 0,1 0 0,-1 1 0,0-1 0,0 1 0,0-1 0,1 1 0,-1 0 0,0-1 0,0 1 0,0 0 0,0 0 0,0 0 0,1 1 0,0 0 0,-1 0 0,1 0 0,-1 0 0,0 0 0,0 0 0,0 1 0,0-1 0,0 0 0,-1 0 0,1 1 0,-1-1 0,1 1 0,-1-1 0,0 0 0,0 1 0,0-1 0,0 0 0,0 1 0,0-1 0,-1 1 0,0 2 0,0-2 0,0 0 0,0 0 0,0 0 0,0 0 0,0 0 0,-1-1 0,1 1 0,-1 0 0,0-1 0,1 1 0,-1-1 0,-1 1 0,1-1 0,0 0 0,-4 3 0,4-4 0,-1 1 0,1-1 0,-1 0 0,1 0 0,-1 0 0,0-1 0,1 1 0,-1-1 0,0 1 0,0-1 0,1 0 0,-1 0 0,-5 0 0,7 0 0,0-1 0,-1 1 0,1-1 0,0 1 0,0-1 0,-1 1 0,1-1 0,0 0 0,0 1 0,0-1 0,0 0 0,0 0 0,0 0 0,0 0 0,0 0 0,0 0 0,0 0 0,0 0 0,1 0 0,-1 0 0,0-1 0,1 1 0,-1 0 0,1 0 0,0-1 0,-1 1 0,1 0 0,-1-3 0,0-3 0,0 1 0,-1 0 0,0 0 0,0-1 0,-5-7 0,2 3 0,5 9 0,-1 0 0,0 0 0,1 0 0,0 0 0,-1-1 0,1 1 0,0 0 0,0 0 0,1 0 0,-1-1 0,1-2 0,-1 4 0,0 1 0,0-1 0,0 0 0,0 1 0,1-1 0,-1 0 0,0 1 0,0-1 0,1 0 0,-1 1 0,0-1 0,1 1 0,-1-1 0,1 1 0,-1-1 0,1 1 0,-1-1 0,1 1 0,-1-1 0,1 1 0,-1 0 0,1-1 0,-1 1 0,1 0 0,0-1 0,-1 1 0,1 0 0,0 0 0,-1 0 0,1 0 0,0-1 0,-1 1 0,1 0 0,0 0 0,-1 0 0,1 0 0,0 1 0,-1-1 0,1 0 0,1 0 0,-2 1 0,1-1 0,0 1 0,-1-1 0,1 1 0,-1-1 0,1 1 0,-1-1 0,1 1 0,-1-1 0,1 1 0,-1 0 0,1-1 0,-1 1 0,0 0 0,0-1 0,1 1 0,-1 0 0,0-1 0,0 1 0,0 0 0,1 0 0,-1-1 0,0 1 0,0 1 0,-1 24 0,1-5 0,3 1 230,-3-19-330,0 0 0,0 0 1,0 0-1,1 0 0,-1 0 1,1 0-1,0 0 0,0-1 1,0 1-1,0 0 0,0-1 1,0 1-1,1 0 0,-1-1 1,4 4-1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06:51:30.98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49 67 24575,'-5'-31'0,"5"31"0,0-1 0,0 1 0,0-1 0,0 1 0,0-1 0,0 1 0,0-1 0,0 1 0,0-1 0,0 1 0,-1-1 0,1 1 0,0 0 0,0-1 0,-1 1 0,1-1 0,0 1 0,0 0 0,-1-1 0,1 1 0,-1-1 0,1 1 0,0 0 0,-1 0 0,1-1 0,-1 1 0,1 0 0,0 0 0,-1-1 0,1 1 0,-1 0 0,1 0 0,-1 0 0,1 0 0,-1 0 0,1 0 0,-1 0 0,1 0 0,-1 0 0,1 0 0,-1 0 0,1 0 0,-1 0 0,1 0 0,-1 0 0,1 0 0,-1 0 0,1 1 0,-1-1 0,1 0 0,0 0 0,-1 1 0,1-1 0,-1 0 0,1 1 0,0-1 0,-1 0 0,1 1 0,-1 0 0,0 0 0,0 1 0,1-1 0,-1 1 0,0-1 0,1 1 0,-1-1 0,1 1 0,-1-1 0,1 1 0,0 0 0,-1-1 0,1 1 0,0 3 0,2 27 0,-1-15 0,-1-15 0,0 0 0,0 0 0,0 0 0,1 0 0,-1 0 0,0 0 0,1 0 0,0 0 0,-1 0 0,1 0 0,1 1 0,-1-2 0,-1 0 0,1-1 0,-1 1 0,1 0 0,0-1 0,0 1 0,-1-1 0,1 1 0,0-1 0,0 1 0,0-1 0,-1 0 0,1 1 0,0-1 0,0 0 0,0 0 0,0 0 0,0 1 0,0-1 0,0 0 0,-1 0 0,1 0 0,0-1 0,0 1 0,0 0 0,0 0 0,1-1 0,-1 1 0,-1-1 0,1 1 0,-1-1 0,1 1 0,-1-1 0,1 1 0,-1-1 0,1 0 0,-1 1 0,0-1 0,1 0 0,-1 1 0,0-1 0,1 0 0,-1 1 0,0-1 0,0 0 0,0 0 0,0 1 0,0-1 0,0 0 0,0 1 0,0-3 0,-1-23 0,1 19 0,1-16 0,-1 17 0,1 0 0,-1 0 0,0 0 0,0 1 0,-1-1 0,-2-11 0,3 16 0,0 1 0,0-1 0,0 1 0,-1-1 0,1 1 0,0-1 0,0 1 0,-1 0 0,1-1 0,0 1 0,-1-1 0,1 1 0,0 0 0,-1-1 0,1 1 0,0 0 0,-1 0 0,1-1 0,-1 1 0,1 0 0,-1 0 0,1 0 0,0-1 0,-1 1 0,1 0 0,-1 0 0,1 0 0,-1 0 0,1 0 0,-1 0 0,1 0 0,-1 0 0,1 0 0,-1 0 0,1 0 0,-1 0 0,1 0 0,-1 1 0,1-1 0,-1 0 0,0 1 0,1-1 0,-1 1 0,0-1 0,0 1 0,0-1 0,1 1 0,-1 0 0,0-1 0,0 1 0,1 0 0,-1 0 0,1-1 0,-1 1 0,1 0 0,-1 0 0,1 0 0,-1 0 0,1 0 0,0 0 0,-1 1 0,-1 17 0,-3 25 0,5-42 0,0 0 0,0 0 0,0 0 0,0-1 0,0 1 0,0 0 0,1 0 0,-1-1 0,1 1 0,-1 0 0,1-1 0,0 1 0,0 0 0,0-1 0,-1 1 0,2-1 0,-1 1 0,2 1 0,-2-2 0,0 0 0,-1 0 0,1-1 0,0 1 0,0-1 0,0 1 0,0-1 0,0 1 0,0-1 0,0 0 0,0 1 0,0-1 0,0 0 0,0 0 0,0 0 0,0 1 0,0-1 0,0 0 0,0-1 0,0 1 0,0 0 0,0 0 0,0 0 0,0 0 0,0-1 0,0 1 0,0-1 0,-1 1 0,1 0 0,0-1 0,0 1 0,0-1 0,1 0 0,-1-1 0,0 1 0,0-1 0,0 0 0,0 1 0,0-1 0,0 0 0,0 1 0,-1-1 0,1 0 0,0 0 0,-1 0 0,0 0 0,1 0 0,-1 0 0,0 1 0,0-4 0,0-3 0,0 0 0,0-1 0,1 1 0,2-10 0,-2 46 0,0-25 0,0 0 0,-1 1 0,1-1 0,-1 0 0,0 1 0,0-1 0,0 1 0,-1-1 0,1 0 0,-1 1 0,0-1 0,0 0 0,0 1 0,-2 3 0,2-6 0,0 0 0,1 0 0,-1 0 0,0 0 0,0 0 0,-1-1 0,1 1 0,0 0 0,0 0 0,0-1 0,0 1 0,-1-1 0,1 1 0,0-1 0,-1 0 0,1 1 0,0-1 0,0 0 0,-1 0 0,1 0 0,0 0 0,-1 0 0,1 0 0,0 0 0,-1-1 0,1 1 0,0 0 0,-1-1 0,1 1 0,0-1 0,0 1 0,-1-1 0,1 0 0,0 1 0,0-1 0,0 0 0,0 0 0,0 0 0,0 0 0,0 0 0,0 0 0,1 0 0,-1 0 0,0 0 0,1 0 0,-1-1 0,0 1 0,1 0 0,-1 0 0,1-1 0,0 1 0,0 0 0,-1 0 0,1-3 0,1-7 0,0-14 0,-1 24 0,0 0 0,0 0 0,0 1 0,0-1 0,0 0 0,0 0 0,0 1 0,-1-1 0,1 0 0,0 0 0,0 1 0,-1-1 0,1 0 0,0 1 0,-1-1 0,1 0 0,-1 1 0,1-1 0,-1 1 0,1-1 0,-1 1 0,1-1 0,-2 0 0,2 1 0,-1 0 0,1 0 0,-1 0 0,1 0 0,-1 0 0,1 0 0,-1 1 0,1-1 0,-1 0 0,1 0 0,0 0 0,-1 1 0,1-1 0,-1 0 0,1 1 0,-1-1 0,1 0 0,0 1 0,-1-1 0,1 0 0,0 1 0,0-1 0,-1 1 0,1-1 0,0 1 0,0-1 0,-1 0 0,1 1 0,0-1 0,0 1 0,0-1 0,0 1 0,0-1 0,0 1 0,0-1 0,0 1 0,0-1 0,0 1 0,0-1 0,0 2 0,0 26 0,0-25 0,0-1-45,0 0-1,1 0 1,-1-1-1,0 1 1,1 0-1,-1 0 1,1 0-1,0-1 1,0 1-1,-1 0 1,1-1-1,0 1 1,0-1-1,0 1 1,1-1-1,-1 1 1,0-1-1,1 0 1,-1 0-1,1 1 1,-1-1-1,1 0 1,-1 0-1,1 0 0,0-1 1,-1 1-1,1 0 1,0-1-1,3 1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06:51:52.03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32 63 24575,'1'0'0,"0"0"0,-1-1 0,0 1 0,1-1 0,-1 1 0,1-1 0,-1 1 0,0-1 0,1 1 0,-1-1 0,0 1 0,1-1 0,-1 0 0,0 1 0,0-1 0,0 0 0,1 1 0,-1-1 0,0 1 0,0-1 0,0 0 0,0 1 0,0-1 0,-1-1 0,2-20 0,-1 18 0,-2-12 0,1 16 0,1 0 0,0 0 0,0 0 0,0 0 0,0 0 0,0 0 0,0-1 0,0 1 0,0 0 0,0 0 0,0 0 0,0 0 0,0 0 0,0 0 0,-1 0 0,1 0 0,0-1 0,0 1 0,0 0 0,0 0 0,0 0 0,0 0 0,-1 0 0,1 0 0,0 0 0,0 0 0,0 0 0,0 0 0,0 0 0,0 0 0,-1 0 0,1 0 0,0 0 0,0 0 0,0 0 0,0 0 0,0 0 0,-1 0 0,1 0 0,0 0 0,0 0 0,0 0 0,0 0 0,0 0 0,0 1 0,-14 19 0,13-18 0,0-1 0,0 1 0,1-1 0,-1 1 0,1-1 0,-1 1 0,1-1 0,-1 1 0,1 0 0,0-1 0,0 1 0,0 0 0,0 0 0,0-1 0,0 1 0,0 0 0,0-1 0,1 1 0,-1 0 0,2 2 0,0-1 0,0 0 0,0-1 0,0 1 0,1-1 0,-1 1 0,1-1 0,0 0 0,-1 0 0,5 2 0,-6-3 0,0 0 0,0-1 0,0 1 0,0 0 0,0-1 0,0 1 0,0-1 0,0 1 0,0-1 0,0 0 0,0 1 0,0-1 0,0 0 0,0 0 0,0 1 0,0-1 0,0 0 0,0 0 0,1-1 0,-1 1 0,1 0 0,-1-1 0,0 0 0,0 0 0,-1 0 0,1 0 0,0 0 0,-1 0 0,1 0 0,-1 0 0,1 0 0,-1 0 0,0 0 0,1-1 0,-1 1 0,0 0 0,0 0 0,0 0 0,0-1 0,0 1 0,0 0 0,0-2 0,-2-20 0,1-14 0,2 29 0,1 15 0,0 4 0,0 0 0,-1 1 0,0-1 0,0 1 0,-1-1 0,-4 22 0,4-32 0,-1 0 0,0 1 0,0-1 0,0 0 0,0 0 0,0 0 0,0 0 0,0 0 0,-1 0 0,1 0 0,0 0 0,0 0 0,-1-1 0,1 1 0,-1 0 0,1-1 0,-1 1 0,1-1 0,0 0 0,-1 1 0,0-1 0,-1 0 0,2 0 0,0 1 0,0-1 0,0 0 0,0 0 0,0 0 0,0 0 0,0 0 0,1 0 0,-1 0 0,0 0 0,0 0 0,0 0 0,0-1 0,0 1 0,0 0 0,0-1 0,0 1 0,1-1 0,-1 1 0,0-1 0,0 1 0,0-1 0,1 1 0,-1-1 0,0 0 0,1 1 0,-1-1 0,1 0 0,-1 1 0,0-1 0,1 0 0,0 0 0,-1 0 0,1 0 0,-1 0 0,1 1 0,0-3 0,-9-46 0,7 38 0,0 1 0,0-1 0,0-18 0,1 47 0,0-6 0,1 0 0,0 1 0,0-1 0,3 12 0,-2-22 0,0 0 0,0 0 0,0 0 0,1 0 0,-1 0 0,0 0 0,1 0 0,0-1 0,-1 1 0,3 1 0,-3-2 0,1 0 0,-1-1 0,0 1 0,0 0 0,0 0 0,0 0 0,0 0 0,0 0 0,0 0 0,-1 0 0,1 0 0,0 1 0,-1-1 0,1 0 0,0 0 0,-1 1 0,0-1 0,1 0 0,-1 1 0,0-1 0,1 0 0,-1 1 0,0-1 0,0 2 0,0-2 0,0-1 0,0 0 0,0 0 0,0 1 0,0-1 0,0 0 0,0 0 0,0 1 0,0-1 0,0 0 0,0 0 0,-1 1 0,1-1 0,0 0 0,0 0 0,0 1 0,0-1 0,0 0 0,0 0 0,-1 0 0,1 1 0,0-1 0,0 0 0,0 0 0,-1 0 0,1 0 0,0 1 0,0-1 0,0 0 0,-1 0 0,1 0 0,0 0 0,0 0 0,-1 0 0,1 0 0,0 0 0,0 0 0,-1 0 0,1 0 0,0 0 0,0 0 0,-1 0 0,1 0 0,0 0 0,0 0 0,-1 0 0,1 0 0,0 0 0,0 0 0,-1 0 0,1 0 0,0 0 0,0 0 0,0-1 0,-1 1 0,1 0 0,0 0 0,0 0 0,0 0 0,-1-1 0,1 1 0,0 0 0,0 0 0,0 0 0,0-1 0,0 1 0,0 0 0,-1-1 0,-5-17 0,7-30-1365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06:52:18.536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54 74 24575,'1'43'0,"-13"-70"0,10 24 0,0 1 0,1-1 0,-1 0 0,1 1 0,0-1 0,0 0 0,0 0 0,0 0 0,1 0 0,-1 0 0,0-5 0,1 6 0,4-31 0,-4 32 0,1 0 0,-1 1 0,0-1 0,0 0 0,1 0 0,-1 1 0,0-1 0,1 0 0,-1 0 0,1 1 0,-1-1 0,1 0 0,0 1 0,-1-1 0,1 1 0,-1-1 0,1 1 0,0-1 0,-1 1 0,1-1 0,0 1 0,0 0 0,-1-1 0,1 1 0,0 0 0,0 0 0,0-1 0,0 1 0,-1 0 0,1 0 0,0 0 0,0 0 0,0 0 0,0 0 0,-1 0 0,3 1 0,-2-1 0,0 1 0,0-1 0,0 1 0,-1 0 0,1-1 0,0 1 0,0 0 0,0-1 0,-1 1 0,1 0 0,0 0 0,-1 0 0,1-1 0,-1 1 0,1 0 0,-1 0 0,1 0 0,-1 0 0,1 0 0,-1 0 0,0 0 0,0 0 0,0 0 0,1 0 0,-1 1 0,0 0 0,-1 35 0,0-24 0,1-10 0,0 0 0,-1 0 0,1 0 0,-1-1 0,0 1 0,0 0 0,0 0 0,0 0 0,0 0 0,-1-1 0,1 1 0,-3 2 0,3-4 0,0 1 0,1-1 0,-1 0 0,0 0 0,0 0 0,0-1 0,0 1 0,-1 0 0,1 0 0,0 0 0,0-1 0,0 1 0,-1-1 0,1 1 0,0-1 0,-1 1 0,1-1 0,0 0 0,-1 0 0,1 0 0,0 1 0,-1-1 0,1-1 0,-1 1 0,1 0 0,0 0 0,-1 0 0,-1-1 0,1 0 0,1 0 0,0-1 0,0 1 0,0 0 0,0 0 0,0 0 0,0-1 0,0 1 0,0 0 0,0-1 0,1 1 0,-1-1 0,0 1 0,1-1 0,-1 1 0,1-4 0,-5-25 0,34 76 0,-28-46 0,-1 1 0,0 0 0,1-1 0,-1 1 0,0 0 0,1-1 0,-1 1 0,1-1 0,-1 1 0,1 0 0,-1-1 0,1 1 0,0-1 0,-1 0 0,1 1 0,0-1 0,-1 1 0,1-1 0,0 0 0,-1 0 0,1 1 0,0-1 0,0 0 0,-1 0 0,1 0 0,0 0 0,0 0 0,-1 0 0,1 0 0,0 0 0,0 0 0,0 0 0,-1 0 0,1 0 0,0-1 0,-1 1 0,1 0 0,1-1 0,-1 0 0,0 0 0,0 0 0,0 0 0,0 0 0,0-1 0,-1 1 0,1 0 0,0 0 0,-1-1 0,1 1 0,-1 0 0,1-1 0,-1 1 0,1-1 0,-1 1 0,0 0 0,0-1 0,0 1 0,0-3 0,2-18 0,0 18 0,-1 16 0,-1 60-1365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C9DFAB-68C7-4BEA-888D-1B59811CD3AC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51220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9667CE-C849-4C78-9AB9-CCDA706A225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1331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lvl="0" indent="0" algn="r">
              <a:spcBef>
                <a:spcPts val="0"/>
              </a:spcBef>
              <a:buNone/>
              <a:defRPr/>
            </a:pPr>
            <a:fld id="{D038279B-FC19-497E-A7D1-5ADD9CAF016F}" type="slidenum">
              <a:rPr lang="ru-RU" sz="1200" smtClean="0">
                <a:latin typeface="Cambria"/>
              </a:rPr>
              <a:pPr marL="0" lvl="0" indent="0" algn="r">
                <a:spcBef>
                  <a:spcPts val="0"/>
                </a:spcBef>
                <a:buNone/>
                <a:defRPr/>
              </a:pPr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45485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9667CE-C849-4C78-9AB9-CCDA706A225F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>
            <a:extLst>
              <a:ext uri="{FF2B5EF4-FFF2-40B4-BE49-F238E27FC236}">
                <a16:creationId xmlns:a16="http://schemas.microsoft.com/office/drawing/2014/main" id="{8A1B41A5-EF5E-5DDD-04DF-46394D557E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D31F0E7-0766-1742-23B4-AA55859A0E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ru-RU" dirty="0"/>
              <a:t>Из года в год этот тип заданий, особенно, если проверяются типы кристаллических решеток и виды межмолекулярного взаимодействия, вызывает затруднения у всех групп экзаменуемых. Это свидетельствует о </a:t>
            </a:r>
            <a:r>
              <a:rPr lang="ru-RU" dirty="0" err="1"/>
              <a:t>несформированности</a:t>
            </a:r>
            <a:r>
              <a:rPr lang="ru-RU" dirty="0"/>
              <a:t> алгоритма распознавания веществ молекулярного и немолекулярного строения, как по формуле, так и по физическим свойствам; и умения прогнозировать возможность образования межмолекулярных водородных связей между молекулами как неорганических, так и органических веществ</a:t>
            </a:r>
          </a:p>
          <a:p>
            <a:pPr>
              <a:defRPr/>
            </a:pPr>
            <a:r>
              <a:rPr lang="ru-RU" dirty="0"/>
              <a:t>Сравнительно низкий средний процент выполнения задания обусловлен влиянием показателей выполнения задания группой экзаменуемых со слабой подготовкой. Так группы выпускников с хорошим и высоким уровнем подготовки успешно справились с указанным заданием 84% и 97% выполнения соответственно, однако только 8% участников ЕГЭ со слабой подготовкой справились с заданием. Вероятной причиной такого низкого качества выполнения может быть слабое владение тривиальной номенклатурой органических веществ, принадлежащих к  различным классам, а также незнанием не только простейших представителей гомологических рядов органических веществ.</a:t>
            </a:r>
          </a:p>
        </p:txBody>
      </p:sp>
      <p:sp>
        <p:nvSpPr>
          <p:cNvPr id="19460" name="Номер слайда 3">
            <a:extLst>
              <a:ext uri="{FF2B5EF4-FFF2-40B4-BE49-F238E27FC236}">
                <a16:creationId xmlns:a16="http://schemas.microsoft.com/office/drawing/2014/main" id="{B2D55102-F76E-79DC-A007-5A782E8E82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F0174D7-23CA-40EF-812F-AD8A76F4C1BC}" type="slidenum">
              <a:rPr lang="ru-RU" altLang="ru-RU" smtClean="0">
                <a:latin typeface="Cambria" panose="02040503050406030204" pitchFamily="18" charset="0"/>
              </a:rPr>
              <a:pPr/>
              <a:t>28</a:t>
            </a:fld>
            <a:endParaRPr lang="ru-RU" altLang="ru-RU">
              <a:latin typeface="Cambria" panose="020405030504060302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>
            <a:extLst>
              <a:ext uri="{FF2B5EF4-FFF2-40B4-BE49-F238E27FC236}">
                <a16:creationId xmlns:a16="http://schemas.microsoft.com/office/drawing/2014/main" id="{385017D3-72EE-C196-8EE7-2602019E7DE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2D4FF540-D77B-C344-D122-AB23ECB527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ru-RU" dirty="0"/>
              <a:t>Из года в год этот тип заданий, особенно, если проверяются типы кристаллических решеток и виды межмолекулярного взаимодействия, вызывает затруднения у всех групп экзаменуемых. Это свидетельствует о несформированности алгоритма распознавания веществ молекулярного и немолекулярного строения, как по формуле, так и по физическим свойствам; и умения прогнозировать возможность образования межмолекулярных водородных связей между молекулами как неорганических, так и органических веществ</a:t>
            </a:r>
          </a:p>
          <a:p>
            <a:pPr>
              <a:defRPr/>
            </a:pPr>
            <a:r>
              <a:rPr lang="ru-RU" dirty="0"/>
              <a:t>Сравнительно низкий средний процент выполнения задания обусловлен влиянием показателей выполнения задания группой экзаменуемых со слабой подготовкой. Так группы выпускников с хорошим и высоким уровнем подготовки успешно справились с указанным заданием 84% и 97% выполнения соответственно, однако только 8% участников ЕГЭ со слабой подготовкой справились с заданием. Вероятной причиной такого низкого качества выполнения может быть слабое владение тривиальной номенклатурой органических веществ, принадлежащих к  различным классам, а также незнанием не только простейших представителей гомологических рядов органических веществ.</a:t>
            </a:r>
          </a:p>
        </p:txBody>
      </p:sp>
      <p:sp>
        <p:nvSpPr>
          <p:cNvPr id="20484" name="Номер слайда 3">
            <a:extLst>
              <a:ext uri="{FF2B5EF4-FFF2-40B4-BE49-F238E27FC236}">
                <a16:creationId xmlns:a16="http://schemas.microsoft.com/office/drawing/2014/main" id="{35DD4642-715B-17B8-481E-9439C029E9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0C8138A-42B2-43D4-86B5-FE66E317EC26}" type="slidenum">
              <a:rPr lang="ru-RU" altLang="ru-RU" smtClean="0">
                <a:latin typeface="Cambria" panose="02040503050406030204" pitchFamily="18" charset="0"/>
              </a:rPr>
              <a:pPr/>
              <a:t>33</a:t>
            </a:fld>
            <a:endParaRPr lang="ru-RU" altLang="ru-RU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23555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>
            <a:extLst>
              <a:ext uri="{FF2B5EF4-FFF2-40B4-BE49-F238E27FC236}">
                <a16:creationId xmlns:a16="http://schemas.microsoft.com/office/drawing/2014/main" id="{385017D3-72EE-C196-8EE7-2602019E7DE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2D4FF540-D77B-C344-D122-AB23ECB527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ru-RU" dirty="0"/>
              <a:t>Из года в год этот тип заданий, особенно, если проверяются типы кристаллических решеток и виды межмолекулярного взаимодействия, вызывает затруднения у всех групп экзаменуемых. Это свидетельствует о несформированности алгоритма распознавания веществ молекулярного и немолекулярного строения, как по формуле, так и по физическим свойствам; и умения прогнозировать возможность образования межмолекулярных водородных связей между молекулами как неорганических, так и органических веществ</a:t>
            </a:r>
          </a:p>
          <a:p>
            <a:pPr>
              <a:defRPr/>
            </a:pPr>
            <a:r>
              <a:rPr lang="ru-RU" dirty="0"/>
              <a:t>Сравнительно низкий средний процент выполнения задания обусловлен влиянием показателей выполнения задания группой экзаменуемых со слабой подготовкой. Так группы выпускников с хорошим и высоким уровнем подготовки успешно справились с указанным заданием 84% и 97% выполнения соответственно, однако только 8% участников ЕГЭ со слабой подготовкой справились с заданием. Вероятной причиной такого низкого качества выполнения может быть слабое владение тривиальной номенклатурой органических веществ, принадлежащих к  различным классам, а также незнанием не только простейших представителей гомологических рядов органических веществ.</a:t>
            </a:r>
          </a:p>
        </p:txBody>
      </p:sp>
      <p:sp>
        <p:nvSpPr>
          <p:cNvPr id="20484" name="Номер слайда 3">
            <a:extLst>
              <a:ext uri="{FF2B5EF4-FFF2-40B4-BE49-F238E27FC236}">
                <a16:creationId xmlns:a16="http://schemas.microsoft.com/office/drawing/2014/main" id="{35DD4642-715B-17B8-481E-9439C029E9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0C8138A-42B2-43D4-86B5-FE66E317EC26}" type="slidenum">
              <a:rPr lang="ru-RU" altLang="ru-RU" smtClean="0">
                <a:latin typeface="Cambria" panose="02040503050406030204" pitchFamily="18" charset="0"/>
              </a:rPr>
              <a:pPr/>
              <a:t>34</a:t>
            </a:fld>
            <a:endParaRPr lang="ru-RU" altLang="ru-RU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23391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>
            <a:extLst>
              <a:ext uri="{FF2B5EF4-FFF2-40B4-BE49-F238E27FC236}">
                <a16:creationId xmlns:a16="http://schemas.microsoft.com/office/drawing/2014/main" id="{B68AC9B4-7E07-3416-C204-68C20C491CE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B467C558-1141-158E-E007-E10C9B725E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ru-RU" dirty="0"/>
              <a:t>Из года в год этот тип заданий, особенно, если проверяются типы кристаллических решеток и виды межмолекулярного взаимодействия, вызывает затруднения у всех групп экзаменуемых. Это свидетельствует о </a:t>
            </a:r>
            <a:r>
              <a:rPr lang="ru-RU" dirty="0" err="1"/>
              <a:t>несформированности</a:t>
            </a:r>
            <a:r>
              <a:rPr lang="ru-RU" dirty="0"/>
              <a:t> алгоритма распознавания веществ молекулярного и немолекулярного строения, как по формуле, так и по физическим свойствам; и умения прогнозировать возможность образования межмолекулярных водородных связей между молекулами как неорганических, так и органических веществ</a:t>
            </a:r>
          </a:p>
          <a:p>
            <a:pPr>
              <a:defRPr/>
            </a:pPr>
            <a:r>
              <a:rPr lang="ru-RU" dirty="0"/>
              <a:t>Сравнительно низкий средний процент выполнения задания обусловлен влиянием показателей выполнения задания группой экзаменуемых со слабой подготовкой. Так группы выпускников с хорошим и высоким уровнем подготовки успешно справились с указанным заданием 84% и 97% выполнения соответственно, однако только 8% участников ЕГЭ со слабой подготовкой справились с заданием. Вероятной причиной такого низкого качества выполнения может быть слабое владение тривиальной номенклатурой органических веществ, принадлежащих к  различным классам, а также незнанием не только простейших представителей гомологических рядов органических веществ.</a:t>
            </a:r>
          </a:p>
        </p:txBody>
      </p:sp>
      <p:sp>
        <p:nvSpPr>
          <p:cNvPr id="21508" name="Номер слайда 3">
            <a:extLst>
              <a:ext uri="{FF2B5EF4-FFF2-40B4-BE49-F238E27FC236}">
                <a16:creationId xmlns:a16="http://schemas.microsoft.com/office/drawing/2014/main" id="{C442986E-870E-1CA9-DB55-9F3D84B4271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3189F01-F763-4616-A30D-73BECDD0FE5C}" type="slidenum">
              <a:rPr lang="ru-RU" altLang="ru-RU" smtClean="0">
                <a:latin typeface="Cambria" panose="02040503050406030204" pitchFamily="18" charset="0"/>
              </a:rPr>
              <a:pPr/>
              <a:t>35</a:t>
            </a:fld>
            <a:endParaRPr lang="ru-RU" altLang="ru-RU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2402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DD9667-5935-4EE4-9123-E77EF699B7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204899B-4209-4E1F-B9F7-DFE2D32694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B98BAFF-B147-4C82-BDAF-994F32CAB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D2FF2-63D5-404B-95C9-D7205FECCCC3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1F7F129-A701-41DB-AFB2-754D17BCC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9C4A59-DB82-406C-BDDE-8C3A1B785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E72A-C369-432C-B57F-FB1F392030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4798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CA978B-CF69-4D22-B90C-36352D267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0DBB8D-D2C0-48C8-ACD4-8D8464352C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A100CDF-171F-41E2-8969-AF3A05CDC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D2FF2-63D5-404B-95C9-D7205FECCCC3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7608215-CCC8-4835-8802-037D94F91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95F1798-111F-48E4-83B9-F13206AD4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E72A-C369-432C-B57F-FB1F392030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8920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2BC445-064C-4E54-B1A4-A4E2A7BA9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5FA12EB-DE18-4262-8CE0-A5D08446E7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E34FCD3-451D-4BE7-AF6E-7C79B3EB5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D2FF2-63D5-404B-95C9-D7205FECCCC3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C5C47B-7459-49C9-AED3-7B6B0B8BA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B9C173-6A26-43EB-8B92-FCA888888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E72A-C369-432C-B57F-FB1F392030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0221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22592A-6F5D-4C81-9CEB-6F6237ADA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EE7F8A5-7C10-4503-923F-E7F003CEC5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C7476F3-2758-461A-B14C-9AD92CC9A9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9BECE4F-2D3A-49D6-AF70-AA5F3C222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D2FF2-63D5-404B-95C9-D7205FECCCC3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47CD698-F2DF-4B27-85BB-2DEDA3AB9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8B1C0D3-A762-4A7C-A0B8-FA7EBDC52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E72A-C369-432C-B57F-FB1F392030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3324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83C782-55A4-4954-80F1-82B25A586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AA91422-1DF5-430B-AAD4-D1FBCFE59E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ECDEDE6-3A7A-4D1B-8319-4E6BDF347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AFA23BA-9A3C-4750-BD73-1A81CB6F12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A3A60F1-EFF6-4EA3-A2B1-C3EA9D5711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BD10978-87A5-41EA-BC55-6ED0BC26D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D2FF2-63D5-404B-95C9-D7205FECCCC3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1A2BA66-E382-487C-B650-2AFC23635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5288226-10F0-4A69-89A6-E0AB27FEA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E72A-C369-432C-B57F-FB1F392030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196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7C2432-E915-458F-A198-EC21844C2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1730D7C-7324-4B5D-A4B3-667CE6C38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D2FF2-63D5-404B-95C9-D7205FECCCC3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3AEB994-0CAD-4D7E-BA4C-56CC52278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409AC86-A2DF-4DA1-A754-3F846D20E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E72A-C369-432C-B57F-FB1F392030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2194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2AEA1F6-94D1-40CF-A49A-D724732E7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D2FF2-63D5-404B-95C9-D7205FECCCC3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A03ABA3-19FD-46D7-B14E-EF6E5D028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9E8782A-635D-4DC5-852C-C67A6F5FD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E72A-C369-432C-B57F-FB1F392030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7413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9E2DC1-E510-4793-A780-34B44DBAF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A7C4B3-57A2-4A64-9564-10A6EDF3EF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CE6A5E0-7065-4956-B137-3DC36D21CC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949AF4C-AB76-4E83-89AC-AFF6B1F2C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D2FF2-63D5-404B-95C9-D7205FECCCC3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D0846FA-97E6-45FF-85A2-BB96E3225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29068AA-4292-475B-84ED-9B5E9E185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E72A-C369-432C-B57F-FB1F392030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7818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5BD5E3-BC96-4907-BF50-909331CD6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33401BD-0B1E-4D11-B590-65FC08BDF3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527672C-8C85-445E-ADD4-4519A46A8F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7E8EAB9-8EBC-42ED-9A4A-D0689E4D2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D2FF2-63D5-404B-95C9-D7205FECCCC3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C030A7C-2309-4482-943E-E1624439D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A628FBC-0E1F-4AB2-864E-F8BB7EC34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E72A-C369-432C-B57F-FB1F392030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3985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5438EC-ACB2-4797-988D-061B4465A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5DA7DDD-3B32-40EF-BD2D-B1BA04BD62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70E460-13FE-4C8D-BB99-50D07A904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D2FF2-63D5-404B-95C9-D7205FECCCC3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2C5523-2936-4B55-BE84-34500BCF5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C2FB140-F0D8-44D4-A550-FAC5087FD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E72A-C369-432C-B57F-FB1F392030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9156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422EC11-237B-4AD8-A4D7-3C1AA139C7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8F46BE7-EDCD-4EA1-B2D3-889CAFAC86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F73980A-58D5-4D96-B755-B114C9F0D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D2FF2-63D5-404B-95C9-D7205FECCCC3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88F221-5989-4BA0-9FC7-8D358A48F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3201231-80BB-47B8-A7AA-DCA56BDEE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8E72A-C369-432C-B57F-FB1F392030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2497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B8A8C4-BB2B-4E90-BF37-92B39A312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709178C-CEA4-4DFB-9F26-7DA2F6797D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06C2D1-2E61-4139-A241-B090F0EEB8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D2FF2-63D5-404B-95C9-D7205FECCCC3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4626B5A-C9E6-436E-AC67-CF9A1D6790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65C6175-3F62-4564-92CA-80589C3276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38E72A-C369-432C-B57F-FB1F392030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2168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hyperlink" Target="http://publication.pravo.gov.ru/document/0001202411230014" TargetMode="External"/><Relationship Id="rId4" Type="http://schemas.openxmlformats.org/officeDocument/2006/relationships/image" Target="../media/image5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fipi.ru/ege/demoversii-specifikacii-kodifikatory" TargetMode="Externa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edu54.ru/videocast/view/1520134" TargetMode="External"/><Relationship Id="rId5" Type="http://schemas.openxmlformats.org/officeDocument/2006/relationships/hyperlink" Target="https://edu54.ru/videocast/view/1520133" TargetMode="External"/><Relationship Id="rId4" Type="http://schemas.openxmlformats.org/officeDocument/2006/relationships/image" Target="../media/image21.png"/><Relationship Id="rId9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vkvideo.ru/video-212078830_456239526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8.png"/><Relationship Id="rId7" Type="http://schemas.openxmlformats.org/officeDocument/2006/relationships/hyperlink" Target="https://nimro.ru/download/7790-3844/?t=1757681245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11" Type="http://schemas.openxmlformats.org/officeDocument/2006/relationships/image" Target="../media/image35.png"/><Relationship Id="rId5" Type="http://schemas.openxmlformats.org/officeDocument/2006/relationships/image" Target="../media/image30.png"/><Relationship Id="rId10" Type="http://schemas.openxmlformats.org/officeDocument/2006/relationships/image" Target="../media/image34.png"/><Relationship Id="rId4" Type="http://schemas.openxmlformats.org/officeDocument/2006/relationships/image" Target="../media/image29.png"/><Relationship Id="rId9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Relationship Id="rId1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56.png"/><Relationship Id="rId18" Type="http://schemas.openxmlformats.org/officeDocument/2006/relationships/image" Target="../media/image59.png"/><Relationship Id="rId3" Type="http://schemas.openxmlformats.org/officeDocument/2006/relationships/image" Target="../media/image51.png"/><Relationship Id="rId7" Type="http://schemas.openxmlformats.org/officeDocument/2006/relationships/image" Target="../media/image53.png"/><Relationship Id="rId12" Type="http://schemas.openxmlformats.org/officeDocument/2006/relationships/customXml" Target="../ink/ink5.xml"/><Relationship Id="rId17" Type="http://schemas.openxmlformats.org/officeDocument/2006/relationships/image" Target="../media/image58.png"/><Relationship Id="rId2" Type="http://schemas.openxmlformats.org/officeDocument/2006/relationships/image" Target="../media/image50.png"/><Relationship Id="rId16" Type="http://schemas.openxmlformats.org/officeDocument/2006/relationships/customXml" Target="../ink/ink7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2.xml"/><Relationship Id="rId11" Type="http://schemas.openxmlformats.org/officeDocument/2006/relationships/image" Target="../media/image55.png"/><Relationship Id="rId5" Type="http://schemas.openxmlformats.org/officeDocument/2006/relationships/image" Target="../media/image52.png"/><Relationship Id="rId15" Type="http://schemas.openxmlformats.org/officeDocument/2006/relationships/image" Target="../media/image57.png"/><Relationship Id="rId10" Type="http://schemas.openxmlformats.org/officeDocument/2006/relationships/customXml" Target="../ink/ink4.xml"/><Relationship Id="rId19" Type="http://schemas.openxmlformats.org/officeDocument/2006/relationships/image" Target="../media/image38.png"/><Relationship Id="rId4" Type="http://schemas.openxmlformats.org/officeDocument/2006/relationships/customXml" Target="../ink/ink1.xml"/><Relationship Id="rId9" Type="http://schemas.openxmlformats.org/officeDocument/2006/relationships/image" Target="../media/image54.png"/><Relationship Id="rId14" Type="http://schemas.openxmlformats.org/officeDocument/2006/relationships/customXml" Target="../ink/ink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himija-online.ru/videoopyty-2/kislotnyj-gidroliz-cellyulozy.html" TargetMode="External"/><Relationship Id="rId3" Type="http://schemas.openxmlformats.org/officeDocument/2006/relationships/image" Target="../media/image38.png"/><Relationship Id="rId7" Type="http://schemas.openxmlformats.org/officeDocument/2006/relationships/image" Target="../media/image6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himija-online.ru/videoopyty-2/poluchenie-i-svojstva-nitrocellyulozy.html" TargetMode="External"/><Relationship Id="rId5" Type="http://schemas.openxmlformats.org/officeDocument/2006/relationships/image" Target="../media/image61.png"/><Relationship Id="rId10" Type="http://schemas.openxmlformats.org/officeDocument/2006/relationships/image" Target="../media/image64.png"/><Relationship Id="rId4" Type="http://schemas.openxmlformats.org/officeDocument/2006/relationships/image" Target="../media/image60.png"/><Relationship Id="rId9" Type="http://schemas.openxmlformats.org/officeDocument/2006/relationships/image" Target="../media/image6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png"/><Relationship Id="rId7" Type="http://schemas.openxmlformats.org/officeDocument/2006/relationships/image" Target="../media/image72.jpe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1.png"/><Relationship Id="rId11" Type="http://schemas.openxmlformats.org/officeDocument/2006/relationships/image" Target="../media/image76.png"/><Relationship Id="rId5" Type="http://schemas.openxmlformats.org/officeDocument/2006/relationships/image" Target="../media/image70.png"/><Relationship Id="rId10" Type="http://schemas.openxmlformats.org/officeDocument/2006/relationships/image" Target="../media/image75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eg"/><Relationship Id="rId13" Type="http://schemas.openxmlformats.org/officeDocument/2006/relationships/image" Target="../media/image88.jpe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12" Type="http://schemas.openxmlformats.org/officeDocument/2006/relationships/image" Target="../media/image87.jpe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1.png"/><Relationship Id="rId11" Type="http://schemas.openxmlformats.org/officeDocument/2006/relationships/image" Target="../media/image86.jpeg"/><Relationship Id="rId5" Type="http://schemas.openxmlformats.org/officeDocument/2006/relationships/image" Target="../media/image80.png"/><Relationship Id="rId10" Type="http://schemas.openxmlformats.org/officeDocument/2006/relationships/image" Target="../media/image85.png"/><Relationship Id="rId4" Type="http://schemas.openxmlformats.org/officeDocument/2006/relationships/image" Target="../media/image79.jpeg"/><Relationship Id="rId9" Type="http://schemas.openxmlformats.org/officeDocument/2006/relationships/image" Target="../media/image8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94.png"/><Relationship Id="rId7" Type="http://schemas.openxmlformats.org/officeDocument/2006/relationships/hyperlink" Target="https://himija-online.ru/videoopyty-2/kachestvennaya-reakciya-glyukozy-s-ammiachnym-rastvorom-oksida-serebra-i.html" TargetMode="External"/><Relationship Id="rId2" Type="http://schemas.openxmlformats.org/officeDocument/2006/relationships/hyperlink" Target="https://himija-online.ru/videoopyty-2/opredelenie-glyukozy-v-vinogradnom-soke.html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7.png"/><Relationship Id="rId11" Type="http://schemas.openxmlformats.org/officeDocument/2006/relationships/image" Target="../media/image100.png"/><Relationship Id="rId5" Type="http://schemas.openxmlformats.org/officeDocument/2006/relationships/image" Target="../media/image96.png"/><Relationship Id="rId10" Type="http://schemas.openxmlformats.org/officeDocument/2006/relationships/hyperlink" Target="https://yandex.kz/video/preview/536702618233165398" TargetMode="External"/><Relationship Id="rId4" Type="http://schemas.openxmlformats.org/officeDocument/2006/relationships/image" Target="../media/image95.png"/><Relationship Id="rId9" Type="http://schemas.openxmlformats.org/officeDocument/2006/relationships/image" Target="../media/image9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himija-online.ru/videoopyty-2/kachestvennaya-reakciya-glyukozy-s-gidroksidom-medi-ii.html" TargetMode="External"/><Relationship Id="rId7" Type="http://schemas.openxmlformats.org/officeDocument/2006/relationships/image" Target="../media/image107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6.png"/><Relationship Id="rId5" Type="http://schemas.openxmlformats.org/officeDocument/2006/relationships/image" Target="../media/image105.jpeg"/><Relationship Id="rId4" Type="http://schemas.openxmlformats.org/officeDocument/2006/relationships/image" Target="../media/image10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himija-online.ru/videoopyty-2/okislenie-glyukozy-kislorodom-vozduxa-v-prisutstvii-metilenovogo-golubogo.html" TargetMode="External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3" Type="http://schemas.openxmlformats.org/officeDocument/2006/relationships/image" Target="../media/image113.png"/><Relationship Id="rId7" Type="http://schemas.openxmlformats.org/officeDocument/2006/relationships/image" Target="../media/image117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6.png"/><Relationship Id="rId5" Type="http://schemas.openxmlformats.org/officeDocument/2006/relationships/image" Target="../media/image115.png"/><Relationship Id="rId10" Type="http://schemas.openxmlformats.org/officeDocument/2006/relationships/image" Target="../media/image120.png"/><Relationship Id="rId4" Type="http://schemas.openxmlformats.org/officeDocument/2006/relationships/image" Target="../media/image114.png"/><Relationship Id="rId9" Type="http://schemas.openxmlformats.org/officeDocument/2006/relationships/image" Target="../media/image11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" Target="slide28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3" Type="http://schemas.openxmlformats.org/officeDocument/2006/relationships/image" Target="../media/image123.png"/><Relationship Id="rId7" Type="http://schemas.openxmlformats.org/officeDocument/2006/relationships/image" Target="../media/image1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6.png"/><Relationship Id="rId11" Type="http://schemas.openxmlformats.org/officeDocument/2006/relationships/image" Target="../media/image131.png"/><Relationship Id="rId5" Type="http://schemas.openxmlformats.org/officeDocument/2006/relationships/image" Target="../media/image125.png"/><Relationship Id="rId10" Type="http://schemas.openxmlformats.org/officeDocument/2006/relationships/image" Target="../media/image130.png"/><Relationship Id="rId4" Type="http://schemas.openxmlformats.org/officeDocument/2006/relationships/image" Target="../media/image124.png"/><Relationship Id="rId9" Type="http://schemas.openxmlformats.org/officeDocument/2006/relationships/image" Target="../media/image129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5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136.png"/><Relationship Id="rId7" Type="http://schemas.openxmlformats.org/officeDocument/2006/relationships/image" Target="../media/image13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8.png"/><Relationship Id="rId5" Type="http://schemas.openxmlformats.org/officeDocument/2006/relationships/image" Target="../media/image137.png"/><Relationship Id="rId10" Type="http://schemas.openxmlformats.org/officeDocument/2006/relationships/image" Target="../media/image142.png"/><Relationship Id="rId4" Type="http://schemas.openxmlformats.org/officeDocument/2006/relationships/slide" Target="slide35.xml"/><Relationship Id="rId9" Type="http://schemas.openxmlformats.org/officeDocument/2006/relationships/image" Target="../media/image14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3" Type="http://schemas.openxmlformats.org/officeDocument/2006/relationships/image" Target="../media/image136.png"/><Relationship Id="rId7" Type="http://schemas.openxmlformats.org/officeDocument/2006/relationships/image" Target="../media/image14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4.png"/><Relationship Id="rId11" Type="http://schemas.openxmlformats.org/officeDocument/2006/relationships/hyperlink" Target="https://orgchem.ru/chem2/vid/heft_produkt.htm" TargetMode="External"/><Relationship Id="rId5" Type="http://schemas.openxmlformats.org/officeDocument/2006/relationships/image" Target="../media/image143.png"/><Relationship Id="rId10" Type="http://schemas.openxmlformats.org/officeDocument/2006/relationships/image" Target="../media/image147.png"/><Relationship Id="rId4" Type="http://schemas.openxmlformats.org/officeDocument/2006/relationships/slide" Target="slide35.xml"/><Relationship Id="rId9" Type="http://schemas.openxmlformats.org/officeDocument/2006/relationships/hyperlink" Target="https://orgchem.ru/album.html" TargetMode="Externa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png"/><Relationship Id="rId3" Type="http://schemas.openxmlformats.org/officeDocument/2006/relationships/image" Target="../media/image148.png"/><Relationship Id="rId7" Type="http://schemas.openxmlformats.org/officeDocument/2006/relationships/image" Target="../media/image15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1.jpeg"/><Relationship Id="rId5" Type="http://schemas.openxmlformats.org/officeDocument/2006/relationships/image" Target="../media/image150.jpeg"/><Relationship Id="rId4" Type="http://schemas.openxmlformats.org/officeDocument/2006/relationships/image" Target="../media/image149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7" Type="http://schemas.openxmlformats.org/officeDocument/2006/relationships/image" Target="../media/image159.png"/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8.png"/><Relationship Id="rId5" Type="http://schemas.openxmlformats.org/officeDocument/2006/relationships/image" Target="../media/image157.png"/><Relationship Id="rId4" Type="http://schemas.openxmlformats.org/officeDocument/2006/relationships/image" Target="../media/image15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png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90" name="Подзаголовок 2"/>
          <p:cNvSpPr>
            <a:spLocks noGrp="1" noChangeShapeType="1"/>
          </p:cNvSpPr>
          <p:nvPr>
            <p:ph type="subTitle"/>
          </p:nvPr>
        </p:nvSpPr>
        <p:spPr bwMode="auto">
          <a:xfrm>
            <a:off x="1119851" y="5246306"/>
            <a:ext cx="6689725" cy="533400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algn="ctr">
              <a:buNone/>
              <a:defRPr/>
            </a:lvl1pPr>
            <a:lvl2pPr marL="274637" algn="ctr">
              <a:buNone/>
              <a:defRPr/>
            </a:lvl2pPr>
            <a:lvl3pPr marL="593725" algn="ctr">
              <a:buNone/>
              <a:defRPr/>
            </a:lvl3pPr>
            <a:lvl4pPr marL="868362" algn="ctr">
              <a:buNone/>
              <a:defRPr/>
            </a:lvl4pPr>
            <a:lvl5pPr marL="1143000" algn="ctr">
              <a:buNone/>
              <a:defRPr/>
            </a:lvl5pPr>
          </a:lstStyle>
          <a:p>
            <a:pPr marL="0" lvl="0" indent="0" algn="l">
              <a:spcBef>
                <a:spcPts val="0"/>
              </a:spcBef>
              <a:buNone/>
              <a:defRPr/>
            </a:pPr>
            <a:r>
              <a:rPr lang="ru-RU" sz="1600" b="0" i="0" u="none" dirty="0">
                <a:solidFill>
                  <a:srgbClr val="820101"/>
                </a:solidFill>
                <a:latin typeface="Bahnschrift"/>
              </a:rPr>
              <a:t>Старший преподаватель кафедры ЕНО НИПКиПРО Лапина Ю.В.</a:t>
            </a:r>
            <a:endParaRPr dirty="0"/>
          </a:p>
          <a:p>
            <a:pPr marL="0" lvl="0" indent="0" algn="l">
              <a:spcBef>
                <a:spcPts val="0"/>
              </a:spcBef>
              <a:buNone/>
              <a:defRPr/>
            </a:pPr>
            <a:r>
              <a:rPr lang="ru-RU" sz="1600" b="0" i="0" u="none" dirty="0">
                <a:solidFill>
                  <a:srgbClr val="820101"/>
                </a:solidFill>
                <a:latin typeface="Bahnschrift"/>
              </a:rPr>
              <a:t>Председатель предметной комиссии по химии</a:t>
            </a:r>
            <a:endParaRPr dirty="0"/>
          </a:p>
        </p:txBody>
      </p:sp>
      <p:sp>
        <p:nvSpPr>
          <p:cNvPr id="12291" name="Заголовок 1"/>
          <p:cNvSpPr>
            <a:spLocks noGrp="1" noChangeShapeType="1"/>
          </p:cNvSpPr>
          <p:nvPr>
            <p:ph type="ctrTitle"/>
          </p:nvPr>
        </p:nvSpPr>
        <p:spPr bwMode="auto">
          <a:xfrm>
            <a:off x="1078203" y="3626131"/>
            <a:ext cx="6940550" cy="1406525"/>
          </a:xfrm>
          <a:prstGeom prst="rect">
            <a:avLst/>
          </a:prstGeom>
        </p:spPr>
        <p:txBody>
          <a:bodyPr lIns="91440" tIns="45720" rIns="91440" bIns="45720" anchor="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ctr">
              <a:lnSpc>
                <a:spcPct val="80000"/>
              </a:lnSpc>
              <a:spcBef>
                <a:spcPts val="0"/>
              </a:spcBef>
              <a:buNone/>
              <a:defRPr/>
            </a:pPr>
            <a:r>
              <a:rPr lang="ru-RU" sz="3000" b="1" i="0" u="none" dirty="0">
                <a:solidFill>
                  <a:srgbClr val="2C2D2E"/>
                </a:solidFill>
                <a:latin typeface="Bahnschrift"/>
              </a:rPr>
              <a:t>Методический анализ результатов ГИА 2026 по химии</a:t>
            </a:r>
            <a:endParaRPr dirty="0"/>
          </a:p>
        </p:txBody>
      </p:sp>
      <p:pic>
        <p:nvPicPr>
          <p:cNvPr id="12292" name="Рисунок 7" descr="nipk.jpg"/>
          <p:cNvPicPr>
            <a:picLocks noGrp="1" noChangeAspect="1"/>
          </p:cNvPicPr>
          <p:nvPr/>
        </p:nvPicPr>
        <p:blipFill>
          <a:blip r:embed="rId2"/>
          <a:stretch/>
        </p:blipFill>
        <p:spPr bwMode="auto">
          <a:xfrm>
            <a:off x="487362" y="261937"/>
            <a:ext cx="1682750" cy="1042987"/>
          </a:xfrm>
          <a:prstGeom prst="rect">
            <a:avLst/>
          </a:prstGeom>
          <a:noFill/>
        </p:spPr>
      </p:pic>
      <p:grpSp>
        <p:nvGrpSpPr>
          <p:cNvPr id="12293" name="Группа 38"/>
          <p:cNvGrpSpPr/>
          <p:nvPr/>
        </p:nvGrpSpPr>
        <p:grpSpPr bwMode="auto">
          <a:xfrm>
            <a:off x="10229850" y="5334000"/>
            <a:ext cx="1430337" cy="1309687"/>
            <a:chOff x="6659562" y="4648200"/>
            <a:chExt cx="1277938" cy="1309687"/>
          </a:xfrm>
        </p:grpSpPr>
        <p:sp>
          <p:nvSpPr>
            <p:cNvPr id="12294" name="Gerade Verbindung 37"/>
            <p:cNvSpPr>
              <a:spLocks noChangeShapeType="1"/>
            </p:cNvSpPr>
            <p:nvPr/>
          </p:nvSpPr>
          <p:spPr bwMode="auto">
            <a:xfrm flipV="1">
              <a:off x="6668072" y="5957887"/>
              <a:ext cx="1221204" cy="0"/>
            </a:xfrm>
            <a:prstGeom prst="line">
              <a:avLst/>
            </a:prstGeom>
            <a:noFill/>
            <a:ln w="38100">
              <a:solidFill>
                <a:schemeClr val="lt1"/>
              </a:solidFill>
              <a:round/>
              <a:headEnd/>
              <a:tailEnd/>
            </a:ln>
          </p:spPr>
          <p:txBody>
            <a:bodyPr lIns="91440" tIns="45720" rIns="91440" bIns="45720"/>
            <a:lstStyle/>
            <a:p>
              <a:pPr>
                <a:defRPr/>
              </a:pPr>
              <a:endParaRPr sz="1400" dirty="0"/>
            </a:p>
          </p:txBody>
        </p:sp>
        <p:sp>
          <p:nvSpPr>
            <p:cNvPr id="12295" name="Freeform 11"/>
            <p:cNvSpPr>
              <a:spLocks noChangeShapeType="1"/>
            </p:cNvSpPr>
            <p:nvPr/>
          </p:nvSpPr>
          <p:spPr bwMode="auto">
            <a:xfrm>
              <a:off x="7100671" y="5489574"/>
              <a:ext cx="346079" cy="415925"/>
            </a:xfrm>
            <a:custGeom>
              <a:avLst/>
              <a:gdLst>
                <a:gd name="gd0" fmla="val 65536"/>
                <a:gd name="gd1" fmla="val 179"/>
                <a:gd name="gd2" fmla="val 109"/>
                <a:gd name="gd3" fmla="val 179"/>
                <a:gd name="gd4" fmla="val 21"/>
                <a:gd name="gd5" fmla="val 180"/>
                <a:gd name="gd6" fmla="val 21"/>
                <a:gd name="gd7" fmla="val 191"/>
                <a:gd name="gd8" fmla="val 10"/>
                <a:gd name="gd9" fmla="val 180"/>
                <a:gd name="gd10" fmla="val 0"/>
                <a:gd name="gd11" fmla="val 94"/>
                <a:gd name="gd12" fmla="val 0"/>
                <a:gd name="gd13" fmla="val 83"/>
                <a:gd name="gd14" fmla="val 10"/>
                <a:gd name="gd15" fmla="val 94"/>
                <a:gd name="gd16" fmla="val 21"/>
                <a:gd name="gd17" fmla="val 96"/>
                <a:gd name="gd18" fmla="val 21"/>
                <a:gd name="gd19" fmla="val 96"/>
                <a:gd name="gd20" fmla="val 107"/>
                <a:gd name="gd21" fmla="val 48"/>
                <a:gd name="gd22" fmla="val 324"/>
                <a:gd name="gd23" fmla="val 228"/>
                <a:gd name="gd24" fmla="val 324"/>
                <a:gd name="gd25" fmla="val 179"/>
                <a:gd name="gd26" fmla="val 109"/>
              </a:gdLst>
              <a:ahLst/>
              <a:cxnLst/>
              <a:rect l="0" t="0" r="r" b="b"/>
              <a:pathLst>
                <a:path w="269" h="324" extrusionOk="0">
                  <a:moveTo>
                    <a:pt x="gd1" y="gd2"/>
                  </a:moveTo>
                  <a:cubicBezTo>
                    <a:pt x="180" y="98"/>
                    <a:pt x="179" y="21"/>
                    <a:pt x="179" y="21"/>
                  </a:cubicBezTo>
                  <a:cubicBezTo>
                    <a:pt x="180" y="21"/>
                    <a:pt x="180" y="21"/>
                    <a:pt x="180" y="21"/>
                  </a:cubicBezTo>
                  <a:cubicBezTo>
                    <a:pt x="187" y="21"/>
                    <a:pt x="191" y="16"/>
                    <a:pt x="191" y="10"/>
                  </a:cubicBezTo>
                  <a:cubicBezTo>
                    <a:pt x="191" y="3"/>
                    <a:pt x="187" y="0"/>
                    <a:pt x="180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88" y="0"/>
                    <a:pt x="83" y="3"/>
                    <a:pt x="83" y="10"/>
                  </a:cubicBezTo>
                  <a:cubicBezTo>
                    <a:pt x="83" y="16"/>
                    <a:pt x="88" y="21"/>
                    <a:pt x="94" y="21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6" y="51"/>
                    <a:pt x="96" y="107"/>
                    <a:pt x="96" y="107"/>
                  </a:cubicBezTo>
                  <a:cubicBezTo>
                    <a:pt x="53" y="233"/>
                    <a:pt x="0" y="324"/>
                    <a:pt x="48" y="324"/>
                  </a:cubicBezTo>
                  <a:cubicBezTo>
                    <a:pt x="59" y="324"/>
                    <a:pt x="228" y="324"/>
                    <a:pt x="228" y="324"/>
                  </a:cubicBezTo>
                  <a:cubicBezTo>
                    <a:pt x="269" y="324"/>
                    <a:pt x="225" y="237"/>
                    <a:pt x="179" y="109"/>
                  </a:cubicBezTo>
                  <a:close/>
                </a:path>
              </a:pathLst>
            </a:custGeom>
            <a:solidFill>
              <a:srgbClr val="6C6C73"/>
            </a:solidFill>
          </p:spPr>
          <p:txBody>
            <a:bodyPr lIns="91440" tIns="45720" rIns="91440" bIns="45720" anchor="t"/>
            <a:lstStyle/>
            <a:p>
              <a:pPr>
                <a:defRPr/>
              </a:pPr>
              <a:endParaRPr sz="1400" dirty="0"/>
            </a:p>
          </p:txBody>
        </p:sp>
        <p:sp>
          <p:nvSpPr>
            <p:cNvPr id="12296" name="Freeform 12"/>
            <p:cNvSpPr>
              <a:spLocks noChangeShapeType="1"/>
            </p:cNvSpPr>
            <p:nvPr/>
          </p:nvSpPr>
          <p:spPr bwMode="auto">
            <a:xfrm>
              <a:off x="7442494" y="5489574"/>
              <a:ext cx="346079" cy="415925"/>
            </a:xfrm>
            <a:custGeom>
              <a:avLst/>
              <a:gdLst>
                <a:gd name="gd0" fmla="val 65536"/>
                <a:gd name="gd1" fmla="val 179"/>
                <a:gd name="gd2" fmla="val 109"/>
                <a:gd name="gd3" fmla="val 179"/>
                <a:gd name="gd4" fmla="val 21"/>
                <a:gd name="gd5" fmla="val 180"/>
                <a:gd name="gd6" fmla="val 21"/>
                <a:gd name="gd7" fmla="val 191"/>
                <a:gd name="gd8" fmla="val 10"/>
                <a:gd name="gd9" fmla="val 180"/>
                <a:gd name="gd10" fmla="val 0"/>
                <a:gd name="gd11" fmla="val 94"/>
                <a:gd name="gd12" fmla="val 0"/>
                <a:gd name="gd13" fmla="val 83"/>
                <a:gd name="gd14" fmla="val 10"/>
                <a:gd name="gd15" fmla="val 94"/>
                <a:gd name="gd16" fmla="val 21"/>
                <a:gd name="gd17" fmla="val 96"/>
                <a:gd name="gd18" fmla="val 21"/>
                <a:gd name="gd19" fmla="val 96"/>
                <a:gd name="gd20" fmla="val 107"/>
                <a:gd name="gd21" fmla="val 48"/>
                <a:gd name="gd22" fmla="val 324"/>
                <a:gd name="gd23" fmla="val 228"/>
                <a:gd name="gd24" fmla="val 324"/>
                <a:gd name="gd25" fmla="val 179"/>
                <a:gd name="gd26" fmla="val 109"/>
              </a:gdLst>
              <a:ahLst/>
              <a:cxnLst/>
              <a:rect l="0" t="0" r="r" b="b"/>
              <a:pathLst>
                <a:path w="269" h="324" extrusionOk="0">
                  <a:moveTo>
                    <a:pt x="gd1" y="gd2"/>
                  </a:moveTo>
                  <a:cubicBezTo>
                    <a:pt x="180" y="98"/>
                    <a:pt x="179" y="21"/>
                    <a:pt x="179" y="21"/>
                  </a:cubicBezTo>
                  <a:cubicBezTo>
                    <a:pt x="180" y="21"/>
                    <a:pt x="180" y="21"/>
                    <a:pt x="180" y="21"/>
                  </a:cubicBezTo>
                  <a:cubicBezTo>
                    <a:pt x="187" y="21"/>
                    <a:pt x="191" y="16"/>
                    <a:pt x="191" y="10"/>
                  </a:cubicBezTo>
                  <a:cubicBezTo>
                    <a:pt x="191" y="3"/>
                    <a:pt x="187" y="0"/>
                    <a:pt x="180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88" y="0"/>
                    <a:pt x="83" y="3"/>
                    <a:pt x="83" y="10"/>
                  </a:cubicBezTo>
                  <a:cubicBezTo>
                    <a:pt x="83" y="16"/>
                    <a:pt x="88" y="21"/>
                    <a:pt x="94" y="21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6" y="51"/>
                    <a:pt x="96" y="107"/>
                    <a:pt x="96" y="107"/>
                  </a:cubicBezTo>
                  <a:cubicBezTo>
                    <a:pt x="53" y="233"/>
                    <a:pt x="0" y="324"/>
                    <a:pt x="48" y="324"/>
                  </a:cubicBezTo>
                  <a:cubicBezTo>
                    <a:pt x="59" y="324"/>
                    <a:pt x="228" y="324"/>
                    <a:pt x="228" y="324"/>
                  </a:cubicBezTo>
                  <a:cubicBezTo>
                    <a:pt x="269" y="324"/>
                    <a:pt x="225" y="237"/>
                    <a:pt x="179" y="109"/>
                  </a:cubicBezTo>
                  <a:close/>
                </a:path>
              </a:pathLst>
            </a:custGeom>
            <a:solidFill>
              <a:srgbClr val="6C6C73"/>
            </a:solidFill>
          </p:spPr>
          <p:txBody>
            <a:bodyPr lIns="91440" tIns="45720" rIns="91440" bIns="45720" anchor="t"/>
            <a:lstStyle/>
            <a:p>
              <a:pPr>
                <a:defRPr/>
              </a:pPr>
              <a:endParaRPr sz="1400" dirty="0"/>
            </a:p>
          </p:txBody>
        </p:sp>
        <p:sp>
          <p:nvSpPr>
            <p:cNvPr id="12297" name="Freeform 13"/>
            <p:cNvSpPr>
              <a:spLocks noChangeShapeType="1"/>
            </p:cNvSpPr>
            <p:nvPr/>
          </p:nvSpPr>
          <p:spPr bwMode="auto">
            <a:xfrm>
              <a:off x="7622625" y="5713412"/>
              <a:ext cx="314875" cy="192087"/>
            </a:xfrm>
            <a:custGeom>
              <a:avLst/>
              <a:gdLst>
                <a:gd name="gd0" fmla="val 65536"/>
                <a:gd name="gd1" fmla="val 18"/>
                <a:gd name="gd2" fmla="val 0"/>
                <a:gd name="gd3" fmla="val 239"/>
                <a:gd name="gd4" fmla="val 0"/>
                <a:gd name="gd5" fmla="val 193"/>
                <a:gd name="gd6" fmla="val 128"/>
                <a:gd name="gd7" fmla="val 192"/>
                <a:gd name="gd8" fmla="val 150"/>
                <a:gd name="gd9" fmla="val 63"/>
                <a:gd name="gd10" fmla="val 150"/>
                <a:gd name="gd11" fmla="val 63"/>
                <a:gd name="gd12" fmla="val 129"/>
                <a:gd name="gd13" fmla="val 18"/>
                <a:gd name="gd14" fmla="val 0"/>
              </a:gdLst>
              <a:ahLst/>
              <a:cxnLst/>
              <a:rect l="0" t="0" r="r" b="b"/>
              <a:pathLst>
                <a:path w="244" h="150" extrusionOk="0">
                  <a:moveTo>
                    <a:pt x="gd1" y="gd2"/>
                  </a:moveTo>
                  <a:cubicBezTo>
                    <a:pt x="239" y="0"/>
                    <a:pt x="239" y="0"/>
                    <a:pt x="239" y="0"/>
                  </a:cubicBezTo>
                  <a:cubicBezTo>
                    <a:pt x="239" y="20"/>
                    <a:pt x="244" y="113"/>
                    <a:pt x="193" y="128"/>
                  </a:cubicBezTo>
                  <a:cubicBezTo>
                    <a:pt x="193" y="134"/>
                    <a:pt x="192" y="150"/>
                    <a:pt x="192" y="150"/>
                  </a:cubicBezTo>
                  <a:cubicBezTo>
                    <a:pt x="182" y="150"/>
                    <a:pt x="63" y="150"/>
                    <a:pt x="63" y="150"/>
                  </a:cubicBezTo>
                  <a:cubicBezTo>
                    <a:pt x="63" y="129"/>
                    <a:pt x="63" y="129"/>
                    <a:pt x="63" y="129"/>
                  </a:cubicBezTo>
                  <a:cubicBezTo>
                    <a:pt x="58" y="129"/>
                    <a:pt x="0" y="91"/>
                    <a:pt x="18" y="0"/>
                  </a:cubicBezTo>
                  <a:close/>
                </a:path>
              </a:pathLst>
            </a:custGeom>
            <a:solidFill>
              <a:srgbClr val="6C6C73"/>
            </a:solidFill>
          </p:spPr>
          <p:txBody>
            <a:bodyPr lIns="91440" tIns="45720" rIns="91440" bIns="45720" anchor="t"/>
            <a:lstStyle/>
            <a:p>
              <a:pPr>
                <a:defRPr/>
              </a:pPr>
              <a:endParaRPr sz="1400" dirty="0"/>
            </a:p>
          </p:txBody>
        </p:sp>
        <p:sp>
          <p:nvSpPr>
            <p:cNvPr id="12298" name="Freeform 14"/>
            <p:cNvSpPr>
              <a:spLocks noChangeShapeType="1"/>
            </p:cNvSpPr>
            <p:nvPr/>
          </p:nvSpPr>
          <p:spPr bwMode="auto">
            <a:xfrm>
              <a:off x="6863805" y="4970463"/>
              <a:ext cx="337568" cy="539750"/>
            </a:xfrm>
            <a:custGeom>
              <a:avLst/>
              <a:gdLst>
                <a:gd name="gd0" fmla="val 65536"/>
                <a:gd name="gd1" fmla="val 168"/>
                <a:gd name="gd2" fmla="val 162"/>
                <a:gd name="gd3" fmla="val 168"/>
                <a:gd name="gd4" fmla="val 0"/>
                <a:gd name="gd5" fmla="val 95"/>
                <a:gd name="gd6" fmla="val 0"/>
                <a:gd name="gd7" fmla="val 95"/>
                <a:gd name="gd8" fmla="val 162"/>
                <a:gd name="gd9" fmla="val 0"/>
                <a:gd name="gd10" fmla="val 289"/>
                <a:gd name="gd11" fmla="val 131"/>
                <a:gd name="gd12" fmla="val 420"/>
                <a:gd name="gd13" fmla="val 263"/>
                <a:gd name="gd14" fmla="val 289"/>
                <a:gd name="gd15" fmla="val 168"/>
                <a:gd name="gd16" fmla="val 162"/>
              </a:gdLst>
              <a:ahLst/>
              <a:cxnLst/>
              <a:rect l="0" t="0" r="r" b="b"/>
              <a:pathLst>
                <a:path w="263" h="420" extrusionOk="0">
                  <a:moveTo>
                    <a:pt x="gd1" y="gd2"/>
                  </a:moveTo>
                  <a:cubicBezTo>
                    <a:pt x="168" y="0"/>
                    <a:pt x="168" y="0"/>
                    <a:pt x="168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40" y="178"/>
                    <a:pt x="0" y="228"/>
                    <a:pt x="0" y="289"/>
                  </a:cubicBezTo>
                  <a:cubicBezTo>
                    <a:pt x="0" y="361"/>
                    <a:pt x="59" y="420"/>
                    <a:pt x="131" y="420"/>
                  </a:cubicBezTo>
                  <a:cubicBezTo>
                    <a:pt x="204" y="420"/>
                    <a:pt x="263" y="361"/>
                    <a:pt x="263" y="289"/>
                  </a:cubicBezTo>
                  <a:cubicBezTo>
                    <a:pt x="263" y="228"/>
                    <a:pt x="223" y="178"/>
                    <a:pt x="168" y="162"/>
                  </a:cubicBezTo>
                  <a:close/>
                </a:path>
              </a:pathLst>
            </a:custGeom>
            <a:solidFill>
              <a:srgbClr val="6C6C73"/>
            </a:solidFill>
          </p:spPr>
          <p:txBody>
            <a:bodyPr lIns="91440" tIns="45720" rIns="91440" bIns="45720" anchor="t"/>
            <a:lstStyle/>
            <a:p>
              <a:pPr>
                <a:defRPr/>
              </a:pPr>
              <a:endParaRPr sz="1400" dirty="0"/>
            </a:p>
          </p:txBody>
        </p:sp>
        <p:sp>
          <p:nvSpPr>
            <p:cNvPr id="12299" name="Freeform 15"/>
            <p:cNvSpPr>
              <a:spLocks noChangeShapeType="1"/>
            </p:cNvSpPr>
            <p:nvPr/>
          </p:nvSpPr>
          <p:spPr bwMode="auto">
            <a:xfrm>
              <a:off x="6659562" y="4648200"/>
              <a:ext cx="1225458" cy="1277937"/>
            </a:xfrm>
            <a:custGeom>
              <a:avLst/>
              <a:gdLst>
                <a:gd name="gd0" fmla="val 65536"/>
                <a:gd name="gd1" fmla="val 182"/>
                <a:gd name="gd2" fmla="val 2303"/>
                <a:gd name="gd3" fmla="val 182"/>
                <a:gd name="gd4" fmla="val 1715"/>
                <a:gd name="gd5" fmla="val 219"/>
                <a:gd name="gd6" fmla="val 1715"/>
                <a:gd name="gd7" fmla="val 219"/>
                <a:gd name="gd8" fmla="val 1675"/>
                <a:gd name="gd9" fmla="val 245"/>
                <a:gd name="gd10" fmla="val 1675"/>
                <a:gd name="gd11" fmla="val 245"/>
                <a:gd name="gd12" fmla="val 1637"/>
                <a:gd name="gd13" fmla="val 465"/>
                <a:gd name="gd14" fmla="val 1637"/>
                <a:gd name="gd15" fmla="val 465"/>
                <a:gd name="gd16" fmla="val 1656"/>
                <a:gd name="gd17" fmla="val 907"/>
                <a:gd name="gd18" fmla="val 1656"/>
                <a:gd name="gd19" fmla="val 907"/>
                <a:gd name="gd20" fmla="val 1580"/>
                <a:gd name="gd21" fmla="val 465"/>
                <a:gd name="gd22" fmla="val 1580"/>
                <a:gd name="gd23" fmla="val 465"/>
                <a:gd name="gd24" fmla="val 1616"/>
                <a:gd name="gd25" fmla="val 245"/>
                <a:gd name="gd26" fmla="val 1616"/>
                <a:gd name="gd27" fmla="val 245"/>
                <a:gd name="gd28" fmla="val 1580"/>
                <a:gd name="gd29" fmla="val 219"/>
                <a:gd name="gd30" fmla="val 1580"/>
                <a:gd name="gd31" fmla="val 219"/>
                <a:gd name="gd32" fmla="val 1540"/>
                <a:gd name="gd33" fmla="val 182"/>
                <a:gd name="gd34" fmla="val 1540"/>
                <a:gd name="gd35" fmla="val 182"/>
                <a:gd name="gd36" fmla="val 966"/>
                <a:gd name="gd37" fmla="val 219"/>
                <a:gd name="gd38" fmla="val 966"/>
                <a:gd name="gd39" fmla="val 219"/>
                <a:gd name="gd40" fmla="val 926"/>
                <a:gd name="gd41" fmla="val 245"/>
                <a:gd name="gd42" fmla="val 926"/>
                <a:gd name="gd43" fmla="val 245"/>
                <a:gd name="gd44" fmla="val 888"/>
                <a:gd name="gd45" fmla="val 465"/>
                <a:gd name="gd46" fmla="val 888"/>
                <a:gd name="gd47" fmla="val 465"/>
                <a:gd name="gd48" fmla="val 919"/>
                <a:gd name="gd49" fmla="val 907"/>
                <a:gd name="gd50" fmla="val 919"/>
                <a:gd name="gd51" fmla="val 907"/>
                <a:gd name="gd52" fmla="val 843"/>
                <a:gd name="gd53" fmla="val 465"/>
                <a:gd name="gd54" fmla="val 843"/>
                <a:gd name="gd55" fmla="val 465"/>
                <a:gd name="gd56" fmla="val 867"/>
                <a:gd name="gd57" fmla="val 245"/>
                <a:gd name="gd58" fmla="val 867"/>
                <a:gd name="gd59" fmla="val 245"/>
                <a:gd name="gd60" fmla="val 831"/>
                <a:gd name="gd61" fmla="val 219"/>
                <a:gd name="gd62" fmla="val 831"/>
                <a:gd name="gd63" fmla="val 219"/>
                <a:gd name="gd64" fmla="val 791"/>
                <a:gd name="gd65" fmla="val 182"/>
                <a:gd name="gd66" fmla="val 791"/>
                <a:gd name="gd67" fmla="val 182"/>
                <a:gd name="gd68" fmla="val 0"/>
                <a:gd name="gd69" fmla="val 134"/>
                <a:gd name="gd70" fmla="val 0"/>
                <a:gd name="gd71" fmla="val 134"/>
                <a:gd name="gd72" fmla="val 791"/>
                <a:gd name="gd73" fmla="val 99"/>
                <a:gd name="gd74" fmla="val 791"/>
                <a:gd name="gd75" fmla="val 99"/>
                <a:gd name="gd76" fmla="val 831"/>
                <a:gd name="gd77" fmla="val 71"/>
                <a:gd name="gd78" fmla="val 831"/>
                <a:gd name="gd79" fmla="val 71"/>
                <a:gd name="gd80" fmla="val 867"/>
                <a:gd name="gd81" fmla="val 0"/>
                <a:gd name="gd82" fmla="val 867"/>
                <a:gd name="gd83" fmla="val 0"/>
                <a:gd name="gd84" fmla="val 888"/>
                <a:gd name="gd85" fmla="val 71"/>
                <a:gd name="gd86" fmla="val 888"/>
                <a:gd name="gd87" fmla="val 71"/>
                <a:gd name="gd88" fmla="val 926"/>
                <a:gd name="gd89" fmla="val 99"/>
                <a:gd name="gd90" fmla="val 926"/>
                <a:gd name="gd91" fmla="val 99"/>
                <a:gd name="gd92" fmla="val 966"/>
                <a:gd name="gd93" fmla="val 134"/>
                <a:gd name="gd94" fmla="val 966"/>
                <a:gd name="gd95" fmla="val 134"/>
                <a:gd name="gd96" fmla="val 1540"/>
                <a:gd name="gd97" fmla="val 99"/>
                <a:gd name="gd98" fmla="val 1540"/>
                <a:gd name="gd99" fmla="val 99"/>
                <a:gd name="gd100" fmla="val 1580"/>
                <a:gd name="gd101" fmla="val 71"/>
                <a:gd name="gd102" fmla="val 1580"/>
                <a:gd name="gd103" fmla="val 71"/>
                <a:gd name="gd104" fmla="val 1616"/>
                <a:gd name="gd105" fmla="val 0"/>
                <a:gd name="gd106" fmla="val 1616"/>
                <a:gd name="gd107" fmla="val 0"/>
                <a:gd name="gd108" fmla="val 1637"/>
                <a:gd name="gd109" fmla="val 71"/>
                <a:gd name="gd110" fmla="val 1637"/>
                <a:gd name="gd111" fmla="val 71"/>
                <a:gd name="gd112" fmla="val 1675"/>
                <a:gd name="gd113" fmla="val 99"/>
                <a:gd name="gd114" fmla="val 1675"/>
                <a:gd name="gd115" fmla="val 99"/>
                <a:gd name="gd116" fmla="val 1715"/>
                <a:gd name="gd117" fmla="val 134"/>
                <a:gd name="gd118" fmla="val 1715"/>
                <a:gd name="gd119" fmla="val 134"/>
                <a:gd name="gd120" fmla="val 2303"/>
                <a:gd name="gd121" fmla="val 19"/>
                <a:gd name="gd122" fmla="val 2303"/>
                <a:gd name="gd123" fmla="val 19"/>
                <a:gd name="gd124" fmla="val 2350"/>
                <a:gd name="gd125" fmla="val 2254"/>
                <a:gd name="gd126" fmla="val 2350"/>
                <a:gd name="gd127" fmla="val 2254"/>
                <a:gd name="gd128" fmla="val 2303"/>
                <a:gd name="gd129" fmla="val 182"/>
                <a:gd name="gd130" fmla="val 2303"/>
              </a:gdLst>
              <a:ahLst/>
              <a:cxnLst/>
              <a:rect l="0" t="0" r="r" b="b"/>
              <a:pathLst>
                <a:path w="2254" h="2350" extrusionOk="0">
                  <a:moveTo>
                    <a:pt x="gd1" y="gd2"/>
                  </a:moveTo>
                  <a:lnTo>
                    <a:pt x="gd3" y="gd4"/>
                  </a:lnTo>
                  <a:lnTo>
                    <a:pt x="gd5" y="gd6"/>
                  </a:lnTo>
                  <a:lnTo>
                    <a:pt x="gd7" y="gd8"/>
                  </a:lnTo>
                  <a:lnTo>
                    <a:pt x="gd9" y="gd10"/>
                  </a:lnTo>
                  <a:lnTo>
                    <a:pt x="gd11" y="gd12"/>
                  </a:lnTo>
                  <a:lnTo>
                    <a:pt x="gd13" y="gd14"/>
                  </a:lnTo>
                  <a:lnTo>
                    <a:pt x="gd15" y="gd16"/>
                  </a:lnTo>
                  <a:lnTo>
                    <a:pt x="gd17" y="gd18"/>
                  </a:lnTo>
                  <a:lnTo>
                    <a:pt x="gd19" y="gd20"/>
                  </a:lnTo>
                  <a:lnTo>
                    <a:pt x="gd21" y="gd22"/>
                  </a:lnTo>
                  <a:lnTo>
                    <a:pt x="gd23" y="gd24"/>
                  </a:lnTo>
                  <a:lnTo>
                    <a:pt x="gd25" y="gd26"/>
                  </a:lnTo>
                  <a:lnTo>
                    <a:pt x="gd27" y="gd28"/>
                  </a:lnTo>
                  <a:lnTo>
                    <a:pt x="gd29" y="gd30"/>
                  </a:lnTo>
                  <a:lnTo>
                    <a:pt x="gd31" y="gd32"/>
                  </a:lnTo>
                  <a:lnTo>
                    <a:pt x="gd33" y="gd34"/>
                  </a:lnTo>
                  <a:lnTo>
                    <a:pt x="gd35" y="gd36"/>
                  </a:lnTo>
                  <a:lnTo>
                    <a:pt x="gd37" y="gd38"/>
                  </a:lnTo>
                  <a:lnTo>
                    <a:pt x="gd39" y="gd40"/>
                  </a:lnTo>
                  <a:lnTo>
                    <a:pt x="gd41" y="gd42"/>
                  </a:lnTo>
                  <a:lnTo>
                    <a:pt x="gd43" y="gd44"/>
                  </a:lnTo>
                  <a:lnTo>
                    <a:pt x="gd45" y="gd46"/>
                  </a:lnTo>
                  <a:lnTo>
                    <a:pt x="gd47" y="gd48"/>
                  </a:lnTo>
                  <a:lnTo>
                    <a:pt x="gd49" y="gd50"/>
                  </a:lnTo>
                  <a:lnTo>
                    <a:pt x="gd51" y="gd52"/>
                  </a:lnTo>
                  <a:lnTo>
                    <a:pt x="gd53" y="gd54"/>
                  </a:lnTo>
                  <a:lnTo>
                    <a:pt x="gd55" y="gd56"/>
                  </a:lnTo>
                  <a:lnTo>
                    <a:pt x="gd57" y="gd58"/>
                  </a:lnTo>
                  <a:lnTo>
                    <a:pt x="gd59" y="gd60"/>
                  </a:lnTo>
                  <a:lnTo>
                    <a:pt x="gd61" y="gd62"/>
                  </a:lnTo>
                  <a:lnTo>
                    <a:pt x="gd63" y="gd64"/>
                  </a:lnTo>
                  <a:lnTo>
                    <a:pt x="gd65" y="gd66"/>
                  </a:lnTo>
                  <a:lnTo>
                    <a:pt x="gd67" y="gd68"/>
                  </a:lnTo>
                  <a:lnTo>
                    <a:pt x="gd69" y="gd70"/>
                  </a:lnTo>
                  <a:lnTo>
                    <a:pt x="gd71" y="gd72"/>
                  </a:lnTo>
                  <a:lnTo>
                    <a:pt x="gd73" y="gd74"/>
                  </a:lnTo>
                  <a:lnTo>
                    <a:pt x="gd75" y="gd76"/>
                  </a:lnTo>
                  <a:lnTo>
                    <a:pt x="gd77" y="gd78"/>
                  </a:lnTo>
                  <a:lnTo>
                    <a:pt x="gd79" y="gd80"/>
                  </a:lnTo>
                  <a:lnTo>
                    <a:pt x="gd81" y="gd82"/>
                  </a:lnTo>
                  <a:lnTo>
                    <a:pt x="gd83" y="gd84"/>
                  </a:lnTo>
                  <a:lnTo>
                    <a:pt x="gd85" y="gd86"/>
                  </a:lnTo>
                  <a:lnTo>
                    <a:pt x="gd87" y="gd88"/>
                  </a:lnTo>
                  <a:lnTo>
                    <a:pt x="gd89" y="gd90"/>
                  </a:lnTo>
                  <a:lnTo>
                    <a:pt x="gd91" y="gd92"/>
                  </a:lnTo>
                  <a:lnTo>
                    <a:pt x="gd93" y="gd94"/>
                  </a:lnTo>
                  <a:lnTo>
                    <a:pt x="gd95" y="gd96"/>
                  </a:lnTo>
                  <a:lnTo>
                    <a:pt x="gd97" y="gd98"/>
                  </a:lnTo>
                  <a:lnTo>
                    <a:pt x="gd99" y="gd100"/>
                  </a:lnTo>
                  <a:lnTo>
                    <a:pt x="gd101" y="gd102"/>
                  </a:lnTo>
                  <a:lnTo>
                    <a:pt x="gd103" y="gd104"/>
                  </a:lnTo>
                  <a:lnTo>
                    <a:pt x="gd105" y="gd106"/>
                  </a:lnTo>
                  <a:lnTo>
                    <a:pt x="gd107" y="gd108"/>
                  </a:lnTo>
                  <a:lnTo>
                    <a:pt x="gd109" y="gd110"/>
                  </a:lnTo>
                  <a:lnTo>
                    <a:pt x="gd111" y="gd112"/>
                  </a:lnTo>
                  <a:lnTo>
                    <a:pt x="gd113" y="gd114"/>
                  </a:lnTo>
                  <a:lnTo>
                    <a:pt x="gd115" y="gd116"/>
                  </a:lnTo>
                  <a:lnTo>
                    <a:pt x="gd117" y="gd118"/>
                  </a:lnTo>
                  <a:lnTo>
                    <a:pt x="gd119" y="gd120"/>
                  </a:lnTo>
                  <a:lnTo>
                    <a:pt x="gd121" y="gd122"/>
                  </a:lnTo>
                  <a:lnTo>
                    <a:pt x="gd123" y="gd124"/>
                  </a:lnTo>
                  <a:lnTo>
                    <a:pt x="gd125" y="gd126"/>
                  </a:lnTo>
                  <a:lnTo>
                    <a:pt x="gd127" y="gd128"/>
                  </a:lnTo>
                  <a:lnTo>
                    <a:pt x="gd129" y="gd130"/>
                  </a:lnTo>
                  <a:close/>
                </a:path>
              </a:pathLst>
            </a:custGeom>
            <a:solidFill>
              <a:srgbClr val="6C6C73"/>
            </a:solidFill>
          </p:spPr>
          <p:txBody>
            <a:bodyPr lIns="91440" tIns="45720" rIns="91440" bIns="45720" anchor="t"/>
            <a:lstStyle/>
            <a:p>
              <a:pPr>
                <a:defRPr/>
              </a:pPr>
              <a:endParaRPr sz="1400" dirty="0"/>
            </a:p>
          </p:txBody>
        </p:sp>
        <p:sp>
          <p:nvSpPr>
            <p:cNvPr id="12300" name="Freeform 16"/>
            <p:cNvSpPr>
              <a:spLocks noChangeShapeType="1"/>
            </p:cNvSpPr>
            <p:nvPr/>
          </p:nvSpPr>
          <p:spPr bwMode="auto">
            <a:xfrm>
              <a:off x="7276547" y="5437187"/>
              <a:ext cx="341823" cy="52387"/>
            </a:xfrm>
            <a:custGeom>
              <a:avLst/>
              <a:gdLst>
                <a:gd name="gd0" fmla="val 65536"/>
                <a:gd name="gd1" fmla="val 0"/>
                <a:gd name="gd2" fmla="val 41"/>
                <a:gd name="gd3" fmla="val 47"/>
                <a:gd name="gd4" fmla="val 1"/>
                <a:gd name="gd5" fmla="val 215"/>
                <a:gd name="gd6" fmla="val 1"/>
                <a:gd name="gd7" fmla="val 258"/>
                <a:gd name="gd8" fmla="val 41"/>
              </a:gdLst>
              <a:ahLst/>
              <a:cxnLst/>
              <a:rect l="0" t="0" r="r" b="b"/>
              <a:pathLst>
                <a:path w="266" h="41" extrusionOk="0">
                  <a:moveTo>
                    <a:pt x="gd1" y="gd2"/>
                  </a:moveTo>
                  <a:cubicBezTo>
                    <a:pt x="0" y="23"/>
                    <a:pt x="1" y="1"/>
                    <a:pt x="47" y="1"/>
                  </a:cubicBezTo>
                  <a:cubicBezTo>
                    <a:pt x="93" y="1"/>
                    <a:pt x="215" y="1"/>
                    <a:pt x="215" y="1"/>
                  </a:cubicBezTo>
                  <a:cubicBezTo>
                    <a:pt x="228" y="1"/>
                    <a:pt x="266" y="0"/>
                    <a:pt x="258" y="41"/>
                  </a:cubicBezTo>
                </a:path>
              </a:pathLst>
            </a:custGeom>
            <a:solidFill>
              <a:srgbClr val="6C6C73"/>
            </a:solidFill>
            <a:ln w="28575">
              <a:solidFill>
                <a:srgbClr val="AC956E"/>
              </a:solidFill>
              <a:miter/>
              <a:headEnd/>
              <a:tailEnd/>
            </a:ln>
          </p:spPr>
          <p:txBody>
            <a:bodyPr lIns="91440" tIns="45720" rIns="91440" bIns="45720" anchor="t"/>
            <a:lstStyle/>
            <a:p>
              <a:pPr>
                <a:defRPr/>
              </a:pPr>
              <a:endParaRPr sz="1400" dirty="0"/>
            </a:p>
          </p:txBody>
        </p:sp>
        <p:sp>
          <p:nvSpPr>
            <p:cNvPr id="12301" name="Freeform 17"/>
            <p:cNvSpPr>
              <a:spLocks noChangeShapeType="1"/>
            </p:cNvSpPr>
            <p:nvPr/>
          </p:nvSpPr>
          <p:spPr bwMode="auto">
            <a:xfrm>
              <a:off x="7032590" y="4889500"/>
              <a:ext cx="604219" cy="600075"/>
            </a:xfrm>
            <a:custGeom>
              <a:avLst/>
              <a:gdLst>
                <a:gd name="gd0" fmla="val 65536"/>
                <a:gd name="gd1" fmla="val 0"/>
                <a:gd name="gd2" fmla="val 63"/>
                <a:gd name="gd3" fmla="val 63"/>
                <a:gd name="gd4" fmla="val 73"/>
                <a:gd name="gd5" fmla="val 385"/>
                <a:gd name="gd6" fmla="val 330"/>
                <a:gd name="gd7" fmla="val 470"/>
                <a:gd name="gd8" fmla="val 467"/>
              </a:gdLst>
              <a:ahLst/>
              <a:cxnLst/>
              <a:rect l="0" t="0" r="r" b="b"/>
              <a:pathLst>
                <a:path w="471" h="467" extrusionOk="0">
                  <a:moveTo>
                    <a:pt x="gd1" y="gd2"/>
                  </a:moveTo>
                  <a:cubicBezTo>
                    <a:pt x="0" y="49"/>
                    <a:pt x="35" y="0"/>
                    <a:pt x="63" y="73"/>
                  </a:cubicBezTo>
                  <a:cubicBezTo>
                    <a:pt x="91" y="146"/>
                    <a:pt x="292" y="302"/>
                    <a:pt x="385" y="330"/>
                  </a:cubicBezTo>
                  <a:cubicBezTo>
                    <a:pt x="464" y="354"/>
                    <a:pt x="471" y="446"/>
                    <a:pt x="470" y="467"/>
                  </a:cubicBezTo>
                </a:path>
              </a:pathLst>
            </a:custGeom>
            <a:solidFill>
              <a:srgbClr val="6C6C73"/>
            </a:solidFill>
            <a:ln w="28575">
              <a:solidFill>
                <a:srgbClr val="AC956E"/>
              </a:solidFill>
              <a:miter/>
              <a:headEnd/>
              <a:tailEnd/>
            </a:ln>
          </p:spPr>
          <p:txBody>
            <a:bodyPr lIns="91440" tIns="45720" rIns="91440" bIns="45720" anchor="t"/>
            <a:lstStyle/>
            <a:p>
              <a:pPr>
                <a:defRPr/>
              </a:pPr>
              <a:endParaRPr sz="1400" dirty="0"/>
            </a:p>
          </p:txBody>
        </p:sp>
      </p:grp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B828BA2-3D4B-1266-E039-BA63550406F3}"/>
              </a:ext>
            </a:extLst>
          </p:cNvPr>
          <p:cNvSpPr/>
          <p:nvPr/>
        </p:nvSpPr>
        <p:spPr>
          <a:xfrm>
            <a:off x="659757" y="3032567"/>
            <a:ext cx="7743463" cy="190982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69B5E7A-C96F-5DA3-8FBE-89A242C19306}"/>
              </a:ext>
            </a:extLst>
          </p:cNvPr>
          <p:cNvSpPr/>
          <p:nvPr/>
        </p:nvSpPr>
        <p:spPr>
          <a:xfrm>
            <a:off x="659757" y="3032567"/>
            <a:ext cx="231494" cy="1909823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F32CDC-5CE6-90C9-E8B9-EEEB8FB52340}"/>
              </a:ext>
            </a:extLst>
          </p:cNvPr>
          <p:cNvSpPr txBox="1"/>
          <p:nvPr/>
        </p:nvSpPr>
        <p:spPr>
          <a:xfrm>
            <a:off x="693736" y="5122923"/>
            <a:ext cx="7709484" cy="780166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7AE0075-C7A7-0222-7767-77DBF12BCA2A}"/>
              </a:ext>
            </a:extLst>
          </p:cNvPr>
          <p:cNvSpPr/>
          <p:nvPr/>
        </p:nvSpPr>
        <p:spPr>
          <a:xfrm>
            <a:off x="693736" y="5122923"/>
            <a:ext cx="197515" cy="78016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410" name="Рисунок 3"/>
          <p:cNvPicPr>
            <a:picLocks noGrp="1" noChangeAspect="1"/>
          </p:cNvPicPr>
          <p:nvPr/>
        </p:nvPicPr>
        <p:blipFill>
          <a:blip r:embed="rId2"/>
          <a:stretch/>
        </p:blipFill>
        <p:spPr bwMode="auto">
          <a:xfrm>
            <a:off x="7291387" y="4327525"/>
            <a:ext cx="4540250" cy="1939925"/>
          </a:xfrm>
          <a:prstGeom prst="rect">
            <a:avLst/>
          </a:prstGeom>
          <a:noFill/>
        </p:spPr>
      </p:pic>
      <p:sp>
        <p:nvSpPr>
          <p:cNvPr id="17411" name="TextBox 1"/>
          <p:cNvSpPr txBox="1">
            <a:spLocks noGrp="1" noChangeShapeType="1"/>
          </p:cNvSpPr>
          <p:nvPr/>
        </p:nvSpPr>
        <p:spPr bwMode="auto">
          <a:xfrm>
            <a:off x="360363" y="517217"/>
            <a:ext cx="11471274" cy="43704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indent="-339725" algn="just">
              <a:defRPr/>
            </a:pPr>
            <a:r>
              <a:rPr lang="ru-RU" sz="3600" b="1" i="0" u="none" dirty="0">
                <a:latin typeface="Bahnschrift"/>
              </a:rPr>
              <a:t>Цель:</a:t>
            </a:r>
            <a:r>
              <a:rPr lang="ru-RU" sz="2800" b="1" i="0" u="none" dirty="0">
                <a:latin typeface="Bahnschrift"/>
              </a:rPr>
              <a:t> </a:t>
            </a:r>
            <a:r>
              <a:rPr lang="ru-RU" sz="2800" dirty="0">
                <a:latin typeface="Bahnschrift"/>
              </a:rPr>
              <a:t>акцентировать внимание на методических подходах,  способствующих повышению качества выполнения экзаменационных работ в рамках ГИА по химии в текущем учебном году </a:t>
            </a:r>
            <a:endParaRPr dirty="0"/>
          </a:p>
          <a:p>
            <a:pPr lvl="0" indent="-339725" algn="just">
              <a:defRPr/>
            </a:pPr>
            <a:endParaRPr lang="en-US" sz="2800" dirty="0"/>
          </a:p>
          <a:p>
            <a:pPr lvl="0" indent="-339725" algn="just">
              <a:defRPr/>
            </a:pPr>
            <a:endParaRPr lang="en-US" sz="2800" dirty="0"/>
          </a:p>
          <a:p>
            <a:pPr lvl="0" indent="-339725" algn="just">
              <a:defRPr/>
            </a:pPr>
            <a:endParaRPr lang="en-US" sz="2800" dirty="0"/>
          </a:p>
          <a:p>
            <a:pPr lvl="0" indent="-339725" algn="just">
              <a:defRPr/>
            </a:pPr>
            <a:endParaRPr lang="en-US" sz="2800" dirty="0"/>
          </a:p>
          <a:p>
            <a:pPr lvl="0" indent="-339725" algn="just">
              <a:defRPr/>
            </a:pPr>
            <a:endParaRPr lang="en-US" sz="2800" dirty="0"/>
          </a:p>
          <a:p>
            <a:pPr lvl="0" indent="-339725" algn="just">
              <a:defRPr/>
            </a:pPr>
            <a:endParaRPr dirty="0"/>
          </a:p>
        </p:txBody>
      </p:sp>
      <p:sp>
        <p:nvSpPr>
          <p:cNvPr id="17413" name="Прямоугольник 6"/>
          <p:cNvSpPr>
            <a:spLocks noGrp="1" noChangeShapeType="1"/>
          </p:cNvSpPr>
          <p:nvPr/>
        </p:nvSpPr>
        <p:spPr bwMode="auto">
          <a:xfrm>
            <a:off x="7415212" y="5203825"/>
            <a:ext cx="765175" cy="215899"/>
          </a:xfrm>
          <a:prstGeom prst="rect">
            <a:avLst/>
          </a:prstGeom>
          <a:solidFill>
            <a:schemeClr val="lt1"/>
          </a:solidFill>
        </p:spPr>
        <p:txBody>
          <a:bodyPr lIns="91440" tIns="45720" rIns="91440" bIns="45720" anchor="ctr" anchorCtr="0"/>
          <a:lstStyle/>
          <a:p>
            <a:pPr>
              <a:defRPr/>
            </a:pPr>
            <a:endParaRPr sz="1400" dirty="0"/>
          </a:p>
        </p:txBody>
      </p:sp>
      <p:sp>
        <p:nvSpPr>
          <p:cNvPr id="17414" name="TextBox 5"/>
          <p:cNvSpPr txBox="1">
            <a:spLocks noGrp="1" noChangeShapeType="1"/>
          </p:cNvSpPr>
          <p:nvPr/>
        </p:nvSpPr>
        <p:spPr bwMode="auto">
          <a:xfrm>
            <a:off x="7481886" y="5203825"/>
            <a:ext cx="1944687" cy="369887"/>
          </a:xfrm>
          <a:prstGeom prst="rect">
            <a:avLst/>
          </a:prstGeom>
          <a:noFill/>
        </p:spPr>
        <p:txBody>
          <a:bodyPr lIns="91440" tIns="45720" rIns="91440" bIns="45720">
            <a:spAutoFit/>
          </a:bodyPr>
          <a:lstStyle/>
          <a:p>
            <a:pPr lvl="0">
              <a:defRPr/>
            </a:pPr>
            <a:r>
              <a:rPr lang="ru-RU" b="1" i="0" u="none" dirty="0">
                <a:solidFill>
                  <a:srgbClr val="404040"/>
                </a:solidFill>
                <a:latin typeface="Calibri"/>
              </a:rPr>
              <a:t>2026</a:t>
            </a:r>
            <a:endParaRPr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7250F7E-A420-436F-52A2-E4321A7C3749}"/>
              </a:ext>
            </a:extLst>
          </p:cNvPr>
          <p:cNvSpPr/>
          <p:nvPr/>
        </p:nvSpPr>
        <p:spPr>
          <a:xfrm>
            <a:off x="191344" y="340963"/>
            <a:ext cx="11881320" cy="6308031"/>
          </a:xfrm>
          <a:prstGeom prst="rect">
            <a:avLst/>
          </a:prstGeom>
          <a:noFill/>
          <a:ln>
            <a:solidFill>
              <a:schemeClr val="accent5">
                <a:lumMod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/>
          <p:nvPr/>
        </p:nvSpPr>
        <p:spPr>
          <a:xfrm>
            <a:off x="9229343" y="2693161"/>
            <a:ext cx="2733040" cy="1984375"/>
          </a:xfrm>
          <a:custGeom>
            <a:avLst/>
            <a:gdLst/>
            <a:ahLst/>
            <a:cxnLst/>
            <a:rect l="l" t="t" r="r" b="b"/>
            <a:pathLst>
              <a:path w="2733040" h="1984375">
                <a:moveTo>
                  <a:pt x="1858517" y="0"/>
                </a:moveTo>
                <a:lnTo>
                  <a:pt x="1809790" y="622"/>
                </a:lnTo>
                <a:lnTo>
                  <a:pt x="1761372" y="2481"/>
                </a:lnTo>
                <a:lnTo>
                  <a:pt x="1713278" y="5560"/>
                </a:lnTo>
                <a:lnTo>
                  <a:pt x="1665523" y="9845"/>
                </a:lnTo>
                <a:lnTo>
                  <a:pt x="1618124" y="15320"/>
                </a:lnTo>
                <a:lnTo>
                  <a:pt x="1571095" y="21970"/>
                </a:lnTo>
                <a:lnTo>
                  <a:pt x="1524451" y="29779"/>
                </a:lnTo>
                <a:lnTo>
                  <a:pt x="1478208" y="38733"/>
                </a:lnTo>
                <a:lnTo>
                  <a:pt x="1432382" y="48816"/>
                </a:lnTo>
                <a:lnTo>
                  <a:pt x="1386987" y="60013"/>
                </a:lnTo>
                <a:lnTo>
                  <a:pt x="1342038" y="72309"/>
                </a:lnTo>
                <a:lnTo>
                  <a:pt x="1297552" y="85689"/>
                </a:lnTo>
                <a:lnTo>
                  <a:pt x="1253543" y="100137"/>
                </a:lnTo>
                <a:lnTo>
                  <a:pt x="1210027" y="115638"/>
                </a:lnTo>
                <a:lnTo>
                  <a:pt x="1167019" y="132177"/>
                </a:lnTo>
                <a:lnTo>
                  <a:pt x="1124534" y="149739"/>
                </a:lnTo>
                <a:lnTo>
                  <a:pt x="1082588" y="168309"/>
                </a:lnTo>
                <a:lnTo>
                  <a:pt x="1041196" y="187871"/>
                </a:lnTo>
                <a:lnTo>
                  <a:pt x="1000373" y="208410"/>
                </a:lnTo>
                <a:lnTo>
                  <a:pt x="960134" y="229910"/>
                </a:lnTo>
                <a:lnTo>
                  <a:pt x="920496" y="252358"/>
                </a:lnTo>
                <a:lnTo>
                  <a:pt x="881472" y="275737"/>
                </a:lnTo>
                <a:lnTo>
                  <a:pt x="843079" y="300032"/>
                </a:lnTo>
                <a:lnTo>
                  <a:pt x="805331" y="325228"/>
                </a:lnTo>
                <a:lnTo>
                  <a:pt x="768245" y="351310"/>
                </a:lnTo>
                <a:lnTo>
                  <a:pt x="731835" y="378263"/>
                </a:lnTo>
                <a:lnTo>
                  <a:pt x="696116" y="406071"/>
                </a:lnTo>
                <a:lnTo>
                  <a:pt x="661105" y="434719"/>
                </a:lnTo>
                <a:lnTo>
                  <a:pt x="626816" y="464192"/>
                </a:lnTo>
                <a:lnTo>
                  <a:pt x="593264" y="494475"/>
                </a:lnTo>
                <a:lnTo>
                  <a:pt x="560466" y="525553"/>
                </a:lnTo>
                <a:lnTo>
                  <a:pt x="528435" y="557409"/>
                </a:lnTo>
                <a:lnTo>
                  <a:pt x="497188" y="590030"/>
                </a:lnTo>
                <a:lnTo>
                  <a:pt x="466740" y="623400"/>
                </a:lnTo>
                <a:lnTo>
                  <a:pt x="437105" y="657503"/>
                </a:lnTo>
                <a:lnTo>
                  <a:pt x="408300" y="692325"/>
                </a:lnTo>
                <a:lnTo>
                  <a:pt x="380340" y="727850"/>
                </a:lnTo>
                <a:lnTo>
                  <a:pt x="353240" y="764063"/>
                </a:lnTo>
                <a:lnTo>
                  <a:pt x="327015" y="800949"/>
                </a:lnTo>
                <a:lnTo>
                  <a:pt x="301681" y="838492"/>
                </a:lnTo>
                <a:lnTo>
                  <a:pt x="277253" y="876678"/>
                </a:lnTo>
                <a:lnTo>
                  <a:pt x="253746" y="915491"/>
                </a:lnTo>
                <a:lnTo>
                  <a:pt x="231175" y="954916"/>
                </a:lnTo>
                <a:lnTo>
                  <a:pt x="209556" y="994937"/>
                </a:lnTo>
                <a:lnTo>
                  <a:pt x="188904" y="1035540"/>
                </a:lnTo>
                <a:lnTo>
                  <a:pt x="169235" y="1076709"/>
                </a:lnTo>
                <a:lnTo>
                  <a:pt x="150564" y="1118430"/>
                </a:lnTo>
                <a:lnTo>
                  <a:pt x="132905" y="1160686"/>
                </a:lnTo>
                <a:lnTo>
                  <a:pt x="116275" y="1203463"/>
                </a:lnTo>
                <a:lnTo>
                  <a:pt x="100689" y="1246745"/>
                </a:lnTo>
                <a:lnTo>
                  <a:pt x="86161" y="1290518"/>
                </a:lnTo>
                <a:lnTo>
                  <a:pt x="72708" y="1334765"/>
                </a:lnTo>
                <a:lnTo>
                  <a:pt x="60344" y="1379472"/>
                </a:lnTo>
                <a:lnTo>
                  <a:pt x="49085" y="1424624"/>
                </a:lnTo>
                <a:lnTo>
                  <a:pt x="38946" y="1470205"/>
                </a:lnTo>
                <a:lnTo>
                  <a:pt x="29943" y="1516200"/>
                </a:lnTo>
                <a:lnTo>
                  <a:pt x="22091" y="1562595"/>
                </a:lnTo>
                <a:lnTo>
                  <a:pt x="15404" y="1609372"/>
                </a:lnTo>
                <a:lnTo>
                  <a:pt x="9899" y="1656519"/>
                </a:lnTo>
                <a:lnTo>
                  <a:pt x="5591" y="1704018"/>
                </a:lnTo>
                <a:lnTo>
                  <a:pt x="2495" y="1751856"/>
                </a:lnTo>
                <a:lnTo>
                  <a:pt x="626" y="1800016"/>
                </a:lnTo>
                <a:lnTo>
                  <a:pt x="0" y="1848485"/>
                </a:lnTo>
                <a:lnTo>
                  <a:pt x="13715" y="1984248"/>
                </a:lnTo>
                <a:lnTo>
                  <a:pt x="2484374" y="1984248"/>
                </a:lnTo>
                <a:lnTo>
                  <a:pt x="2534422" y="1979233"/>
                </a:lnTo>
                <a:lnTo>
                  <a:pt x="2581032" y="1964852"/>
                </a:lnTo>
                <a:lnTo>
                  <a:pt x="2623208" y="1942095"/>
                </a:lnTo>
                <a:lnTo>
                  <a:pt x="2659951" y="1911953"/>
                </a:lnTo>
                <a:lnTo>
                  <a:pt x="2690265" y="1875417"/>
                </a:lnTo>
                <a:lnTo>
                  <a:pt x="2713152" y="1833479"/>
                </a:lnTo>
                <a:lnTo>
                  <a:pt x="2727616" y="1787129"/>
                </a:lnTo>
                <a:lnTo>
                  <a:pt x="2732658" y="1737360"/>
                </a:lnTo>
                <a:lnTo>
                  <a:pt x="2732658" y="217424"/>
                </a:lnTo>
                <a:lnTo>
                  <a:pt x="2582036" y="145287"/>
                </a:lnTo>
                <a:lnTo>
                  <a:pt x="2537269" y="127129"/>
                </a:lnTo>
                <a:lnTo>
                  <a:pt x="2491931" y="110106"/>
                </a:lnTo>
                <a:lnTo>
                  <a:pt x="2446038" y="94236"/>
                </a:lnTo>
                <a:lnTo>
                  <a:pt x="2399609" y="79535"/>
                </a:lnTo>
                <a:lnTo>
                  <a:pt x="2352660" y="66021"/>
                </a:lnTo>
                <a:lnTo>
                  <a:pt x="2305211" y="53711"/>
                </a:lnTo>
                <a:lnTo>
                  <a:pt x="2257278" y="42624"/>
                </a:lnTo>
                <a:lnTo>
                  <a:pt x="2208879" y="32776"/>
                </a:lnTo>
                <a:lnTo>
                  <a:pt x="2160032" y="24184"/>
                </a:lnTo>
                <a:lnTo>
                  <a:pt x="2110754" y="16867"/>
                </a:lnTo>
                <a:lnTo>
                  <a:pt x="2061062" y="10841"/>
                </a:lnTo>
                <a:lnTo>
                  <a:pt x="2010975" y="6124"/>
                </a:lnTo>
                <a:lnTo>
                  <a:pt x="1960511" y="2733"/>
                </a:lnTo>
                <a:lnTo>
                  <a:pt x="1909685" y="686"/>
                </a:lnTo>
                <a:lnTo>
                  <a:pt x="1858517" y="0"/>
                </a:lnTo>
                <a:close/>
              </a:path>
            </a:pathLst>
          </a:custGeom>
          <a:solidFill>
            <a:srgbClr val="FFFFFF">
              <a:alpha val="34117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77869" y="3536197"/>
            <a:ext cx="1002855" cy="100285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FEE72DC-EB3F-EF0C-13B1-4FDCD31C72DE}"/>
              </a:ext>
            </a:extLst>
          </p:cNvPr>
          <p:cNvSpPr txBox="1"/>
          <p:nvPr/>
        </p:nvSpPr>
        <p:spPr>
          <a:xfrm>
            <a:off x="310997" y="116632"/>
            <a:ext cx="1150596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spc="120" dirty="0">
                <a:solidFill>
                  <a:srgbClr val="C00000"/>
                </a:solidFill>
                <a:latin typeface="Bahnschrift" panose="020B0502040204020203" pitchFamily="34" charset="0"/>
                <a:cs typeface="Trebuchet MS"/>
              </a:rPr>
              <a:t>КАЧЕСТВО</a:t>
            </a:r>
            <a:r>
              <a:rPr lang="ru-RU" sz="2800" b="1" spc="-80" dirty="0">
                <a:solidFill>
                  <a:srgbClr val="C00000"/>
                </a:solidFill>
                <a:latin typeface="Bahnschrift" panose="020B0502040204020203" pitchFamily="34" charset="0"/>
                <a:cs typeface="Trebuchet MS"/>
              </a:rPr>
              <a:t> </a:t>
            </a:r>
            <a:r>
              <a:rPr lang="ru-RU" sz="2800" b="1" spc="120" dirty="0">
                <a:solidFill>
                  <a:srgbClr val="C00000"/>
                </a:solidFill>
                <a:latin typeface="Bahnschrift" panose="020B0502040204020203" pitchFamily="34" charset="0"/>
                <a:cs typeface="Trebuchet MS"/>
              </a:rPr>
              <a:t>ЕСТЕСТВЕННО-</a:t>
            </a:r>
            <a:r>
              <a:rPr lang="ru-RU" sz="2800" b="1" spc="114" dirty="0">
                <a:solidFill>
                  <a:srgbClr val="C00000"/>
                </a:solidFill>
                <a:latin typeface="Bahnschrift" panose="020B0502040204020203" pitchFamily="34" charset="0"/>
                <a:cs typeface="Trebuchet MS"/>
              </a:rPr>
              <a:t>МАТЕМАТИЧЕСКОГО</a:t>
            </a:r>
            <a:r>
              <a:rPr lang="ru-RU" sz="2800" b="1" spc="-70" dirty="0">
                <a:solidFill>
                  <a:srgbClr val="C00000"/>
                </a:solidFill>
                <a:latin typeface="Bahnschrift" panose="020B0502040204020203" pitchFamily="34" charset="0"/>
                <a:cs typeface="Trebuchet MS"/>
              </a:rPr>
              <a:t> </a:t>
            </a:r>
            <a:r>
              <a:rPr lang="ru-RU" sz="2800" b="1" spc="150" dirty="0">
                <a:solidFill>
                  <a:srgbClr val="C00000"/>
                </a:solidFill>
                <a:latin typeface="Bahnschrift" panose="020B0502040204020203" pitchFamily="34" charset="0"/>
                <a:cs typeface="Trebuchet MS"/>
              </a:rPr>
              <a:t>ОБРАЗОВАНИЯ</a:t>
            </a:r>
            <a:r>
              <a:rPr lang="ru-RU" sz="2800" b="1" spc="-140" dirty="0">
                <a:solidFill>
                  <a:srgbClr val="C00000"/>
                </a:solidFill>
                <a:latin typeface="Bahnschrift" panose="020B0502040204020203" pitchFamily="34" charset="0"/>
                <a:cs typeface="Trebuchet MS"/>
              </a:rPr>
              <a:t> </a:t>
            </a:r>
            <a:r>
              <a:rPr lang="ru-RU" sz="2800" b="1" spc="375" dirty="0">
                <a:solidFill>
                  <a:srgbClr val="C00000"/>
                </a:solidFill>
                <a:latin typeface="Bahnschrift" panose="020B0502040204020203" pitchFamily="34" charset="0"/>
                <a:cs typeface="Trebuchet MS"/>
              </a:rPr>
              <a:t>– </a:t>
            </a:r>
            <a:r>
              <a:rPr lang="ru-RU" sz="2800" b="1" spc="165" dirty="0">
                <a:solidFill>
                  <a:srgbClr val="C00000"/>
                </a:solidFill>
                <a:latin typeface="Bahnschrift" panose="020B0502040204020203" pitchFamily="34" charset="0"/>
                <a:cs typeface="Trebuchet MS"/>
              </a:rPr>
              <a:t>ОСНОВА</a:t>
            </a:r>
            <a:r>
              <a:rPr lang="ru-RU" sz="2800" b="1" spc="-110" dirty="0">
                <a:solidFill>
                  <a:srgbClr val="C00000"/>
                </a:solidFill>
                <a:latin typeface="Bahnschrift" panose="020B0502040204020203" pitchFamily="34" charset="0"/>
                <a:cs typeface="Trebuchet MS"/>
              </a:rPr>
              <a:t> </a:t>
            </a:r>
            <a:r>
              <a:rPr lang="ru-RU" sz="2800" b="1" spc="110" dirty="0">
                <a:solidFill>
                  <a:srgbClr val="C00000"/>
                </a:solidFill>
                <a:latin typeface="Bahnschrift" panose="020B0502040204020203" pitchFamily="34" charset="0"/>
                <a:cs typeface="Trebuchet MS"/>
              </a:rPr>
              <a:t>ТЕХНОЛОГИЧЕСКОГО</a:t>
            </a:r>
            <a:r>
              <a:rPr lang="ru-RU" sz="2800" b="1" spc="-105" dirty="0">
                <a:solidFill>
                  <a:srgbClr val="C00000"/>
                </a:solidFill>
                <a:latin typeface="Bahnschrift" panose="020B0502040204020203" pitchFamily="34" charset="0"/>
                <a:cs typeface="Trebuchet MS"/>
              </a:rPr>
              <a:t> </a:t>
            </a:r>
            <a:r>
              <a:rPr lang="ru-RU" sz="2800" b="1" spc="130" dirty="0">
                <a:solidFill>
                  <a:srgbClr val="C00000"/>
                </a:solidFill>
                <a:latin typeface="Bahnschrift" panose="020B0502040204020203" pitchFamily="34" charset="0"/>
                <a:cs typeface="Trebuchet MS"/>
              </a:rPr>
              <a:t>ЛИДЕРСТВА</a:t>
            </a:r>
            <a:r>
              <a:rPr lang="ru-RU" sz="2800" b="1" spc="-120" dirty="0">
                <a:solidFill>
                  <a:srgbClr val="C00000"/>
                </a:solidFill>
                <a:latin typeface="Bahnschrift" panose="020B0502040204020203" pitchFamily="34" charset="0"/>
                <a:cs typeface="Trebuchet MS"/>
              </a:rPr>
              <a:t> </a:t>
            </a:r>
            <a:r>
              <a:rPr lang="ru-RU" sz="2800" b="1" spc="120" dirty="0">
                <a:solidFill>
                  <a:srgbClr val="C00000"/>
                </a:solidFill>
                <a:latin typeface="Bahnschrift" panose="020B0502040204020203" pitchFamily="34" charset="0"/>
                <a:cs typeface="Trebuchet MS"/>
              </a:rPr>
              <a:t>СТРАНЫ</a:t>
            </a:r>
            <a:endParaRPr lang="ru-RU" sz="2800" b="1" dirty="0">
              <a:solidFill>
                <a:srgbClr val="C00000"/>
              </a:solidFill>
              <a:latin typeface="Bahnschrift" panose="020B0502040204020203" pitchFamily="34" charset="0"/>
              <a:cs typeface="Trebuchet MS"/>
            </a:endParaRPr>
          </a:p>
          <a:p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D880191-F25C-FA0B-57A3-DA399D9B5C1F}"/>
              </a:ext>
            </a:extLst>
          </p:cNvPr>
          <p:cNvSpPr/>
          <p:nvPr/>
        </p:nvSpPr>
        <p:spPr>
          <a:xfrm>
            <a:off x="191344" y="1141372"/>
            <a:ext cx="11881320" cy="5507622"/>
          </a:xfrm>
          <a:prstGeom prst="rect">
            <a:avLst/>
          </a:prstGeom>
          <a:noFill/>
          <a:ln>
            <a:solidFill>
              <a:schemeClr val="accent5">
                <a:lumMod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E946210-A510-CA20-7BA9-5B486BC5171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t="18016" b="17249"/>
          <a:stretch/>
        </p:blipFill>
        <p:spPr>
          <a:xfrm>
            <a:off x="3694886" y="5900210"/>
            <a:ext cx="1189361" cy="769937"/>
          </a:xfrm>
          <a:prstGeom prst="rect">
            <a:avLst/>
          </a:prstGeom>
        </p:spPr>
      </p:pic>
      <p:pic>
        <p:nvPicPr>
          <p:cNvPr id="28" name="Рисунок 27" descr="Изображение выглядит как текст, снимок экрана, письмо, докумен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4145FAE-ECD0-E31F-1630-F174AB5160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048" y="1425933"/>
            <a:ext cx="3756191" cy="4805491"/>
          </a:xfrm>
          <a:prstGeom prst="rect">
            <a:avLst/>
          </a:prstGeom>
          <a:ln>
            <a:solidFill>
              <a:schemeClr val="bg2">
                <a:lumMod val="10000"/>
              </a:schemeClr>
            </a:solidFill>
          </a:ln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E0A4FA0C-BFBF-BAB7-67EB-6DDAC711C94B}"/>
              </a:ext>
            </a:extLst>
          </p:cNvPr>
          <p:cNvSpPr txBox="1"/>
          <p:nvPr/>
        </p:nvSpPr>
        <p:spPr>
          <a:xfrm>
            <a:off x="7448648" y="6310005"/>
            <a:ext cx="6552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ahnschrift SemiBold Condensed" panose="020B0502040204020203" pitchFamily="34" charset="0"/>
                <a:hlinkClick r:id="rId5"/>
              </a:rPr>
              <a:t>http://publication.pravo.gov.ru/document/0001202411230014</a:t>
            </a:r>
            <a:r>
              <a:rPr lang="ru-RU" dirty="0">
                <a:latin typeface="Bahnschrift SemiBold Condensed" panose="020B0502040204020203" pitchFamily="34" charset="0"/>
              </a:rPr>
              <a:t> </a:t>
            </a:r>
          </a:p>
        </p:txBody>
      </p:sp>
      <p:pic>
        <p:nvPicPr>
          <p:cNvPr id="30" name="Изображение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924426" y="1243207"/>
            <a:ext cx="1048345" cy="10816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1" name="Рисунок 30" descr="Изображение выглядит как текст, Шрифт, линия, белый&#10;&#10;Автоматически созданное описание">
            <a:extLst>
              <a:ext uri="{FF2B5EF4-FFF2-40B4-BE49-F238E27FC236}">
                <a16:creationId xmlns:a16="http://schemas.microsoft.com/office/drawing/2014/main" id="{E1645084-BB67-69F3-0030-CD57E4CA70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43" y="1236553"/>
            <a:ext cx="6204706" cy="863431"/>
          </a:xfrm>
          <a:prstGeom prst="rect">
            <a:avLst/>
          </a:prstGeom>
          <a:ln>
            <a:solidFill>
              <a:schemeClr val="accent5">
                <a:lumMod val="10000"/>
              </a:schemeClr>
            </a:solidFill>
          </a:ln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51AEB711-1C5A-1C5B-0270-B4C95D926E83}"/>
              </a:ext>
            </a:extLst>
          </p:cNvPr>
          <p:cNvSpPr txBox="1"/>
          <p:nvPr/>
        </p:nvSpPr>
        <p:spPr>
          <a:xfrm>
            <a:off x="-706288" y="2542271"/>
            <a:ext cx="5776281" cy="561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Bahnschrift SemiBold Condensed" panose="020B0502040204020203" pitchFamily="34" charset="0"/>
              </a:rPr>
              <a:t>Процент участников ГИА по химии</a:t>
            </a:r>
          </a:p>
        </p:txBody>
      </p: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66F7E64F-C4C5-44CE-E5BB-B0A9A254DB55}"/>
              </a:ext>
            </a:extLst>
          </p:cNvPr>
          <p:cNvGrpSpPr/>
          <p:nvPr/>
        </p:nvGrpSpPr>
        <p:grpSpPr>
          <a:xfrm>
            <a:off x="4743352" y="6160208"/>
            <a:ext cx="4731153" cy="461665"/>
            <a:chOff x="4390976" y="6116729"/>
            <a:chExt cx="4634630" cy="461665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04B7044-FA72-92A5-F514-6EC83F1C538D}"/>
                </a:ext>
              </a:extLst>
            </p:cNvPr>
            <p:cNvSpPr txBox="1"/>
            <p:nvPr/>
          </p:nvSpPr>
          <p:spPr>
            <a:xfrm>
              <a:off x="4390976" y="6116729"/>
              <a:ext cx="46346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latin typeface="Bahnschrift SemiBold Condensed" panose="020B0502040204020203" pitchFamily="34" charset="0"/>
                </a:rPr>
                <a:t>Средний балл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68607F3-8BE2-0BC5-16A3-94AAF14B4D09}"/>
                </a:ext>
              </a:extLst>
            </p:cNvPr>
            <p:cNvSpPr txBox="1"/>
            <p:nvPr/>
          </p:nvSpPr>
          <p:spPr>
            <a:xfrm>
              <a:off x="5971285" y="6125107"/>
              <a:ext cx="795434" cy="373535"/>
            </a:xfrm>
            <a:prstGeom prst="rect">
              <a:avLst/>
            </a:prstGeom>
            <a:solidFill>
              <a:srgbClr val="E97132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latin typeface="Bahnschrift SemiBold Condensed" panose="020B0502040204020203" pitchFamily="34" charset="0"/>
                </a:rPr>
                <a:t>58,5</a:t>
              </a:r>
            </a:p>
          </p:txBody>
        </p:sp>
      </p:grp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9AF892E6-E410-0165-4CF7-B73AA42F727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1482854"/>
              </p:ext>
            </p:extLst>
          </p:nvPr>
        </p:nvGraphicFramePr>
        <p:xfrm>
          <a:off x="343666" y="3293647"/>
          <a:ext cx="3756191" cy="24229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pic>
        <p:nvPicPr>
          <p:cNvPr id="10" name="Picture 2" descr="Символика | Правительство Новосибирской области">
            <a:extLst>
              <a:ext uri="{FF2B5EF4-FFF2-40B4-BE49-F238E27FC236}">
                <a16:creationId xmlns:a16="http://schemas.microsoft.com/office/drawing/2014/main" id="{3A39208E-F012-979F-F620-E47617A98B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743" y="2970984"/>
            <a:ext cx="1071078" cy="645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863C330A-F53E-53DC-B3F9-55F27F12FA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6949329"/>
              </p:ext>
            </p:extLst>
          </p:nvPr>
        </p:nvGraphicFramePr>
        <p:xfrm>
          <a:off x="4275852" y="3124724"/>
          <a:ext cx="3640296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15510">
                  <a:extLst>
                    <a:ext uri="{9D8B030D-6E8A-4147-A177-3AD203B41FA5}">
                      <a16:colId xmlns:a16="http://schemas.microsoft.com/office/drawing/2014/main" val="188025079"/>
                    </a:ext>
                  </a:extLst>
                </a:gridCol>
                <a:gridCol w="848299">
                  <a:extLst>
                    <a:ext uri="{9D8B030D-6E8A-4147-A177-3AD203B41FA5}">
                      <a16:colId xmlns:a16="http://schemas.microsoft.com/office/drawing/2014/main" val="3713157637"/>
                    </a:ext>
                  </a:extLst>
                </a:gridCol>
                <a:gridCol w="782198">
                  <a:extLst>
                    <a:ext uri="{9D8B030D-6E8A-4147-A177-3AD203B41FA5}">
                      <a16:colId xmlns:a16="http://schemas.microsoft.com/office/drawing/2014/main" val="3464762405"/>
                    </a:ext>
                  </a:extLst>
                </a:gridCol>
                <a:gridCol w="694289">
                  <a:extLst>
                    <a:ext uri="{9D8B030D-6E8A-4147-A177-3AD203B41FA5}">
                      <a16:colId xmlns:a16="http://schemas.microsoft.com/office/drawing/2014/main" val="22681497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Bahnschrift Condensed" panose="020B0502040204020203" pitchFamily="34" charset="0"/>
                        </a:rPr>
                        <a:t>участников %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Bahnschrift Condensed" panose="020B0502040204020203" pitchFamily="34" charset="0"/>
                        </a:rPr>
                        <a:t>годы проведения ГИА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>
                        <a:latin typeface="Bahnschrift Condensed" panose="020B0502040204020203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>
                        <a:latin typeface="Bahnschrift Condensed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1456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1800" dirty="0">
                        <a:latin typeface="Bahnschrift Condensed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Bahnschrift Condensed" panose="020B0502040204020203" pitchFamily="34" charset="0"/>
                        </a:rPr>
                        <a:t>2024 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Bahnschrift Condensed" panose="020B0502040204020203" pitchFamily="34" charset="0"/>
                        </a:rPr>
                        <a:t>2025 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Bahnschrift Condensed" panose="020B0502040204020203" pitchFamily="34" charset="0"/>
                        </a:rPr>
                        <a:t>2026 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124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Bahnschrift Condensed" panose="020B0502040204020203" pitchFamily="34" charset="0"/>
                        </a:rPr>
                        <a:t>ниже </a:t>
                      </a:r>
                      <a:r>
                        <a:rPr lang="en-US" sz="1800" dirty="0">
                          <a:latin typeface="Bahnschrift Condensed" panose="020B0502040204020203" pitchFamily="34" charset="0"/>
                        </a:rPr>
                        <a:t>min</a:t>
                      </a:r>
                      <a:endParaRPr lang="ru-RU" sz="1800" dirty="0">
                        <a:latin typeface="Bahnschrift Condensed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Bahnschrift Condensed" panose="020B0502040204020203" pitchFamily="34" charset="0"/>
                        </a:rPr>
                        <a:t>17,32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Bahnschrift Condensed" panose="020B0502040204020203" pitchFamily="34" charset="0"/>
                        </a:rPr>
                        <a:t>15,12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Bahnschrift Condensed" panose="020B0502040204020203" pitchFamily="34" charset="0"/>
                        </a:rPr>
                        <a:t>21,72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101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Bahnschrift Condensed" panose="020B0502040204020203" pitchFamily="34" charset="0"/>
                        </a:rPr>
                        <a:t>от </a:t>
                      </a:r>
                      <a:r>
                        <a:rPr lang="en-US" sz="1800" dirty="0">
                          <a:latin typeface="Bahnschrift Condensed" panose="020B0502040204020203" pitchFamily="34" charset="0"/>
                        </a:rPr>
                        <a:t>min</a:t>
                      </a:r>
                      <a:r>
                        <a:rPr lang="ru-RU" sz="1800" dirty="0">
                          <a:latin typeface="Bahnschrift Condensed" panose="020B0502040204020203" pitchFamily="34" charset="0"/>
                        </a:rPr>
                        <a:t> до 60    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Bahnschrift Condensed" panose="020B0502040204020203" pitchFamily="34" charset="0"/>
                        </a:rPr>
                        <a:t>38,29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Bahnschrift Condensed" panose="020B0502040204020203" pitchFamily="34" charset="0"/>
                        </a:rPr>
                        <a:t>32,75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Bahnschrift Condensed" panose="020B0502040204020203" pitchFamily="34" charset="0"/>
                        </a:rPr>
                        <a:t>36,86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440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Bahnschrift Condensed" panose="020B0502040204020203" pitchFamily="34" charset="0"/>
                        </a:rPr>
                        <a:t>от 61 до 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Bahnschrift Condensed" panose="020B0502040204020203" pitchFamily="34" charset="0"/>
                        </a:rPr>
                        <a:t>23,09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Bahnschrift Condensed" panose="020B0502040204020203" pitchFamily="34" charset="0"/>
                        </a:rPr>
                        <a:t>26,37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Bahnschrift Condensed" panose="020B0502040204020203" pitchFamily="34" charset="0"/>
                        </a:rPr>
                        <a:t>24,8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473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Bahnschrift Condensed" panose="020B0502040204020203" pitchFamily="34" charset="0"/>
                        </a:rPr>
                        <a:t>от 81 до 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Bahnschrift Condensed" panose="020B0502040204020203" pitchFamily="34" charset="0"/>
                        </a:rPr>
                        <a:t>21,31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Bahnschrift Condensed" panose="020B0502040204020203" pitchFamily="34" charset="0"/>
                        </a:rPr>
                        <a:t>21,26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Bahnschrift Condensed" panose="020B0502040204020203" pitchFamily="34" charset="0"/>
                        </a:rPr>
                        <a:t>16,62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396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Bahnschrift Condensed" panose="020B0502040204020203" pitchFamily="34" charset="0"/>
                        </a:rPr>
                        <a:t>СТБ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Bahnschrift Condensed" panose="020B0502040204020203" pitchFamily="34" charset="0"/>
                        </a:rPr>
                        <a:t>57,45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Bahnschrift Condensed" panose="020B0502040204020203" pitchFamily="34" charset="0"/>
                        </a:rPr>
                        <a:t>59,14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Bahnschrift Condensed" panose="020B0502040204020203" pitchFamily="34" charset="0"/>
                        </a:rPr>
                        <a:t>54,32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316280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09FA4E0B-1F88-0C27-DEBA-4297DB630348}"/>
              </a:ext>
            </a:extLst>
          </p:cNvPr>
          <p:cNvSpPr txBox="1"/>
          <p:nvPr/>
        </p:nvSpPr>
        <p:spPr>
          <a:xfrm>
            <a:off x="3128094" y="2528593"/>
            <a:ext cx="5776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Bahnschrift SemiBold Condensed" panose="020B0502040204020203" pitchFamily="34" charset="0"/>
              </a:rPr>
              <a:t>Динамика результатов ГИА по химии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Graphic spid="9" grpId="0">
        <p:bldAsOne/>
      </p:bldGraphic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/>
          <p:nvPr/>
        </p:nvSpPr>
        <p:spPr>
          <a:xfrm>
            <a:off x="9229343" y="2693161"/>
            <a:ext cx="2733040" cy="1984375"/>
          </a:xfrm>
          <a:custGeom>
            <a:avLst/>
            <a:gdLst/>
            <a:ahLst/>
            <a:cxnLst/>
            <a:rect l="l" t="t" r="r" b="b"/>
            <a:pathLst>
              <a:path w="2733040" h="1984375">
                <a:moveTo>
                  <a:pt x="1858517" y="0"/>
                </a:moveTo>
                <a:lnTo>
                  <a:pt x="1809790" y="622"/>
                </a:lnTo>
                <a:lnTo>
                  <a:pt x="1761372" y="2481"/>
                </a:lnTo>
                <a:lnTo>
                  <a:pt x="1713278" y="5560"/>
                </a:lnTo>
                <a:lnTo>
                  <a:pt x="1665523" y="9845"/>
                </a:lnTo>
                <a:lnTo>
                  <a:pt x="1618124" y="15320"/>
                </a:lnTo>
                <a:lnTo>
                  <a:pt x="1571095" y="21970"/>
                </a:lnTo>
                <a:lnTo>
                  <a:pt x="1524451" y="29779"/>
                </a:lnTo>
                <a:lnTo>
                  <a:pt x="1478208" y="38733"/>
                </a:lnTo>
                <a:lnTo>
                  <a:pt x="1432382" y="48816"/>
                </a:lnTo>
                <a:lnTo>
                  <a:pt x="1386987" y="60013"/>
                </a:lnTo>
                <a:lnTo>
                  <a:pt x="1342038" y="72309"/>
                </a:lnTo>
                <a:lnTo>
                  <a:pt x="1297552" y="85689"/>
                </a:lnTo>
                <a:lnTo>
                  <a:pt x="1253543" y="100137"/>
                </a:lnTo>
                <a:lnTo>
                  <a:pt x="1210027" y="115638"/>
                </a:lnTo>
                <a:lnTo>
                  <a:pt x="1167019" y="132177"/>
                </a:lnTo>
                <a:lnTo>
                  <a:pt x="1124534" y="149739"/>
                </a:lnTo>
                <a:lnTo>
                  <a:pt x="1082588" y="168309"/>
                </a:lnTo>
                <a:lnTo>
                  <a:pt x="1041196" y="187871"/>
                </a:lnTo>
                <a:lnTo>
                  <a:pt x="1000373" y="208410"/>
                </a:lnTo>
                <a:lnTo>
                  <a:pt x="960134" y="229910"/>
                </a:lnTo>
                <a:lnTo>
                  <a:pt x="920496" y="252358"/>
                </a:lnTo>
                <a:lnTo>
                  <a:pt x="881472" y="275737"/>
                </a:lnTo>
                <a:lnTo>
                  <a:pt x="843079" y="300032"/>
                </a:lnTo>
                <a:lnTo>
                  <a:pt x="805331" y="325228"/>
                </a:lnTo>
                <a:lnTo>
                  <a:pt x="768245" y="351310"/>
                </a:lnTo>
                <a:lnTo>
                  <a:pt x="731835" y="378263"/>
                </a:lnTo>
                <a:lnTo>
                  <a:pt x="696116" y="406071"/>
                </a:lnTo>
                <a:lnTo>
                  <a:pt x="661105" y="434719"/>
                </a:lnTo>
                <a:lnTo>
                  <a:pt x="626816" y="464192"/>
                </a:lnTo>
                <a:lnTo>
                  <a:pt x="593264" y="494475"/>
                </a:lnTo>
                <a:lnTo>
                  <a:pt x="560466" y="525553"/>
                </a:lnTo>
                <a:lnTo>
                  <a:pt x="528435" y="557409"/>
                </a:lnTo>
                <a:lnTo>
                  <a:pt x="497188" y="590030"/>
                </a:lnTo>
                <a:lnTo>
                  <a:pt x="466740" y="623400"/>
                </a:lnTo>
                <a:lnTo>
                  <a:pt x="437105" y="657503"/>
                </a:lnTo>
                <a:lnTo>
                  <a:pt x="408300" y="692325"/>
                </a:lnTo>
                <a:lnTo>
                  <a:pt x="380340" y="727850"/>
                </a:lnTo>
                <a:lnTo>
                  <a:pt x="353240" y="764063"/>
                </a:lnTo>
                <a:lnTo>
                  <a:pt x="327015" y="800949"/>
                </a:lnTo>
                <a:lnTo>
                  <a:pt x="301681" y="838492"/>
                </a:lnTo>
                <a:lnTo>
                  <a:pt x="277253" y="876678"/>
                </a:lnTo>
                <a:lnTo>
                  <a:pt x="253746" y="915491"/>
                </a:lnTo>
                <a:lnTo>
                  <a:pt x="231175" y="954916"/>
                </a:lnTo>
                <a:lnTo>
                  <a:pt x="209556" y="994937"/>
                </a:lnTo>
                <a:lnTo>
                  <a:pt x="188904" y="1035540"/>
                </a:lnTo>
                <a:lnTo>
                  <a:pt x="169235" y="1076709"/>
                </a:lnTo>
                <a:lnTo>
                  <a:pt x="150564" y="1118430"/>
                </a:lnTo>
                <a:lnTo>
                  <a:pt x="132905" y="1160686"/>
                </a:lnTo>
                <a:lnTo>
                  <a:pt x="116275" y="1203463"/>
                </a:lnTo>
                <a:lnTo>
                  <a:pt x="100689" y="1246745"/>
                </a:lnTo>
                <a:lnTo>
                  <a:pt x="86161" y="1290518"/>
                </a:lnTo>
                <a:lnTo>
                  <a:pt x="72708" y="1334765"/>
                </a:lnTo>
                <a:lnTo>
                  <a:pt x="60344" y="1379472"/>
                </a:lnTo>
                <a:lnTo>
                  <a:pt x="49085" y="1424624"/>
                </a:lnTo>
                <a:lnTo>
                  <a:pt x="38946" y="1470205"/>
                </a:lnTo>
                <a:lnTo>
                  <a:pt x="29943" y="1516200"/>
                </a:lnTo>
                <a:lnTo>
                  <a:pt x="22091" y="1562595"/>
                </a:lnTo>
                <a:lnTo>
                  <a:pt x="15404" y="1609372"/>
                </a:lnTo>
                <a:lnTo>
                  <a:pt x="9899" y="1656519"/>
                </a:lnTo>
                <a:lnTo>
                  <a:pt x="5591" y="1704018"/>
                </a:lnTo>
                <a:lnTo>
                  <a:pt x="2495" y="1751856"/>
                </a:lnTo>
                <a:lnTo>
                  <a:pt x="626" y="1800016"/>
                </a:lnTo>
                <a:lnTo>
                  <a:pt x="0" y="1848485"/>
                </a:lnTo>
                <a:lnTo>
                  <a:pt x="13715" y="1984248"/>
                </a:lnTo>
                <a:lnTo>
                  <a:pt x="2484374" y="1984248"/>
                </a:lnTo>
                <a:lnTo>
                  <a:pt x="2534422" y="1979233"/>
                </a:lnTo>
                <a:lnTo>
                  <a:pt x="2581032" y="1964852"/>
                </a:lnTo>
                <a:lnTo>
                  <a:pt x="2623208" y="1942095"/>
                </a:lnTo>
                <a:lnTo>
                  <a:pt x="2659951" y="1911953"/>
                </a:lnTo>
                <a:lnTo>
                  <a:pt x="2690265" y="1875417"/>
                </a:lnTo>
                <a:lnTo>
                  <a:pt x="2713152" y="1833479"/>
                </a:lnTo>
                <a:lnTo>
                  <a:pt x="2727616" y="1787129"/>
                </a:lnTo>
                <a:lnTo>
                  <a:pt x="2732658" y="1737360"/>
                </a:lnTo>
                <a:lnTo>
                  <a:pt x="2732658" y="217424"/>
                </a:lnTo>
                <a:lnTo>
                  <a:pt x="2582036" y="145287"/>
                </a:lnTo>
                <a:lnTo>
                  <a:pt x="2537269" y="127129"/>
                </a:lnTo>
                <a:lnTo>
                  <a:pt x="2491931" y="110106"/>
                </a:lnTo>
                <a:lnTo>
                  <a:pt x="2446038" y="94236"/>
                </a:lnTo>
                <a:lnTo>
                  <a:pt x="2399609" y="79535"/>
                </a:lnTo>
                <a:lnTo>
                  <a:pt x="2352660" y="66021"/>
                </a:lnTo>
                <a:lnTo>
                  <a:pt x="2305211" y="53711"/>
                </a:lnTo>
                <a:lnTo>
                  <a:pt x="2257278" y="42624"/>
                </a:lnTo>
                <a:lnTo>
                  <a:pt x="2208879" y="32776"/>
                </a:lnTo>
                <a:lnTo>
                  <a:pt x="2160032" y="24184"/>
                </a:lnTo>
                <a:lnTo>
                  <a:pt x="2110754" y="16867"/>
                </a:lnTo>
                <a:lnTo>
                  <a:pt x="2061062" y="10841"/>
                </a:lnTo>
                <a:lnTo>
                  <a:pt x="2010975" y="6124"/>
                </a:lnTo>
                <a:lnTo>
                  <a:pt x="1960511" y="2733"/>
                </a:lnTo>
                <a:lnTo>
                  <a:pt x="1909685" y="686"/>
                </a:lnTo>
                <a:lnTo>
                  <a:pt x="1858517" y="0"/>
                </a:lnTo>
                <a:close/>
              </a:path>
            </a:pathLst>
          </a:custGeom>
          <a:solidFill>
            <a:srgbClr val="FFFFFF">
              <a:alpha val="34117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FEE72DC-EB3F-EF0C-13B1-4FDCD31C72DE}"/>
              </a:ext>
            </a:extLst>
          </p:cNvPr>
          <p:cNvSpPr txBox="1"/>
          <p:nvPr/>
        </p:nvSpPr>
        <p:spPr>
          <a:xfrm>
            <a:off x="296593" y="239930"/>
            <a:ext cx="115059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spc="120" dirty="0">
                <a:solidFill>
                  <a:srgbClr val="C00000"/>
                </a:solidFill>
                <a:latin typeface="Bahnschrift" panose="020B0502040204020203" pitchFamily="34" charset="0"/>
                <a:cs typeface="Trebuchet MS"/>
              </a:rPr>
              <a:t>РЕЗУЛЬТАТЫ ЕГЭ ПО ХИМИИ ПО ГРУППАМ С РАЗЛИЧНЫМ УРОВНЕМ ПОДГОТОВКИ В СРАВНЕНИИ ПО АТЕ РЕГИОНА</a:t>
            </a:r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D880191-F25C-FA0B-57A3-DA399D9B5C1F}"/>
              </a:ext>
            </a:extLst>
          </p:cNvPr>
          <p:cNvSpPr/>
          <p:nvPr/>
        </p:nvSpPr>
        <p:spPr>
          <a:xfrm>
            <a:off x="191344" y="1141372"/>
            <a:ext cx="11881320" cy="5507622"/>
          </a:xfrm>
          <a:prstGeom prst="rect">
            <a:avLst/>
          </a:prstGeom>
          <a:noFill/>
          <a:ln>
            <a:solidFill>
              <a:schemeClr val="accent5">
                <a:lumMod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024A0AC5-6946-8E31-03D9-5B9F378E3E37}"/>
              </a:ext>
            </a:extLst>
          </p:cNvPr>
          <p:cNvGrpSpPr/>
          <p:nvPr/>
        </p:nvGrpSpPr>
        <p:grpSpPr>
          <a:xfrm>
            <a:off x="1172308" y="1324479"/>
            <a:ext cx="10708695" cy="5141408"/>
            <a:chOff x="1251134" y="1171257"/>
            <a:chExt cx="10129590" cy="4521432"/>
          </a:xfrm>
        </p:grpSpPr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377869" y="3536197"/>
              <a:ext cx="1002855" cy="1002855"/>
            </a:xfrm>
            <a:prstGeom prst="rect">
              <a:avLst/>
            </a:prstGeom>
          </p:spPr>
        </p:pic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9A9BC61D-DE07-3E28-D2AF-81E133251F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70185" y="1780888"/>
              <a:ext cx="9207973" cy="3911801"/>
            </a:xfrm>
            <a:prstGeom prst="rect">
              <a:avLst/>
            </a:prstGeom>
          </p:spPr>
        </p:pic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B9E94315-495F-6789-05D7-7E92EB215F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51134" y="1171257"/>
              <a:ext cx="9227024" cy="60963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2434066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/>
          <p:nvPr/>
        </p:nvSpPr>
        <p:spPr>
          <a:xfrm>
            <a:off x="9229343" y="2693161"/>
            <a:ext cx="2733040" cy="1984375"/>
          </a:xfrm>
          <a:custGeom>
            <a:avLst/>
            <a:gdLst/>
            <a:ahLst/>
            <a:cxnLst/>
            <a:rect l="l" t="t" r="r" b="b"/>
            <a:pathLst>
              <a:path w="2733040" h="1984375">
                <a:moveTo>
                  <a:pt x="1858517" y="0"/>
                </a:moveTo>
                <a:lnTo>
                  <a:pt x="1809790" y="622"/>
                </a:lnTo>
                <a:lnTo>
                  <a:pt x="1761372" y="2481"/>
                </a:lnTo>
                <a:lnTo>
                  <a:pt x="1713278" y="5560"/>
                </a:lnTo>
                <a:lnTo>
                  <a:pt x="1665523" y="9845"/>
                </a:lnTo>
                <a:lnTo>
                  <a:pt x="1618124" y="15320"/>
                </a:lnTo>
                <a:lnTo>
                  <a:pt x="1571095" y="21970"/>
                </a:lnTo>
                <a:lnTo>
                  <a:pt x="1524451" y="29779"/>
                </a:lnTo>
                <a:lnTo>
                  <a:pt x="1478208" y="38733"/>
                </a:lnTo>
                <a:lnTo>
                  <a:pt x="1432382" y="48816"/>
                </a:lnTo>
                <a:lnTo>
                  <a:pt x="1386987" y="60013"/>
                </a:lnTo>
                <a:lnTo>
                  <a:pt x="1342038" y="72309"/>
                </a:lnTo>
                <a:lnTo>
                  <a:pt x="1297552" y="85689"/>
                </a:lnTo>
                <a:lnTo>
                  <a:pt x="1253543" y="100137"/>
                </a:lnTo>
                <a:lnTo>
                  <a:pt x="1210027" y="115638"/>
                </a:lnTo>
                <a:lnTo>
                  <a:pt x="1167019" y="132177"/>
                </a:lnTo>
                <a:lnTo>
                  <a:pt x="1124534" y="149739"/>
                </a:lnTo>
                <a:lnTo>
                  <a:pt x="1082588" y="168309"/>
                </a:lnTo>
                <a:lnTo>
                  <a:pt x="1041196" y="187871"/>
                </a:lnTo>
                <a:lnTo>
                  <a:pt x="1000373" y="208410"/>
                </a:lnTo>
                <a:lnTo>
                  <a:pt x="960134" y="229910"/>
                </a:lnTo>
                <a:lnTo>
                  <a:pt x="920496" y="252358"/>
                </a:lnTo>
                <a:lnTo>
                  <a:pt x="881472" y="275737"/>
                </a:lnTo>
                <a:lnTo>
                  <a:pt x="843079" y="300032"/>
                </a:lnTo>
                <a:lnTo>
                  <a:pt x="805331" y="325228"/>
                </a:lnTo>
                <a:lnTo>
                  <a:pt x="768245" y="351310"/>
                </a:lnTo>
                <a:lnTo>
                  <a:pt x="731835" y="378263"/>
                </a:lnTo>
                <a:lnTo>
                  <a:pt x="696116" y="406071"/>
                </a:lnTo>
                <a:lnTo>
                  <a:pt x="661105" y="434719"/>
                </a:lnTo>
                <a:lnTo>
                  <a:pt x="626816" y="464192"/>
                </a:lnTo>
                <a:lnTo>
                  <a:pt x="593264" y="494475"/>
                </a:lnTo>
                <a:lnTo>
                  <a:pt x="560466" y="525553"/>
                </a:lnTo>
                <a:lnTo>
                  <a:pt x="528435" y="557409"/>
                </a:lnTo>
                <a:lnTo>
                  <a:pt x="497188" y="590030"/>
                </a:lnTo>
                <a:lnTo>
                  <a:pt x="466740" y="623400"/>
                </a:lnTo>
                <a:lnTo>
                  <a:pt x="437105" y="657503"/>
                </a:lnTo>
                <a:lnTo>
                  <a:pt x="408300" y="692325"/>
                </a:lnTo>
                <a:lnTo>
                  <a:pt x="380340" y="727850"/>
                </a:lnTo>
                <a:lnTo>
                  <a:pt x="353240" y="764063"/>
                </a:lnTo>
                <a:lnTo>
                  <a:pt x="327015" y="800949"/>
                </a:lnTo>
                <a:lnTo>
                  <a:pt x="301681" y="838492"/>
                </a:lnTo>
                <a:lnTo>
                  <a:pt x="277253" y="876678"/>
                </a:lnTo>
                <a:lnTo>
                  <a:pt x="253746" y="915491"/>
                </a:lnTo>
                <a:lnTo>
                  <a:pt x="231175" y="954916"/>
                </a:lnTo>
                <a:lnTo>
                  <a:pt x="209556" y="994937"/>
                </a:lnTo>
                <a:lnTo>
                  <a:pt x="188904" y="1035540"/>
                </a:lnTo>
                <a:lnTo>
                  <a:pt x="169235" y="1076709"/>
                </a:lnTo>
                <a:lnTo>
                  <a:pt x="150564" y="1118430"/>
                </a:lnTo>
                <a:lnTo>
                  <a:pt x="132905" y="1160686"/>
                </a:lnTo>
                <a:lnTo>
                  <a:pt x="116275" y="1203463"/>
                </a:lnTo>
                <a:lnTo>
                  <a:pt x="100689" y="1246745"/>
                </a:lnTo>
                <a:lnTo>
                  <a:pt x="86161" y="1290518"/>
                </a:lnTo>
                <a:lnTo>
                  <a:pt x="72708" y="1334765"/>
                </a:lnTo>
                <a:lnTo>
                  <a:pt x="60344" y="1379472"/>
                </a:lnTo>
                <a:lnTo>
                  <a:pt x="49085" y="1424624"/>
                </a:lnTo>
                <a:lnTo>
                  <a:pt x="38946" y="1470205"/>
                </a:lnTo>
                <a:lnTo>
                  <a:pt x="29943" y="1516200"/>
                </a:lnTo>
                <a:lnTo>
                  <a:pt x="22091" y="1562595"/>
                </a:lnTo>
                <a:lnTo>
                  <a:pt x="15404" y="1609372"/>
                </a:lnTo>
                <a:lnTo>
                  <a:pt x="9899" y="1656519"/>
                </a:lnTo>
                <a:lnTo>
                  <a:pt x="5591" y="1704018"/>
                </a:lnTo>
                <a:lnTo>
                  <a:pt x="2495" y="1751856"/>
                </a:lnTo>
                <a:lnTo>
                  <a:pt x="626" y="1800016"/>
                </a:lnTo>
                <a:lnTo>
                  <a:pt x="0" y="1848485"/>
                </a:lnTo>
                <a:lnTo>
                  <a:pt x="13715" y="1984248"/>
                </a:lnTo>
                <a:lnTo>
                  <a:pt x="2484374" y="1984248"/>
                </a:lnTo>
                <a:lnTo>
                  <a:pt x="2534422" y="1979233"/>
                </a:lnTo>
                <a:lnTo>
                  <a:pt x="2581032" y="1964852"/>
                </a:lnTo>
                <a:lnTo>
                  <a:pt x="2623208" y="1942095"/>
                </a:lnTo>
                <a:lnTo>
                  <a:pt x="2659951" y="1911953"/>
                </a:lnTo>
                <a:lnTo>
                  <a:pt x="2690265" y="1875417"/>
                </a:lnTo>
                <a:lnTo>
                  <a:pt x="2713152" y="1833479"/>
                </a:lnTo>
                <a:lnTo>
                  <a:pt x="2727616" y="1787129"/>
                </a:lnTo>
                <a:lnTo>
                  <a:pt x="2732658" y="1737360"/>
                </a:lnTo>
                <a:lnTo>
                  <a:pt x="2732658" y="217424"/>
                </a:lnTo>
                <a:lnTo>
                  <a:pt x="2582036" y="145287"/>
                </a:lnTo>
                <a:lnTo>
                  <a:pt x="2537269" y="127129"/>
                </a:lnTo>
                <a:lnTo>
                  <a:pt x="2491931" y="110106"/>
                </a:lnTo>
                <a:lnTo>
                  <a:pt x="2446038" y="94236"/>
                </a:lnTo>
                <a:lnTo>
                  <a:pt x="2399609" y="79535"/>
                </a:lnTo>
                <a:lnTo>
                  <a:pt x="2352660" y="66021"/>
                </a:lnTo>
                <a:lnTo>
                  <a:pt x="2305211" y="53711"/>
                </a:lnTo>
                <a:lnTo>
                  <a:pt x="2257278" y="42624"/>
                </a:lnTo>
                <a:lnTo>
                  <a:pt x="2208879" y="32776"/>
                </a:lnTo>
                <a:lnTo>
                  <a:pt x="2160032" y="24184"/>
                </a:lnTo>
                <a:lnTo>
                  <a:pt x="2110754" y="16867"/>
                </a:lnTo>
                <a:lnTo>
                  <a:pt x="2061062" y="10841"/>
                </a:lnTo>
                <a:lnTo>
                  <a:pt x="2010975" y="6124"/>
                </a:lnTo>
                <a:lnTo>
                  <a:pt x="1960511" y="2733"/>
                </a:lnTo>
                <a:lnTo>
                  <a:pt x="1909685" y="686"/>
                </a:lnTo>
                <a:lnTo>
                  <a:pt x="1858517" y="0"/>
                </a:lnTo>
                <a:close/>
              </a:path>
            </a:pathLst>
          </a:custGeom>
          <a:solidFill>
            <a:srgbClr val="FFFFFF">
              <a:alpha val="34117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FEE72DC-EB3F-EF0C-13B1-4FDCD31C72DE}"/>
              </a:ext>
            </a:extLst>
          </p:cNvPr>
          <p:cNvSpPr txBox="1"/>
          <p:nvPr/>
        </p:nvSpPr>
        <p:spPr>
          <a:xfrm>
            <a:off x="310997" y="116632"/>
            <a:ext cx="1150596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spc="120" dirty="0">
                <a:solidFill>
                  <a:srgbClr val="C00000"/>
                </a:solidFill>
                <a:latin typeface="Bahnschrift" panose="020B0502040204020203" pitchFamily="34" charset="0"/>
                <a:cs typeface="Trebuchet MS"/>
              </a:rPr>
              <a:t>ПЕРЕЧЕНЬ ОО, ПРОДЕМОНСТРИРОВАВШИХ НАИБОЛЕЕ ВЫСОКИЕ РЕЗУЛЬТАТЫ ЕГЭ ПО ХИМИИ</a:t>
            </a:r>
            <a:endParaRPr lang="ru-RU" sz="2800" b="1" dirty="0">
              <a:solidFill>
                <a:srgbClr val="C00000"/>
              </a:solidFill>
              <a:latin typeface="Bahnschrift" panose="020B0502040204020203" pitchFamily="34" charset="0"/>
              <a:cs typeface="Trebuchet MS"/>
            </a:endParaRPr>
          </a:p>
          <a:p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D880191-F25C-FA0B-57A3-DA399D9B5C1F}"/>
              </a:ext>
            </a:extLst>
          </p:cNvPr>
          <p:cNvSpPr/>
          <p:nvPr/>
        </p:nvSpPr>
        <p:spPr>
          <a:xfrm>
            <a:off x="191344" y="1141372"/>
            <a:ext cx="11881320" cy="5507622"/>
          </a:xfrm>
          <a:prstGeom prst="rect">
            <a:avLst/>
          </a:prstGeom>
          <a:noFill/>
          <a:ln>
            <a:solidFill>
              <a:schemeClr val="accent5">
                <a:lumMod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89067C5-3D25-94E1-3573-5F97BDF6E3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771" y="1221998"/>
            <a:ext cx="11046458" cy="5269633"/>
          </a:xfrm>
          <a:prstGeom prst="rect">
            <a:avLst/>
          </a:prstGeom>
        </p:spPr>
      </p:pic>
      <p:pic>
        <p:nvPicPr>
          <p:cNvPr id="1026" name="Picture 2" descr="Просмотрите 10 идей на доске «Звёзды» и на тему «дошкольная ...">
            <a:extLst>
              <a:ext uri="{FF2B5EF4-FFF2-40B4-BE49-F238E27FC236}">
                <a16:creationId xmlns:a16="http://schemas.microsoft.com/office/drawing/2014/main" id="{EB2A25BD-D5FD-7657-9FCF-C57501149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9726" y="436149"/>
            <a:ext cx="1753521" cy="1823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0594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/>
          <p:nvPr/>
        </p:nvSpPr>
        <p:spPr>
          <a:xfrm>
            <a:off x="9229343" y="2693161"/>
            <a:ext cx="2733040" cy="1984375"/>
          </a:xfrm>
          <a:custGeom>
            <a:avLst/>
            <a:gdLst/>
            <a:ahLst/>
            <a:cxnLst/>
            <a:rect l="l" t="t" r="r" b="b"/>
            <a:pathLst>
              <a:path w="2733040" h="1984375">
                <a:moveTo>
                  <a:pt x="1858517" y="0"/>
                </a:moveTo>
                <a:lnTo>
                  <a:pt x="1809790" y="622"/>
                </a:lnTo>
                <a:lnTo>
                  <a:pt x="1761372" y="2481"/>
                </a:lnTo>
                <a:lnTo>
                  <a:pt x="1713278" y="5560"/>
                </a:lnTo>
                <a:lnTo>
                  <a:pt x="1665523" y="9845"/>
                </a:lnTo>
                <a:lnTo>
                  <a:pt x="1618124" y="15320"/>
                </a:lnTo>
                <a:lnTo>
                  <a:pt x="1571095" y="21970"/>
                </a:lnTo>
                <a:lnTo>
                  <a:pt x="1524451" y="29779"/>
                </a:lnTo>
                <a:lnTo>
                  <a:pt x="1478208" y="38733"/>
                </a:lnTo>
                <a:lnTo>
                  <a:pt x="1432382" y="48816"/>
                </a:lnTo>
                <a:lnTo>
                  <a:pt x="1386987" y="60013"/>
                </a:lnTo>
                <a:lnTo>
                  <a:pt x="1342038" y="72309"/>
                </a:lnTo>
                <a:lnTo>
                  <a:pt x="1297552" y="85689"/>
                </a:lnTo>
                <a:lnTo>
                  <a:pt x="1253543" y="100137"/>
                </a:lnTo>
                <a:lnTo>
                  <a:pt x="1210027" y="115638"/>
                </a:lnTo>
                <a:lnTo>
                  <a:pt x="1167019" y="132177"/>
                </a:lnTo>
                <a:lnTo>
                  <a:pt x="1124534" y="149739"/>
                </a:lnTo>
                <a:lnTo>
                  <a:pt x="1082588" y="168309"/>
                </a:lnTo>
                <a:lnTo>
                  <a:pt x="1041196" y="187871"/>
                </a:lnTo>
                <a:lnTo>
                  <a:pt x="1000373" y="208410"/>
                </a:lnTo>
                <a:lnTo>
                  <a:pt x="960134" y="229910"/>
                </a:lnTo>
                <a:lnTo>
                  <a:pt x="920496" y="252358"/>
                </a:lnTo>
                <a:lnTo>
                  <a:pt x="881472" y="275737"/>
                </a:lnTo>
                <a:lnTo>
                  <a:pt x="843079" y="300032"/>
                </a:lnTo>
                <a:lnTo>
                  <a:pt x="805331" y="325228"/>
                </a:lnTo>
                <a:lnTo>
                  <a:pt x="768245" y="351310"/>
                </a:lnTo>
                <a:lnTo>
                  <a:pt x="731835" y="378263"/>
                </a:lnTo>
                <a:lnTo>
                  <a:pt x="696116" y="406071"/>
                </a:lnTo>
                <a:lnTo>
                  <a:pt x="661105" y="434719"/>
                </a:lnTo>
                <a:lnTo>
                  <a:pt x="626816" y="464192"/>
                </a:lnTo>
                <a:lnTo>
                  <a:pt x="593264" y="494475"/>
                </a:lnTo>
                <a:lnTo>
                  <a:pt x="560466" y="525553"/>
                </a:lnTo>
                <a:lnTo>
                  <a:pt x="528435" y="557409"/>
                </a:lnTo>
                <a:lnTo>
                  <a:pt x="497188" y="590030"/>
                </a:lnTo>
                <a:lnTo>
                  <a:pt x="466740" y="623400"/>
                </a:lnTo>
                <a:lnTo>
                  <a:pt x="437105" y="657503"/>
                </a:lnTo>
                <a:lnTo>
                  <a:pt x="408300" y="692325"/>
                </a:lnTo>
                <a:lnTo>
                  <a:pt x="380340" y="727850"/>
                </a:lnTo>
                <a:lnTo>
                  <a:pt x="353240" y="764063"/>
                </a:lnTo>
                <a:lnTo>
                  <a:pt x="327015" y="800949"/>
                </a:lnTo>
                <a:lnTo>
                  <a:pt x="301681" y="838492"/>
                </a:lnTo>
                <a:lnTo>
                  <a:pt x="277253" y="876678"/>
                </a:lnTo>
                <a:lnTo>
                  <a:pt x="253746" y="915491"/>
                </a:lnTo>
                <a:lnTo>
                  <a:pt x="231175" y="954916"/>
                </a:lnTo>
                <a:lnTo>
                  <a:pt x="209556" y="994937"/>
                </a:lnTo>
                <a:lnTo>
                  <a:pt x="188904" y="1035540"/>
                </a:lnTo>
                <a:lnTo>
                  <a:pt x="169235" y="1076709"/>
                </a:lnTo>
                <a:lnTo>
                  <a:pt x="150564" y="1118430"/>
                </a:lnTo>
                <a:lnTo>
                  <a:pt x="132905" y="1160686"/>
                </a:lnTo>
                <a:lnTo>
                  <a:pt x="116275" y="1203463"/>
                </a:lnTo>
                <a:lnTo>
                  <a:pt x="100689" y="1246745"/>
                </a:lnTo>
                <a:lnTo>
                  <a:pt x="86161" y="1290518"/>
                </a:lnTo>
                <a:lnTo>
                  <a:pt x="72708" y="1334765"/>
                </a:lnTo>
                <a:lnTo>
                  <a:pt x="60344" y="1379472"/>
                </a:lnTo>
                <a:lnTo>
                  <a:pt x="49085" y="1424624"/>
                </a:lnTo>
                <a:lnTo>
                  <a:pt x="38946" y="1470205"/>
                </a:lnTo>
                <a:lnTo>
                  <a:pt x="29943" y="1516200"/>
                </a:lnTo>
                <a:lnTo>
                  <a:pt x="22091" y="1562595"/>
                </a:lnTo>
                <a:lnTo>
                  <a:pt x="15404" y="1609372"/>
                </a:lnTo>
                <a:lnTo>
                  <a:pt x="9899" y="1656519"/>
                </a:lnTo>
                <a:lnTo>
                  <a:pt x="5591" y="1704018"/>
                </a:lnTo>
                <a:lnTo>
                  <a:pt x="2495" y="1751856"/>
                </a:lnTo>
                <a:lnTo>
                  <a:pt x="626" y="1800016"/>
                </a:lnTo>
                <a:lnTo>
                  <a:pt x="0" y="1848485"/>
                </a:lnTo>
                <a:lnTo>
                  <a:pt x="13715" y="1984248"/>
                </a:lnTo>
                <a:lnTo>
                  <a:pt x="2484374" y="1984248"/>
                </a:lnTo>
                <a:lnTo>
                  <a:pt x="2534422" y="1979233"/>
                </a:lnTo>
                <a:lnTo>
                  <a:pt x="2581032" y="1964852"/>
                </a:lnTo>
                <a:lnTo>
                  <a:pt x="2623208" y="1942095"/>
                </a:lnTo>
                <a:lnTo>
                  <a:pt x="2659951" y="1911953"/>
                </a:lnTo>
                <a:lnTo>
                  <a:pt x="2690265" y="1875417"/>
                </a:lnTo>
                <a:lnTo>
                  <a:pt x="2713152" y="1833479"/>
                </a:lnTo>
                <a:lnTo>
                  <a:pt x="2727616" y="1787129"/>
                </a:lnTo>
                <a:lnTo>
                  <a:pt x="2732658" y="1737360"/>
                </a:lnTo>
                <a:lnTo>
                  <a:pt x="2732658" y="217424"/>
                </a:lnTo>
                <a:lnTo>
                  <a:pt x="2582036" y="145287"/>
                </a:lnTo>
                <a:lnTo>
                  <a:pt x="2537269" y="127129"/>
                </a:lnTo>
                <a:lnTo>
                  <a:pt x="2491931" y="110106"/>
                </a:lnTo>
                <a:lnTo>
                  <a:pt x="2446038" y="94236"/>
                </a:lnTo>
                <a:lnTo>
                  <a:pt x="2399609" y="79535"/>
                </a:lnTo>
                <a:lnTo>
                  <a:pt x="2352660" y="66021"/>
                </a:lnTo>
                <a:lnTo>
                  <a:pt x="2305211" y="53711"/>
                </a:lnTo>
                <a:lnTo>
                  <a:pt x="2257278" y="42624"/>
                </a:lnTo>
                <a:lnTo>
                  <a:pt x="2208879" y="32776"/>
                </a:lnTo>
                <a:lnTo>
                  <a:pt x="2160032" y="24184"/>
                </a:lnTo>
                <a:lnTo>
                  <a:pt x="2110754" y="16867"/>
                </a:lnTo>
                <a:lnTo>
                  <a:pt x="2061062" y="10841"/>
                </a:lnTo>
                <a:lnTo>
                  <a:pt x="2010975" y="6124"/>
                </a:lnTo>
                <a:lnTo>
                  <a:pt x="1960511" y="2733"/>
                </a:lnTo>
                <a:lnTo>
                  <a:pt x="1909685" y="686"/>
                </a:lnTo>
                <a:lnTo>
                  <a:pt x="1858517" y="0"/>
                </a:lnTo>
                <a:close/>
              </a:path>
            </a:pathLst>
          </a:custGeom>
          <a:solidFill>
            <a:srgbClr val="FFFFFF">
              <a:alpha val="34117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FEE72DC-EB3F-EF0C-13B1-4FDCD31C72DE}"/>
              </a:ext>
            </a:extLst>
          </p:cNvPr>
          <p:cNvSpPr txBox="1"/>
          <p:nvPr/>
        </p:nvSpPr>
        <p:spPr>
          <a:xfrm>
            <a:off x="310997" y="116632"/>
            <a:ext cx="1150596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spc="120" dirty="0">
                <a:solidFill>
                  <a:srgbClr val="C00000"/>
                </a:solidFill>
                <a:latin typeface="Bahnschrift" panose="020B0502040204020203" pitchFamily="34" charset="0"/>
                <a:cs typeface="Trebuchet MS"/>
              </a:rPr>
              <a:t>ПЕРЕЧЕНЬ ОО, ПРОДЕМОНСТРИРОВАВШИХ НИЗКИЕ РЕЗУЛЬТАТЫ ЕГЭ ПО ХИМИИ</a:t>
            </a:r>
            <a:endParaRPr lang="ru-RU" sz="2800" b="1" dirty="0">
              <a:solidFill>
                <a:srgbClr val="C00000"/>
              </a:solidFill>
              <a:latin typeface="Bahnschrift" panose="020B0502040204020203" pitchFamily="34" charset="0"/>
              <a:cs typeface="Trebuchet MS"/>
            </a:endParaRPr>
          </a:p>
          <a:p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D880191-F25C-FA0B-57A3-DA399D9B5C1F}"/>
              </a:ext>
            </a:extLst>
          </p:cNvPr>
          <p:cNvSpPr/>
          <p:nvPr/>
        </p:nvSpPr>
        <p:spPr>
          <a:xfrm>
            <a:off x="191344" y="1141372"/>
            <a:ext cx="11881320" cy="5507622"/>
          </a:xfrm>
          <a:prstGeom prst="rect">
            <a:avLst/>
          </a:prstGeom>
          <a:noFill/>
          <a:ln>
            <a:solidFill>
              <a:schemeClr val="accent5">
                <a:lumMod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5B9845B-C06C-0743-48C5-42C0159353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905" y="1705228"/>
            <a:ext cx="11688189" cy="458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964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066CCD-38A8-69C6-10DE-56E44AEC1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70" y="368856"/>
            <a:ext cx="10515600" cy="881349"/>
          </a:xfrm>
        </p:spPr>
        <p:txBody>
          <a:bodyPr>
            <a:normAutofit/>
          </a:bodyPr>
          <a:lstStyle/>
          <a:p>
            <a:pPr algn="ctr"/>
            <a:r>
              <a:rPr lang="ru-RU" sz="2800" b="1" spc="120" dirty="0">
                <a:solidFill>
                  <a:srgbClr val="C00000"/>
                </a:solidFill>
                <a:latin typeface="Bahnschrift" panose="020B0502040204020203" pitchFamily="34" charset="0"/>
                <a:cs typeface="Trebuchet MS"/>
              </a:rPr>
              <a:t>ПРИЧИНЫ ОТРИЦАТЕЛЬНОЙ ДИНАМИКИ КАЧЕСТВА ХИМИЧЕСКОГО ОБРАЗОВАНИЯ</a:t>
            </a:r>
            <a:endParaRPr lang="ru-RU" dirty="0"/>
          </a:p>
        </p:txBody>
      </p:sp>
      <p:pic>
        <p:nvPicPr>
          <p:cNvPr id="2050" name="Picture 2" descr="ЦРР - ДАВАЙТЕ ОБСУДИМ? 🏨В нашем центре родители всегда получают консультационную помощь по всем интересующим их вопросам. ☝Очень часто вопросы и темы консультаций совпадают. ⭐Мы хотим ради эксперимента попробывать осветить самые волнующие">
            <a:extLst>
              <a:ext uri="{FF2B5EF4-FFF2-40B4-BE49-F238E27FC236}">
                <a16:creationId xmlns:a16="http://schemas.microsoft.com/office/drawing/2014/main" id="{B26BF2A3-D275-EBAE-3FE4-FCD6A901CE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4839" y="62265"/>
            <a:ext cx="1630497" cy="1630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AEFD00A-4A63-BAF6-A224-8E94BD9A5DE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23"/>
          <a:stretch/>
        </p:blipFill>
        <p:spPr>
          <a:xfrm>
            <a:off x="339686" y="2337248"/>
            <a:ext cx="11512627" cy="2758053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id="{E281D846-D58D-EA35-DD1D-3976B88FD4E3}"/>
              </a:ext>
            </a:extLst>
          </p:cNvPr>
          <p:cNvSpPr/>
          <p:nvPr/>
        </p:nvSpPr>
        <p:spPr>
          <a:xfrm>
            <a:off x="141382" y="4450815"/>
            <a:ext cx="143219" cy="14321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698F051E-43DD-54BE-1210-BA4FDB18EBDD}"/>
              </a:ext>
            </a:extLst>
          </p:cNvPr>
          <p:cNvSpPr/>
          <p:nvPr/>
        </p:nvSpPr>
        <p:spPr>
          <a:xfrm>
            <a:off x="141383" y="3975253"/>
            <a:ext cx="143219" cy="14321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7036EAD6-D87A-AC80-D5C0-E371F30EBA00}"/>
              </a:ext>
            </a:extLst>
          </p:cNvPr>
          <p:cNvSpPr/>
          <p:nvPr/>
        </p:nvSpPr>
        <p:spPr>
          <a:xfrm>
            <a:off x="142300" y="3036983"/>
            <a:ext cx="143219" cy="14321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3342ABD4-BE5A-7B46-8DCA-82E170EBB1BB}"/>
              </a:ext>
            </a:extLst>
          </p:cNvPr>
          <p:cNvSpPr/>
          <p:nvPr/>
        </p:nvSpPr>
        <p:spPr>
          <a:xfrm>
            <a:off x="142301" y="2418202"/>
            <a:ext cx="143219" cy="14321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73E1E7F-E884-EF27-D0E2-BD8713329838}"/>
              </a:ext>
            </a:extLst>
          </p:cNvPr>
          <p:cNvSpPr/>
          <p:nvPr/>
        </p:nvSpPr>
        <p:spPr>
          <a:xfrm>
            <a:off x="339686" y="2337248"/>
            <a:ext cx="11512627" cy="6997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83591A0-C78E-F261-8A43-D95F3D7F8294}"/>
              </a:ext>
            </a:extLst>
          </p:cNvPr>
          <p:cNvSpPr/>
          <p:nvPr/>
        </p:nvSpPr>
        <p:spPr>
          <a:xfrm>
            <a:off x="385590" y="3036983"/>
            <a:ext cx="11466723" cy="9290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67AC74D-48E9-77BA-1AF3-4F766A0581D7}"/>
              </a:ext>
            </a:extLst>
          </p:cNvPr>
          <p:cNvSpPr/>
          <p:nvPr/>
        </p:nvSpPr>
        <p:spPr>
          <a:xfrm>
            <a:off x="338767" y="3966080"/>
            <a:ext cx="11512627" cy="4847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75D29B5-D540-080D-2404-1FEC30AD5891}"/>
              </a:ext>
            </a:extLst>
          </p:cNvPr>
          <p:cNvSpPr/>
          <p:nvPr/>
        </p:nvSpPr>
        <p:spPr>
          <a:xfrm>
            <a:off x="392933" y="4395566"/>
            <a:ext cx="11458462" cy="6997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9291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677E40-8D93-1DD2-8A64-B66C12B07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731" y="1322608"/>
            <a:ext cx="10990545" cy="67453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</a:rPr>
              <a:t>Нормативные документы, регламентирующие процедуру ЕГЭ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35D3797-0506-66F1-1326-9619B1478C2A}"/>
              </a:ext>
            </a:extLst>
          </p:cNvPr>
          <p:cNvSpPr/>
          <p:nvPr/>
        </p:nvSpPr>
        <p:spPr>
          <a:xfrm>
            <a:off x="191344" y="1141372"/>
            <a:ext cx="11881320" cy="5239956"/>
          </a:xfrm>
          <a:prstGeom prst="rect">
            <a:avLst/>
          </a:prstGeom>
          <a:noFill/>
          <a:ln>
            <a:solidFill>
              <a:schemeClr val="accent5">
                <a:lumMod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D15290B-CFD5-8236-9BED-2AA35EB3C4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845" y="1997143"/>
            <a:ext cx="6023213" cy="423855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F35CEE1-D89D-205D-1F75-D0CACB57F9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9829" y="1977272"/>
            <a:ext cx="5515064" cy="42502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C266EE2-45AF-D063-9071-36135A53C7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823" y="4102420"/>
            <a:ext cx="3027645" cy="213328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068D1FD-DF65-142E-DE3E-7D53C5111AA8}"/>
              </a:ext>
            </a:extLst>
          </p:cNvPr>
          <p:cNvSpPr txBox="1"/>
          <p:nvPr/>
        </p:nvSpPr>
        <p:spPr>
          <a:xfrm>
            <a:off x="3797993" y="6428688"/>
            <a:ext cx="8216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Bahnschrift Condensed" panose="020B0502040204020203" pitchFamily="34" charset="0"/>
                <a:hlinkClick r:id="rId5"/>
              </a:rPr>
              <a:t>https://fipi.ru/ege/demoversii-specifikacii-kodifikatory#!/tab/151883967-4</a:t>
            </a:r>
            <a:r>
              <a:rPr lang="ru-RU" sz="2000" dirty="0">
                <a:latin typeface="Bahnschrift Condensed" panose="020B0502040204020203" pitchFamily="34" charset="0"/>
              </a:rPr>
              <a:t> 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DE501AD-D3FB-F4D7-EB34-6BE12FDBCA32}"/>
              </a:ext>
            </a:extLst>
          </p:cNvPr>
          <p:cNvSpPr txBox="1">
            <a:spLocks/>
          </p:cNvSpPr>
          <p:nvPr/>
        </p:nvSpPr>
        <p:spPr>
          <a:xfrm>
            <a:off x="349250" y="238125"/>
            <a:ext cx="11493500" cy="7016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>
                <a:solidFill>
                  <a:srgbClr val="C00000"/>
                </a:solidFill>
                <a:latin typeface="Bahnschrift" panose="020B0502040204020203" pitchFamily="34" charset="0"/>
              </a:rPr>
              <a:t>Преемственность подходов к обеим диагностическим процедурам</a:t>
            </a:r>
          </a:p>
        </p:txBody>
      </p:sp>
    </p:spTree>
    <p:extLst>
      <p:ext uri="{BB962C8B-B14F-4D97-AF65-F5344CB8AC3E}">
        <p14:creationId xmlns:p14="http://schemas.microsoft.com/office/powerpoint/2010/main" val="1211298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56BB196-28B7-A930-DFA4-C9C97B0B47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04" y="1028964"/>
            <a:ext cx="3548553" cy="3245722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3248D6E-A63E-24F3-B4B3-1CC093B4302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6717"/>
          <a:stretch/>
        </p:blipFill>
        <p:spPr>
          <a:xfrm>
            <a:off x="223805" y="4475505"/>
            <a:ext cx="3548552" cy="750112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0E1F397-E0A6-E310-BF18-4B12E2789C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8393" y="1019118"/>
            <a:ext cx="4396631" cy="2406481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16" name="Заголовок 15">
            <a:extLst>
              <a:ext uri="{FF2B5EF4-FFF2-40B4-BE49-F238E27FC236}">
                <a16:creationId xmlns:a16="http://schemas.microsoft.com/office/drawing/2014/main" id="{199BB723-4ABE-8919-8F7A-B898A3739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132" y="226045"/>
            <a:ext cx="11055735" cy="47115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</a:rPr>
              <a:t>Вебинары для обучающихся 9-ых и 11-ых классов</a:t>
            </a:r>
            <a:br>
              <a:rPr lang="ru-RU" sz="3600" dirty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</a:rPr>
            </a:br>
            <a:r>
              <a:rPr lang="ru-RU" sz="3600" dirty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</a:rPr>
              <a:t> </a:t>
            </a:r>
            <a:r>
              <a:rPr lang="ru-RU" sz="2700" dirty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</a:rPr>
              <a:t>17.12.2025 г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ED447CE-8631-7C16-F110-E22F093C7812}"/>
              </a:ext>
            </a:extLst>
          </p:cNvPr>
          <p:cNvSpPr txBox="1"/>
          <p:nvPr/>
        </p:nvSpPr>
        <p:spPr>
          <a:xfrm>
            <a:off x="298064" y="5590652"/>
            <a:ext cx="3428983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Bahnschrift SemiBold Condensed" panose="020B0502040204020203" pitchFamily="34" charset="0"/>
                <a:hlinkClick r:id="rId5"/>
              </a:rPr>
              <a:t>https://edu54.ru/videocast/view/1520133</a:t>
            </a:r>
            <a:r>
              <a:rPr lang="ru-RU" dirty="0">
                <a:latin typeface="Bahnschrift SemiBold Condensed" panose="020B0502040204020203" pitchFamily="34" charset="0"/>
              </a:rPr>
              <a:t>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4D4957E-1F34-4C7B-07C2-83F522218BBF}"/>
              </a:ext>
            </a:extLst>
          </p:cNvPr>
          <p:cNvSpPr txBox="1"/>
          <p:nvPr/>
        </p:nvSpPr>
        <p:spPr>
          <a:xfrm>
            <a:off x="298064" y="6259398"/>
            <a:ext cx="3428983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Bahnschrift SemiBold Condensed" panose="020B0502040204020203" pitchFamily="34" charset="0"/>
                <a:hlinkClick r:id="rId6"/>
              </a:rPr>
              <a:t>https://edu54.ru/videocast/view/1520134</a:t>
            </a:r>
            <a:r>
              <a:rPr lang="ru-RU" dirty="0">
                <a:latin typeface="Bahnschrift SemiBold Condensed" panose="020B0502040204020203" pitchFamily="34" charset="0"/>
              </a:rPr>
              <a:t> 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A49CD9D-1B02-2996-B46E-C6663CA248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58216" y="1308378"/>
            <a:ext cx="4362674" cy="2464481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29FECF25-D0D5-C3F0-77FF-4E1F30095398}"/>
              </a:ext>
            </a:extLst>
          </p:cNvPr>
          <p:cNvSpPr/>
          <p:nvPr/>
        </p:nvSpPr>
        <p:spPr>
          <a:xfrm>
            <a:off x="104172" y="898015"/>
            <a:ext cx="11945074" cy="585002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20FB199-7AE9-C6D4-D3E8-F3B91AC76EC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78393" y="4276105"/>
            <a:ext cx="4362674" cy="2403239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7FF7C0F8-1E5F-B436-F969-20A4864EE59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58216" y="3993861"/>
            <a:ext cx="4391030" cy="2464481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1666596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5">
            <a:extLst>
              <a:ext uri="{FF2B5EF4-FFF2-40B4-BE49-F238E27FC236}">
                <a16:creationId xmlns:a16="http://schemas.microsoft.com/office/drawing/2014/main" id="{199BB723-4ABE-8919-8F7A-B898A3739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132" y="374852"/>
            <a:ext cx="11055735" cy="47115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</a:rPr>
              <a:t>Вебинары экспертов предметной комиссии</a:t>
            </a:r>
            <a:br>
              <a:rPr lang="ru-RU" sz="3600" dirty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</a:rPr>
            </a:br>
            <a:r>
              <a:rPr lang="ru-RU" sz="3600" dirty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</a:rPr>
              <a:t> </a:t>
            </a:r>
            <a:endParaRPr lang="ru-RU" sz="2700" dirty="0">
              <a:solidFill>
                <a:schemeClr val="accent1">
                  <a:lumMod val="50000"/>
                </a:schemeClr>
              </a:solidFill>
              <a:latin typeface="Bahnschrift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ED447CE-8631-7C16-F110-E22F093C7812}"/>
              </a:ext>
            </a:extLst>
          </p:cNvPr>
          <p:cNvSpPr txBox="1"/>
          <p:nvPr/>
        </p:nvSpPr>
        <p:spPr>
          <a:xfrm>
            <a:off x="183752" y="5785701"/>
            <a:ext cx="3822523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Bahnschrift SemiBold Condensed" panose="020B0502040204020203" pitchFamily="34" charset="0"/>
                <a:hlinkClick r:id="rId2"/>
              </a:rPr>
              <a:t>https://vkvideo.ru/video-212078830_456239526</a:t>
            </a:r>
            <a:r>
              <a:rPr lang="ru-RU" dirty="0">
                <a:latin typeface="Bahnschrift SemiBold Condensed" panose="020B0502040204020203" pitchFamily="34" charset="0"/>
              </a:rPr>
              <a:t> 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29FECF25-D0D5-C3F0-77FF-4E1F30095398}"/>
              </a:ext>
            </a:extLst>
          </p:cNvPr>
          <p:cNvSpPr/>
          <p:nvPr/>
        </p:nvSpPr>
        <p:spPr>
          <a:xfrm>
            <a:off x="104172" y="898015"/>
            <a:ext cx="11945074" cy="585002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76C60BD-1E4B-C8D4-382A-A151EE18399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3752" y="1156828"/>
            <a:ext cx="3657605" cy="1813613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2D51B28-4CC3-F221-FB5A-C122B7A611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782" y="3171260"/>
            <a:ext cx="3595546" cy="2403240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E00E461-4A78-30D0-568C-514764F8B7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8976" y="1053296"/>
            <a:ext cx="8105022" cy="522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2093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818" name="TextBox 5"/>
          <p:cNvSpPr txBox="1">
            <a:spLocks noGrp="1" noChangeShapeType="1"/>
          </p:cNvSpPr>
          <p:nvPr/>
        </p:nvSpPr>
        <p:spPr bwMode="auto">
          <a:xfrm>
            <a:off x="1350210" y="-2184"/>
            <a:ext cx="9013825" cy="523220"/>
          </a:xfrm>
          <a:prstGeom prst="rect">
            <a:avLst/>
          </a:prstGeom>
          <a:noFill/>
          <a:ln w="38100">
            <a:noFill/>
            <a:round/>
            <a:headEnd/>
            <a:tailEnd/>
          </a:ln>
        </p:spPr>
        <p:txBody>
          <a:bodyPr lIns="91440" tIns="45720" rIns="91440" bIns="45720">
            <a:spAutoFit/>
          </a:bodyPr>
          <a:lstStyle/>
          <a:p>
            <a:pPr lvl="0" algn="ctr">
              <a:defRPr/>
            </a:pPr>
            <a:r>
              <a:rPr lang="ru-RU" sz="2800" dirty="0">
                <a:solidFill>
                  <a:srgbClr val="002060"/>
                </a:solidFill>
                <a:latin typeface="Bahnschrift"/>
              </a:rPr>
              <a:t>Анализ типичных ошибок</a:t>
            </a:r>
            <a:endParaRPr sz="2800" dirty="0"/>
          </a:p>
        </p:txBody>
      </p:sp>
      <p:pic>
        <p:nvPicPr>
          <p:cNvPr id="4" name="Рисунок 3" descr="Изображение выглядит как текст, снимок экрана, человек, Веб-сайт&#10;&#10;Автоматически созданное описание">
            <a:extLst>
              <a:ext uri="{FF2B5EF4-FFF2-40B4-BE49-F238E27FC236}">
                <a16:creationId xmlns:a16="http://schemas.microsoft.com/office/drawing/2014/main" id="{9636C83C-C134-8175-4E1A-C02577529F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72" y="674015"/>
            <a:ext cx="3769234" cy="2661721"/>
          </a:xfrm>
          <a:prstGeom prst="rect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</p:pic>
      <p:sp>
        <p:nvSpPr>
          <p:cNvPr id="34822" name="TextBox 3"/>
          <p:cNvSpPr txBox="1">
            <a:spLocks noGrp="1" noChangeShapeType="1"/>
          </p:cNvSpPr>
          <p:nvPr/>
        </p:nvSpPr>
        <p:spPr bwMode="auto">
          <a:xfrm>
            <a:off x="207372" y="3256569"/>
            <a:ext cx="384917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lang="en-US" u="sng" dirty="0">
                <a:solidFill>
                  <a:schemeClr val="hlink"/>
                </a:solidFill>
                <a:latin typeface="Bahnschrift Condensed" panose="020B0502040204020203" pitchFamily="34" charset="0"/>
              </a:rPr>
              <a:t>https://nimro.ru/download/7855/?t=1756292085</a:t>
            </a:r>
            <a:endParaRPr dirty="0">
              <a:latin typeface="Bahnschrift Condensed" panose="020B0502040204020203" pitchFamily="34" charset="0"/>
            </a:endParaRPr>
          </a:p>
        </p:txBody>
      </p:sp>
      <p:pic>
        <p:nvPicPr>
          <p:cNvPr id="15" name="Рисунок 14" descr="Изображение выглядит как текст, снимок экран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DADC0969-2989-DBED-1AE4-D4863AE4E00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128" y="665759"/>
            <a:ext cx="6327756" cy="1980121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2B3FA69-5A6E-2F10-19E9-314276EB6E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081" y="709508"/>
            <a:ext cx="3626092" cy="259073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1EA3403-3253-F8F2-814D-1BE6997060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414" y="3692065"/>
            <a:ext cx="3775929" cy="2661721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sp>
        <p:nvSpPr>
          <p:cNvPr id="11" name="TextBox 3">
            <a:extLst>
              <a:ext uri="{FF2B5EF4-FFF2-40B4-BE49-F238E27FC236}">
                <a16:creationId xmlns:a16="http://schemas.microsoft.com/office/drawing/2014/main" id="{50854AD6-6295-DA37-0B38-440F2232FF86}"/>
              </a:ext>
            </a:extLst>
          </p:cNvPr>
          <p:cNvSpPr txBox="1">
            <a:spLocks noGrp="1" noChangeShapeType="1"/>
          </p:cNvSpPr>
          <p:nvPr/>
        </p:nvSpPr>
        <p:spPr bwMode="auto">
          <a:xfrm>
            <a:off x="163872" y="6353786"/>
            <a:ext cx="384917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defRPr/>
            </a:pPr>
            <a:r>
              <a:rPr lang="en-US" u="sng" dirty="0">
                <a:solidFill>
                  <a:schemeClr val="hlink"/>
                </a:solidFill>
                <a:latin typeface="Bahnschrift Condensed" panose="020B0502040204020203" pitchFamily="34" charset="0"/>
              </a:rPr>
              <a:t>https://nimro.ru/download/7855/?t=1756292085</a:t>
            </a:r>
            <a:endParaRPr dirty="0">
              <a:latin typeface="Bahnschrift Condensed" panose="020B0502040204020203" pitchFamily="34" charset="0"/>
            </a:endParaRPr>
          </a:p>
        </p:txBody>
      </p: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CA5F5B80-B1A0-ABEF-A08B-8A2E8618D8FF}"/>
              </a:ext>
            </a:extLst>
          </p:cNvPr>
          <p:cNvGrpSpPr/>
          <p:nvPr/>
        </p:nvGrpSpPr>
        <p:grpSpPr>
          <a:xfrm>
            <a:off x="6757222" y="2758080"/>
            <a:ext cx="5041630" cy="3842405"/>
            <a:chOff x="6757222" y="2758080"/>
            <a:chExt cx="5041630" cy="384240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35B6F42-E35C-F418-FA0F-C136987DD954}"/>
                </a:ext>
              </a:extLst>
            </p:cNvPr>
            <p:cNvSpPr txBox="1"/>
            <p:nvPr/>
          </p:nvSpPr>
          <p:spPr>
            <a:xfrm>
              <a:off x="7012655" y="6231153"/>
              <a:ext cx="42042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Bahnschrift Condensed" panose="020B0502040204020203" pitchFamily="34" charset="0"/>
                  <a:hlinkClick r:id="rId7"/>
                </a:rPr>
                <a:t>https://nimro.ru/download/7790-3844/?t=1757681245</a:t>
              </a:r>
              <a:r>
                <a:rPr lang="ru-RU" dirty="0">
                  <a:latin typeface="Bahnschrift Condensed" panose="020B0502040204020203" pitchFamily="34" charset="0"/>
                </a:rPr>
                <a:t> </a:t>
              </a:r>
            </a:p>
          </p:txBody>
        </p:sp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8B20586E-9759-B981-6A9F-9EA1BF53772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757222" y="2758080"/>
              <a:ext cx="2916348" cy="2050557"/>
            </a:xfrm>
            <a:prstGeom prst="rect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EA77EFF8-E44C-6563-7229-9B1BA9E6D0C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929218" y="3317304"/>
              <a:ext cx="2869634" cy="1961082"/>
            </a:xfrm>
            <a:prstGeom prst="rect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6417753F-652A-4D5B-5660-C01AE97190C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012655" y="4194845"/>
              <a:ext cx="2829235" cy="1997396"/>
            </a:xfrm>
            <a:prstGeom prst="rect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</p:pic>
      </p:grp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EEE77950-142C-D2FF-FCF5-65432C63AF89}"/>
              </a:ext>
            </a:extLst>
          </p:cNvPr>
          <p:cNvSpPr/>
          <p:nvPr/>
        </p:nvSpPr>
        <p:spPr>
          <a:xfrm>
            <a:off x="104172" y="521036"/>
            <a:ext cx="11945074" cy="622700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669BD16-7B00-3122-1C44-058B536C88B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89154" y="3184587"/>
            <a:ext cx="2252067" cy="3169199"/>
          </a:xfrm>
          <a:prstGeom prst="rect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054E354-5CCA-01FB-35AD-69BF823C0B21}"/>
              </a:ext>
            </a:extLst>
          </p:cNvPr>
          <p:cNvSpPr txBox="1"/>
          <p:nvPr/>
        </p:nvSpPr>
        <p:spPr>
          <a:xfrm>
            <a:off x="4225598" y="5022925"/>
            <a:ext cx="2131135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600" dirty="0">
                <a:latin typeface="Bahnschrift Condensed" panose="020B0502040204020203" pitchFamily="34" charset="0"/>
              </a:rPr>
              <a:t>chromeextension://efaidnbmnnnibpcajpcglclefindmkaj/https://doc.fipi.ru/ege/analiticheskie-i-metodicheskie-materialy/2026/hi_mr_2026.pdf</a:t>
            </a:r>
            <a:r>
              <a:rPr lang="ru-RU" sz="1600" dirty="0">
                <a:latin typeface="Bahnschrift Condensed" panose="020B0502040204020203" pitchFamily="34" charset="0"/>
              </a:rPr>
              <a:t>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98E106F2-BFFD-AE4E-362A-52E0979F76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17" y="867200"/>
            <a:ext cx="7848853" cy="5821699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EAA951B1-ECD3-EBEB-139B-1D552C8AD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684312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Bahnschrift" panose="020B0502040204020203" pitchFamily="34" charset="0"/>
              </a:rPr>
              <a:t>ТРУДНЫЕ ТЕМЫ ПО РЕЗУЛЬТАТАМ ЕГЭ 2026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5AB0216-3008-7DED-6855-FF06CBF8A6D3}"/>
              </a:ext>
            </a:extLst>
          </p:cNvPr>
          <p:cNvSpPr/>
          <p:nvPr/>
        </p:nvSpPr>
        <p:spPr>
          <a:xfrm>
            <a:off x="105878" y="836712"/>
            <a:ext cx="11869004" cy="58521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↑</a:t>
            </a:r>
            <a:endParaRPr lang="ru-RU" b="1" dirty="0"/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B63C9581-51B1-6087-EDBF-873D30D5522F}"/>
              </a:ext>
            </a:extLst>
          </p:cNvPr>
          <p:cNvGrpSpPr/>
          <p:nvPr/>
        </p:nvGrpSpPr>
        <p:grpSpPr>
          <a:xfrm>
            <a:off x="46411" y="2432524"/>
            <a:ext cx="754600" cy="4256375"/>
            <a:chOff x="250271" y="2585134"/>
            <a:chExt cx="754600" cy="4256375"/>
          </a:xfrm>
        </p:grpSpPr>
        <p:pic>
          <p:nvPicPr>
            <p:cNvPr id="11" name="Picture 2" descr="Картинки точки - 69 фото">
              <a:extLst>
                <a:ext uri="{FF2B5EF4-FFF2-40B4-BE49-F238E27FC236}">
                  <a16:creationId xmlns:a16="http://schemas.microsoft.com/office/drawing/2014/main" id="{EDC54EA0-C75A-33E1-15A6-437A5B6943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0271" y="2585134"/>
              <a:ext cx="749673" cy="4216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Картинки точки - 69 фото">
              <a:extLst>
                <a:ext uri="{FF2B5EF4-FFF2-40B4-BE49-F238E27FC236}">
                  <a16:creationId xmlns:a16="http://schemas.microsoft.com/office/drawing/2014/main" id="{8CF6EB3F-46D6-FF8B-FC09-48D95DFF27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198" y="6419818"/>
              <a:ext cx="749673" cy="4216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Картинки точки - 69 фото">
              <a:extLst>
                <a:ext uri="{FF2B5EF4-FFF2-40B4-BE49-F238E27FC236}">
                  <a16:creationId xmlns:a16="http://schemas.microsoft.com/office/drawing/2014/main" id="{52EFC504-41C2-E4F7-0467-1566F75C3A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198" y="5085669"/>
              <a:ext cx="749673" cy="4216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CC76B094-9C79-C798-E7C6-4067C28729D9}"/>
              </a:ext>
            </a:extLst>
          </p:cNvPr>
          <p:cNvGrpSpPr/>
          <p:nvPr/>
        </p:nvGrpSpPr>
        <p:grpSpPr>
          <a:xfrm>
            <a:off x="625378" y="2301904"/>
            <a:ext cx="435309" cy="4556096"/>
            <a:chOff x="625378" y="2301904"/>
            <a:chExt cx="435309" cy="4556096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D749580-47B6-49A8-040D-2A29BE4F0CE1}"/>
                </a:ext>
              </a:extLst>
            </p:cNvPr>
            <p:cNvSpPr txBox="1"/>
            <p:nvPr/>
          </p:nvSpPr>
          <p:spPr>
            <a:xfrm>
              <a:off x="625378" y="2301904"/>
              <a:ext cx="35126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400" b="1" dirty="0">
                  <a:latin typeface="Bahnschrift" panose="020B0502040204020203" pitchFamily="34" charset="0"/>
                </a:rPr>
                <a:t>↑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A450BA3-B7E6-B515-402A-49614C26A2D5}"/>
                </a:ext>
              </a:extLst>
            </p:cNvPr>
            <p:cNvSpPr txBox="1"/>
            <p:nvPr/>
          </p:nvSpPr>
          <p:spPr>
            <a:xfrm>
              <a:off x="645259" y="4792872"/>
              <a:ext cx="35126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400" b="1" dirty="0">
                  <a:latin typeface="Bahnschrift" panose="020B0502040204020203" pitchFamily="34" charset="0"/>
                </a:rPr>
                <a:t>↑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D4A8F5E-D61B-57A2-02FD-6237545523B4}"/>
                </a:ext>
              </a:extLst>
            </p:cNvPr>
            <p:cNvSpPr txBox="1"/>
            <p:nvPr/>
          </p:nvSpPr>
          <p:spPr>
            <a:xfrm>
              <a:off x="625378" y="6119336"/>
              <a:ext cx="43530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↓</a:t>
              </a:r>
              <a:endParaRPr lang="ru-RU" sz="2400" dirty="0"/>
            </a:p>
            <a:p>
              <a:endParaRPr lang="ru-RU" dirty="0"/>
            </a:p>
          </p:txBody>
        </p: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33EFFDC-8784-EA2C-84F5-F9431CB400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t="18016" b="17249"/>
          <a:stretch/>
        </p:blipFill>
        <p:spPr>
          <a:xfrm>
            <a:off x="8177209" y="956847"/>
            <a:ext cx="1189361" cy="76993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D1B60F5-F4C0-7A45-F621-A89792E788A5}"/>
              </a:ext>
            </a:extLst>
          </p:cNvPr>
          <p:cNvSpPr txBox="1"/>
          <p:nvPr/>
        </p:nvSpPr>
        <p:spPr>
          <a:xfrm>
            <a:off x="8280227" y="2159326"/>
            <a:ext cx="7964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Bahnschrift" panose="020B0502040204020203" pitchFamily="34" charset="0"/>
              </a:rPr>
              <a:t>55,7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1E8C3F-71AF-34CA-AC10-AB80F1F6B23D}"/>
              </a:ext>
            </a:extLst>
          </p:cNvPr>
          <p:cNvSpPr txBox="1"/>
          <p:nvPr/>
        </p:nvSpPr>
        <p:spPr>
          <a:xfrm>
            <a:off x="8280227" y="2873753"/>
            <a:ext cx="7964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Bahnschrift" panose="020B0502040204020203" pitchFamily="34" charset="0"/>
              </a:rPr>
              <a:t>54,4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B0034C-8F68-667D-A69F-DBE2BBEEF9CE}"/>
              </a:ext>
            </a:extLst>
          </p:cNvPr>
          <p:cNvSpPr txBox="1"/>
          <p:nvPr/>
        </p:nvSpPr>
        <p:spPr>
          <a:xfrm>
            <a:off x="8280227" y="3712091"/>
            <a:ext cx="7964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Bahnschrift" panose="020B0502040204020203" pitchFamily="34" charset="0"/>
              </a:rPr>
              <a:t>52,2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4305C1-E74C-0F9E-1139-8E61B6EDEF18}"/>
              </a:ext>
            </a:extLst>
          </p:cNvPr>
          <p:cNvSpPr txBox="1"/>
          <p:nvPr/>
        </p:nvSpPr>
        <p:spPr>
          <a:xfrm>
            <a:off x="8280227" y="4731585"/>
            <a:ext cx="7964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Bahnschrift" panose="020B0502040204020203" pitchFamily="34" charset="0"/>
              </a:rPr>
              <a:t>41,9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B0E12B-7FC1-5EB0-C83F-383E98A77677}"/>
              </a:ext>
            </a:extLst>
          </p:cNvPr>
          <p:cNvSpPr txBox="1"/>
          <p:nvPr/>
        </p:nvSpPr>
        <p:spPr>
          <a:xfrm>
            <a:off x="8283293" y="5780782"/>
            <a:ext cx="7964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Bahnschrift" panose="020B0502040204020203" pitchFamily="34" charset="0"/>
              </a:rPr>
              <a:t>13,5</a:t>
            </a:r>
          </a:p>
        </p:txBody>
      </p:sp>
    </p:spTree>
    <p:extLst>
      <p:ext uri="{BB962C8B-B14F-4D97-AF65-F5344CB8AC3E}">
        <p14:creationId xmlns:p14="http://schemas.microsoft.com/office/powerpoint/2010/main" val="75361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Стоковое фото: Вопрос Синий Знак С Выражением Путают – Изображения без  лицензионных отчислений | FreeImages">
            <a:extLst>
              <a:ext uri="{FF2B5EF4-FFF2-40B4-BE49-F238E27FC236}">
                <a16:creationId xmlns:a16="http://schemas.microsoft.com/office/drawing/2014/main" id="{2B5FD1D0-0DDC-D4BD-15E9-ED90C23535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3" y="3452377"/>
            <a:ext cx="994933" cy="132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375D7BD-4D97-C099-D83B-493E37FA0F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466" b="17083"/>
          <a:stretch/>
        </p:blipFill>
        <p:spPr>
          <a:xfrm>
            <a:off x="5383411" y="1516775"/>
            <a:ext cx="6858000" cy="3185616"/>
          </a:xfrm>
          <a:prstGeom prst="rect">
            <a:avLst/>
          </a:prstGeom>
        </p:spPr>
      </p:pic>
      <p:sp>
        <p:nvSpPr>
          <p:cNvPr id="18435" name="TextBox 5">
            <a:extLst>
              <a:ext uri="{FF2B5EF4-FFF2-40B4-BE49-F238E27FC236}">
                <a16:creationId xmlns:a16="http://schemas.microsoft.com/office/drawing/2014/main" id="{8B149693-D51C-A750-BAB9-4305726B4C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488" y="1176338"/>
            <a:ext cx="27495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2400" dirty="0">
                <a:solidFill>
                  <a:srgbClr val="002060"/>
                </a:solidFill>
                <a:latin typeface="Bahnschrift" panose="020B0502040204020203" pitchFamily="34" charset="0"/>
              </a:rPr>
              <a:t>Задание 13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27F1EBF-323F-23C6-CE66-E857EDC85A9F}"/>
              </a:ext>
            </a:extLst>
          </p:cNvPr>
          <p:cNvSpPr/>
          <p:nvPr/>
        </p:nvSpPr>
        <p:spPr>
          <a:xfrm>
            <a:off x="106363" y="1165225"/>
            <a:ext cx="11868150" cy="5522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8458" name="Заголовок 2">
            <a:extLst>
              <a:ext uri="{FF2B5EF4-FFF2-40B4-BE49-F238E27FC236}">
                <a16:creationId xmlns:a16="http://schemas.microsoft.com/office/drawing/2014/main" id="{A19D662E-8425-6256-DE3C-C336DE4F966A}"/>
              </a:ext>
            </a:extLst>
          </p:cNvPr>
          <p:cNvSpPr txBox="1">
            <a:spLocks/>
          </p:cNvSpPr>
          <p:nvPr/>
        </p:nvSpPr>
        <p:spPr bwMode="auto">
          <a:xfrm>
            <a:off x="430213" y="119063"/>
            <a:ext cx="10972800" cy="83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2800" b="1" dirty="0">
                <a:solidFill>
                  <a:srgbClr val="C00000"/>
                </a:solidFill>
                <a:latin typeface="Bahnschrift" panose="020B0502040204020203" pitchFamily="34" charset="0"/>
              </a:rPr>
              <a:t>Рассмотрим указанные задания на примере КИМ открытого варианта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F21FAE6A-2DE6-0819-BA0E-7983491A221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103"/>
          <a:stretch/>
        </p:blipFill>
        <p:spPr>
          <a:xfrm>
            <a:off x="211183" y="1609822"/>
            <a:ext cx="5440464" cy="1804816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8B411A80-F7F9-BF77-DAE0-34C5AFE1D9DD}"/>
              </a:ext>
            </a:extLst>
          </p:cNvPr>
          <p:cNvGrpSpPr/>
          <p:nvPr/>
        </p:nvGrpSpPr>
        <p:grpSpPr>
          <a:xfrm>
            <a:off x="2797862" y="2979138"/>
            <a:ext cx="1046616" cy="586557"/>
            <a:chOff x="1087001" y="3705816"/>
            <a:chExt cx="723848" cy="586557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0ADEE84-83EC-7726-C56A-8945EA9817BC}"/>
                </a:ext>
              </a:extLst>
            </p:cNvPr>
            <p:cNvSpPr txBox="1"/>
            <p:nvPr/>
          </p:nvSpPr>
          <p:spPr>
            <a:xfrm>
              <a:off x="1087001" y="3705816"/>
              <a:ext cx="4166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rgbClr val="C00000"/>
                  </a:solidFill>
                  <a:latin typeface="Bahnschrift" panose="020B0502040204020203" pitchFamily="34" charset="0"/>
                </a:rPr>
                <a:t>1 2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8D0C6DB-FE51-E04B-853D-2C8F548F2597}"/>
                </a:ext>
              </a:extLst>
            </p:cNvPr>
            <p:cNvSpPr txBox="1"/>
            <p:nvPr/>
          </p:nvSpPr>
          <p:spPr>
            <a:xfrm>
              <a:off x="1394160" y="3830708"/>
              <a:ext cx="4166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ru-RU" sz="2400" b="1" dirty="0">
                <a:solidFill>
                  <a:srgbClr val="C00000"/>
                </a:solidFill>
                <a:latin typeface="Bahnschrift" panose="020B0502040204020203" pitchFamily="34" charset="0"/>
              </a:endParaRPr>
            </a:p>
          </p:txBody>
        </p:sp>
      </p:grpSp>
      <p:grpSp>
        <p:nvGrpSpPr>
          <p:cNvPr id="4" name="Группа 14">
            <a:extLst>
              <a:ext uri="{FF2B5EF4-FFF2-40B4-BE49-F238E27FC236}">
                <a16:creationId xmlns:a16="http://schemas.microsoft.com/office/drawing/2014/main" id="{CB7DA2CC-C753-70A7-6917-15CF25E75749}"/>
              </a:ext>
            </a:extLst>
          </p:cNvPr>
          <p:cNvGrpSpPr>
            <a:grpSpLocks/>
          </p:cNvGrpSpPr>
          <p:nvPr/>
        </p:nvGrpSpPr>
        <p:grpSpPr bwMode="auto">
          <a:xfrm>
            <a:off x="3743879" y="2160058"/>
            <a:ext cx="1827212" cy="1190625"/>
            <a:chOff x="8797427" y="2372542"/>
            <a:chExt cx="3000375" cy="1817688"/>
          </a:xfrm>
        </p:grpSpPr>
        <p:pic>
          <p:nvPicPr>
            <p:cNvPr id="5" name="Picture 26" descr="Японский веер: векторные изображения и иллюстрации, которые можно скачать  бесплатно | Freepik">
              <a:extLst>
                <a:ext uri="{FF2B5EF4-FFF2-40B4-BE49-F238E27FC236}">
                  <a16:creationId xmlns:a16="http://schemas.microsoft.com/office/drawing/2014/main" id="{53E8D363-08A4-FE6C-DD36-CF787C0B3D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97427" y="2372542"/>
              <a:ext cx="3000375" cy="1817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1675442-B588-9ECC-CC5D-911660117F5A}"/>
                </a:ext>
              </a:extLst>
            </p:cNvPr>
            <p:cNvSpPr txBox="1"/>
            <p:nvPr/>
          </p:nvSpPr>
          <p:spPr bwMode="auto">
            <a:xfrm>
              <a:off x="9991824" y="2827296"/>
              <a:ext cx="719465" cy="516224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1600" b="1" dirty="0"/>
                <a:t>35</a:t>
              </a:r>
            </a:p>
          </p:txBody>
        </p:sp>
      </p:grp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A837113-07D6-7956-6D6F-5A1C2E66AE47}"/>
              </a:ext>
            </a:extLst>
          </p:cNvPr>
          <p:cNvSpPr/>
          <p:nvPr/>
        </p:nvSpPr>
        <p:spPr>
          <a:xfrm>
            <a:off x="7617553" y="3133432"/>
            <a:ext cx="3977668" cy="16442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414A1C1-9449-E368-ED06-4FBCC65FC17E}"/>
              </a:ext>
            </a:extLst>
          </p:cNvPr>
          <p:cNvSpPr/>
          <p:nvPr/>
        </p:nvSpPr>
        <p:spPr>
          <a:xfrm>
            <a:off x="10158153" y="1638300"/>
            <a:ext cx="1737360" cy="15704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509EF40-A438-31EA-C4D9-098129F33227}"/>
              </a:ext>
            </a:extLst>
          </p:cNvPr>
          <p:cNvSpPr txBox="1"/>
          <p:nvPr/>
        </p:nvSpPr>
        <p:spPr bwMode="auto">
          <a:xfrm>
            <a:off x="1688136" y="3618025"/>
            <a:ext cx="2950366" cy="10156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rgbClr val="002060"/>
                </a:solidFill>
                <a:latin typeface="Bahnschrift" panose="020B0502040204020203" pitchFamily="34" charset="0"/>
              </a:rPr>
              <a:t>Как ошибку трансформировать в дефицит?</a:t>
            </a:r>
            <a:endParaRPr lang="ru-RU" sz="4800" b="1" dirty="0">
              <a:solidFill>
                <a:srgbClr val="FF0000"/>
              </a:solidFill>
              <a:latin typeface="Bahnschrift" panose="020B0502040204020203" pitchFamily="34" charset="0"/>
            </a:endParaRPr>
          </a:p>
        </p:txBody>
      </p: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AB73CBD1-3DDF-23D9-3A5D-3E6E5A9F98C8}"/>
              </a:ext>
            </a:extLst>
          </p:cNvPr>
          <p:cNvGrpSpPr/>
          <p:nvPr/>
        </p:nvGrpSpPr>
        <p:grpSpPr>
          <a:xfrm>
            <a:off x="6804547" y="3290926"/>
            <a:ext cx="5090966" cy="3343626"/>
            <a:chOff x="5773387" y="3208713"/>
            <a:chExt cx="5090966" cy="3343626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8A63FE0E-9EC3-416B-EA6A-678DBE1B41B1}"/>
                </a:ext>
              </a:extLst>
            </p:cNvPr>
            <p:cNvSpPr/>
            <p:nvPr/>
          </p:nvSpPr>
          <p:spPr>
            <a:xfrm>
              <a:off x="7522379" y="3565695"/>
              <a:ext cx="545076" cy="112594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ECCA6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64821E09-1C1B-A155-89DF-D45012EAA24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614"/>
            <a:stretch/>
          </p:blipFill>
          <p:spPr>
            <a:xfrm>
              <a:off x="5773387" y="4294993"/>
              <a:ext cx="5090966" cy="2257346"/>
            </a:xfrm>
            <a:prstGeom prst="rect">
              <a:avLst/>
            </a:prstGeom>
            <a:ln w="28575">
              <a:solidFill>
                <a:srgbClr val="ECCA68"/>
              </a:solidFill>
            </a:ln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3F295982-AFC8-6452-270D-29A934B7C9A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773387" y="3208713"/>
              <a:ext cx="5090966" cy="1137755"/>
            </a:xfrm>
            <a:prstGeom prst="rect">
              <a:avLst/>
            </a:prstGeom>
            <a:ln w="28575">
              <a:solidFill>
                <a:srgbClr val="ECCA68"/>
              </a:solidFill>
            </a:ln>
          </p:spPr>
        </p:pic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7CC259EA-BE57-F2EB-9A07-90258DFDDAF0}"/>
              </a:ext>
            </a:extLst>
          </p:cNvPr>
          <p:cNvGrpSpPr/>
          <p:nvPr/>
        </p:nvGrpSpPr>
        <p:grpSpPr>
          <a:xfrm>
            <a:off x="211183" y="4899314"/>
            <a:ext cx="7000934" cy="1714034"/>
            <a:chOff x="217486" y="4927278"/>
            <a:chExt cx="7000934" cy="1714034"/>
          </a:xfrm>
        </p:grpSpPr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0EC71C62-95A1-10A0-263C-997B907ADC2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501"/>
            <a:stretch/>
          </p:blipFill>
          <p:spPr>
            <a:xfrm>
              <a:off x="217486" y="5587158"/>
              <a:ext cx="7000933" cy="1054154"/>
            </a:xfrm>
            <a:prstGeom prst="rect">
              <a:avLst/>
            </a:prstGeom>
            <a:ln w="28575">
              <a:solidFill>
                <a:srgbClr val="ECCA68"/>
              </a:solidFill>
            </a:ln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88AA35A4-7F4C-F25B-54FF-A8D831F64F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231"/>
            <a:stretch/>
          </p:blipFill>
          <p:spPr>
            <a:xfrm>
              <a:off x="217486" y="4927278"/>
              <a:ext cx="7000934" cy="711237"/>
            </a:xfrm>
            <a:prstGeom prst="rect">
              <a:avLst/>
            </a:prstGeom>
            <a:ln w="28575">
              <a:solidFill>
                <a:srgbClr val="ECCA68"/>
              </a:solidFill>
            </a:ln>
          </p:spPr>
        </p:pic>
      </p:grp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D0FE266D-8754-99F7-0343-A834706F461A}"/>
              </a:ext>
            </a:extLst>
          </p:cNvPr>
          <p:cNvSpPr/>
          <p:nvPr/>
        </p:nvSpPr>
        <p:spPr>
          <a:xfrm>
            <a:off x="7957397" y="1635029"/>
            <a:ext cx="2200756" cy="15704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48" name="Группа 47"/>
          <p:cNvGrpSpPr/>
          <p:nvPr/>
        </p:nvGrpSpPr>
        <p:grpSpPr>
          <a:xfrm>
            <a:off x="7286625" y="5237018"/>
            <a:ext cx="2286866" cy="297007"/>
            <a:chOff x="7286625" y="5237018"/>
            <a:chExt cx="2286866" cy="297007"/>
          </a:xfrm>
        </p:grpSpPr>
        <p:cxnSp>
          <p:nvCxnSpPr>
            <p:cNvPr id="39" name="Прямая соединительная линия 38"/>
            <p:cNvCxnSpPr/>
            <p:nvPr/>
          </p:nvCxnSpPr>
          <p:spPr>
            <a:xfrm flipV="1">
              <a:off x="8659091" y="5237018"/>
              <a:ext cx="914400" cy="1385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Прямая соединительная линия 40"/>
            <p:cNvCxnSpPr/>
            <p:nvPr/>
          </p:nvCxnSpPr>
          <p:spPr>
            <a:xfrm>
              <a:off x="7301345" y="5375564"/>
              <a:ext cx="2175164" cy="158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я соединительная линия 46"/>
            <p:cNvCxnSpPr/>
            <p:nvPr/>
          </p:nvCxnSpPr>
          <p:spPr>
            <a:xfrm flipV="1">
              <a:off x="7286625" y="5514975"/>
              <a:ext cx="1295400" cy="1905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F4035AED-3C59-295E-A3E3-0EBAD3BC7DF5}"/>
              </a:ext>
            </a:extLst>
          </p:cNvPr>
          <p:cNvGrpSpPr/>
          <p:nvPr/>
        </p:nvGrpSpPr>
        <p:grpSpPr>
          <a:xfrm>
            <a:off x="4967187" y="4060611"/>
            <a:ext cx="4616687" cy="2570055"/>
            <a:chOff x="2778151" y="3852240"/>
            <a:chExt cx="4616687" cy="2570055"/>
          </a:xfrm>
        </p:grpSpPr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645C25FA-3142-54A3-E10F-F083E8F716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778151" y="4682306"/>
              <a:ext cx="4616687" cy="1739989"/>
            </a:xfrm>
            <a:prstGeom prst="rect">
              <a:avLst/>
            </a:prstGeom>
            <a:ln w="28575">
              <a:solidFill>
                <a:srgbClr val="ECCA68"/>
              </a:solidFill>
            </a:ln>
          </p:spPr>
        </p:pic>
        <p:pic>
          <p:nvPicPr>
            <p:cNvPr id="34" name="Рисунок 33">
              <a:extLst>
                <a:ext uri="{FF2B5EF4-FFF2-40B4-BE49-F238E27FC236}">
                  <a16:creationId xmlns:a16="http://schemas.microsoft.com/office/drawing/2014/main" id="{CE8CE4EA-EF87-3A1C-9539-0EBA224BAB3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778151" y="3852240"/>
              <a:ext cx="4616687" cy="882695"/>
            </a:xfrm>
            <a:prstGeom prst="rect">
              <a:avLst/>
            </a:prstGeom>
            <a:ln w="28575">
              <a:solidFill>
                <a:srgbClr val="ECCA68"/>
              </a:solidFill>
            </a:ln>
          </p:spPr>
        </p:pic>
      </p:grp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1F0D72D4-0804-52D3-0CA8-8240D90B8646}"/>
              </a:ext>
            </a:extLst>
          </p:cNvPr>
          <p:cNvGrpSpPr/>
          <p:nvPr/>
        </p:nvGrpSpPr>
        <p:grpSpPr>
          <a:xfrm>
            <a:off x="211182" y="5112748"/>
            <a:ext cx="5440465" cy="1575390"/>
            <a:chOff x="4062328" y="4753363"/>
            <a:chExt cx="5274519" cy="1413811"/>
          </a:xfrm>
        </p:grpSpPr>
        <p:pic>
          <p:nvPicPr>
            <p:cNvPr id="36" name="Рисунок 35">
              <a:extLst>
                <a:ext uri="{FF2B5EF4-FFF2-40B4-BE49-F238E27FC236}">
                  <a16:creationId xmlns:a16="http://schemas.microsoft.com/office/drawing/2014/main" id="{6573B580-FADD-80D9-393F-ABD1C7A703C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l="1" t="6277" r="357"/>
            <a:stretch/>
          </p:blipFill>
          <p:spPr>
            <a:xfrm>
              <a:off x="4062330" y="5381740"/>
              <a:ext cx="5274517" cy="785434"/>
            </a:xfrm>
            <a:prstGeom prst="rect">
              <a:avLst/>
            </a:prstGeom>
            <a:ln w="28575">
              <a:solidFill>
                <a:srgbClr val="ECCA68"/>
              </a:solidFill>
            </a:ln>
          </p:spPr>
        </p:pic>
        <p:pic>
          <p:nvPicPr>
            <p:cNvPr id="37" name="Рисунок 36">
              <a:extLst>
                <a:ext uri="{FF2B5EF4-FFF2-40B4-BE49-F238E27FC236}">
                  <a16:creationId xmlns:a16="http://schemas.microsoft.com/office/drawing/2014/main" id="{C1242212-E6E6-85D0-DC18-1BED3A54B0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rcRect l="357" t="10728" r="1" b="3422"/>
            <a:stretch/>
          </p:blipFill>
          <p:spPr>
            <a:xfrm>
              <a:off x="4062328" y="4753363"/>
              <a:ext cx="5274519" cy="628376"/>
            </a:xfrm>
            <a:prstGeom prst="rect">
              <a:avLst/>
            </a:prstGeom>
            <a:ln w="28575">
              <a:solidFill>
                <a:srgbClr val="ECCA68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258009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3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507AD35-64B0-73D7-AECE-45C485D43B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959" y="2027807"/>
            <a:ext cx="4203542" cy="2064240"/>
          </a:xfrm>
          <a:prstGeom prst="rect">
            <a:avLst/>
          </a:prstGeom>
        </p:spPr>
      </p:pic>
      <p:sp>
        <p:nvSpPr>
          <p:cNvPr id="18" name="Заголовок 17">
            <a:extLst>
              <a:ext uri="{FF2B5EF4-FFF2-40B4-BE49-F238E27FC236}">
                <a16:creationId xmlns:a16="http://schemas.microsoft.com/office/drawing/2014/main" id="{55686096-E501-1306-114A-B6E475123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b="1" dirty="0">
                <a:solidFill>
                  <a:srgbClr val="002060"/>
                </a:solidFill>
                <a:latin typeface="Bahnschrift" panose="020B0502040204020203" pitchFamily="34" charset="0"/>
              </a:rPr>
              <a:t>Как ошибку трансформировать в дефицит?</a:t>
            </a:r>
            <a:br>
              <a:rPr lang="ru-RU" sz="8800" b="1" dirty="0">
                <a:solidFill>
                  <a:srgbClr val="FF0000"/>
                </a:solidFill>
                <a:latin typeface="Bahnschrift" panose="020B0502040204020203" pitchFamily="34" charset="0"/>
              </a:rPr>
            </a:br>
            <a:endParaRPr lang="ru-RU" dirty="0"/>
          </a:p>
        </p:txBody>
      </p: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4764C60B-5C17-7143-B0D2-E78B0899E825}"/>
              </a:ext>
            </a:extLst>
          </p:cNvPr>
          <p:cNvGrpSpPr/>
          <p:nvPr/>
        </p:nvGrpSpPr>
        <p:grpSpPr>
          <a:xfrm>
            <a:off x="4774560" y="1541492"/>
            <a:ext cx="4457929" cy="2929147"/>
            <a:chOff x="4774560" y="1541492"/>
            <a:chExt cx="4457929" cy="2929147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25686552-C03B-CF91-E1EA-8247745AD5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74560" y="2043376"/>
              <a:ext cx="4457929" cy="1962251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9" name="Рукописный ввод 8">
                  <a:extLst>
                    <a:ext uri="{FF2B5EF4-FFF2-40B4-BE49-F238E27FC236}">
                      <a16:creationId xmlns:a16="http://schemas.microsoft.com/office/drawing/2014/main" id="{C0C40533-AA54-3086-FAE0-89DF9D2D632D}"/>
                    </a:ext>
                  </a:extLst>
                </p14:cNvPr>
                <p14:cNvContentPartPr/>
                <p14:nvPr/>
              </p14:nvContentPartPr>
              <p14:xfrm>
                <a:off x="6239370" y="3705210"/>
                <a:ext cx="28080" cy="51120"/>
              </p14:xfrm>
            </p:contentPart>
          </mc:Choice>
          <mc:Fallback xmlns="">
            <p:pic>
              <p:nvPicPr>
                <p:cNvPr id="9" name="Рукописный ввод 8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C0C40533-AA54-3086-FAE0-89DF9D2D632D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221730" y="3687210"/>
                  <a:ext cx="6372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0" name="Рукописный ввод 9">
                  <a:extLst>
                    <a:ext uri="{FF2B5EF4-FFF2-40B4-BE49-F238E27FC236}">
                      <a16:creationId xmlns:a16="http://schemas.microsoft.com/office/drawing/2014/main" id="{F045AB66-02C5-EA8A-BF35-81BD9CD8AA67}"/>
                    </a:ext>
                  </a:extLst>
                </p14:cNvPr>
                <p14:cNvContentPartPr/>
                <p14:nvPr/>
              </p14:nvContentPartPr>
              <p14:xfrm>
                <a:off x="5591730" y="3146130"/>
                <a:ext cx="22320" cy="51480"/>
              </p14:xfrm>
            </p:contentPart>
          </mc:Choice>
          <mc:Fallback xmlns="">
            <p:pic>
              <p:nvPicPr>
                <p:cNvPr id="10" name="Рукописный ввод 9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F045AB66-02C5-EA8A-BF35-81BD9CD8AA67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574090" y="3128130"/>
                  <a:ext cx="5796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3" name="Рукописный ввод 12">
                  <a:extLst>
                    <a:ext uri="{FF2B5EF4-FFF2-40B4-BE49-F238E27FC236}">
                      <a16:creationId xmlns:a16="http://schemas.microsoft.com/office/drawing/2014/main" id="{40768C5B-F763-5999-8CA0-C5889A225C15}"/>
                    </a:ext>
                  </a:extLst>
                </p14:cNvPr>
                <p14:cNvContentPartPr/>
                <p14:nvPr/>
              </p14:nvContentPartPr>
              <p14:xfrm>
                <a:off x="5312010" y="2288250"/>
                <a:ext cx="30600" cy="47880"/>
              </p14:xfrm>
            </p:contentPart>
          </mc:Choice>
          <mc:Fallback xmlns="">
            <p:pic>
              <p:nvPicPr>
                <p:cNvPr id="13" name="Рукописный ввод 12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40768C5B-F763-5999-8CA0-C5889A225C15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294370" y="2270250"/>
                  <a:ext cx="6624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4" name="Рукописный ввод 13">
                  <a:extLst>
                    <a:ext uri="{FF2B5EF4-FFF2-40B4-BE49-F238E27FC236}">
                      <a16:creationId xmlns:a16="http://schemas.microsoft.com/office/drawing/2014/main" id="{8CC5841D-048D-DA1E-9F81-B3F08938B3A2}"/>
                    </a:ext>
                  </a:extLst>
                </p14:cNvPr>
                <p14:cNvContentPartPr/>
                <p14:nvPr/>
              </p14:nvContentPartPr>
              <p14:xfrm>
                <a:off x="7376360" y="2281770"/>
                <a:ext cx="44280" cy="55080"/>
              </p14:xfrm>
            </p:contentPart>
          </mc:Choice>
          <mc:Fallback xmlns="">
            <p:pic>
              <p:nvPicPr>
                <p:cNvPr id="14" name="Рукописный ввод 13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8CC5841D-048D-DA1E-9F81-B3F08938B3A2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358360" y="2263770"/>
                  <a:ext cx="7992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5" name="Рукописный ввод 14">
                  <a:extLst>
                    <a:ext uri="{FF2B5EF4-FFF2-40B4-BE49-F238E27FC236}">
                      <a16:creationId xmlns:a16="http://schemas.microsoft.com/office/drawing/2014/main" id="{EF60114A-A2EA-C5B8-FC17-0139FB52BBFA}"/>
                    </a:ext>
                  </a:extLst>
                </p14:cNvPr>
                <p14:cNvContentPartPr/>
                <p14:nvPr/>
              </p14:nvContentPartPr>
              <p14:xfrm>
                <a:off x="7659680" y="3146490"/>
                <a:ext cx="29160" cy="49320"/>
              </p14:xfrm>
            </p:contentPart>
          </mc:Choice>
          <mc:Fallback xmlns="">
            <p:pic>
              <p:nvPicPr>
                <p:cNvPr id="15" name="Рукописный ввод 14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EF60114A-A2EA-C5B8-FC17-0139FB52BBFA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642040" y="3128850"/>
                  <a:ext cx="6480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6" name="Рукописный ввод 15">
                  <a:extLst>
                    <a:ext uri="{FF2B5EF4-FFF2-40B4-BE49-F238E27FC236}">
                      <a16:creationId xmlns:a16="http://schemas.microsoft.com/office/drawing/2014/main" id="{2054CC60-2163-DF75-852D-048F07BAADF1}"/>
                    </a:ext>
                  </a:extLst>
                </p14:cNvPr>
                <p14:cNvContentPartPr/>
                <p14:nvPr/>
              </p14:nvContentPartPr>
              <p14:xfrm>
                <a:off x="8311040" y="3704610"/>
                <a:ext cx="29520" cy="54720"/>
              </p14:xfrm>
            </p:contentPart>
          </mc:Choice>
          <mc:Fallback xmlns="">
            <p:pic>
              <p:nvPicPr>
                <p:cNvPr id="16" name="Рукописный ввод 15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2054CC60-2163-DF75-852D-048F07BAADF1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8293400" y="3686970"/>
                  <a:ext cx="6516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7" name="Рукописный ввод 16">
                  <a:extLst>
                    <a:ext uri="{FF2B5EF4-FFF2-40B4-BE49-F238E27FC236}">
                      <a16:creationId xmlns:a16="http://schemas.microsoft.com/office/drawing/2014/main" id="{8647ABEA-58F3-2E37-AD59-DB62A9915B08}"/>
                    </a:ext>
                  </a:extLst>
                </p14:cNvPr>
                <p14:cNvContentPartPr/>
                <p14:nvPr/>
              </p14:nvContentPartPr>
              <p14:xfrm>
                <a:off x="6965720" y="3089010"/>
                <a:ext cx="26280" cy="56520"/>
              </p14:xfrm>
            </p:contentPart>
          </mc:Choice>
          <mc:Fallback xmlns="">
            <p:pic>
              <p:nvPicPr>
                <p:cNvPr id="17" name="Рукописный ввод 16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8647ABEA-58F3-2E37-AD59-DB62A9915B08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947720" y="3071010"/>
                  <a:ext cx="61920" cy="92160"/>
                </a:xfrm>
                <a:prstGeom prst="rect">
                  <a:avLst/>
                </a:prstGeom>
              </p:spPr>
            </p:pic>
          </mc:Fallback>
        </mc:AlternateContent>
        <p:pic>
          <p:nvPicPr>
            <p:cNvPr id="2050" name="Picture 2" descr="стрелка красивая на прозрачном фоне 30 фото">
              <a:extLst>
                <a:ext uri="{FF2B5EF4-FFF2-40B4-BE49-F238E27FC236}">
                  <a16:creationId xmlns:a16="http://schemas.microsoft.com/office/drawing/2014/main" id="{43D00C5E-55B4-C12C-A2C3-7D8995397F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9048060">
              <a:off x="7387131" y="4004587"/>
              <a:ext cx="921593" cy="1934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2" descr="стрелка красивая на прозрачном фоне 30 фото">
              <a:extLst>
                <a:ext uri="{FF2B5EF4-FFF2-40B4-BE49-F238E27FC236}">
                  <a16:creationId xmlns:a16="http://schemas.microsoft.com/office/drawing/2014/main" id="{FC792DC5-2334-F902-FD71-F2968C9F58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5077153">
              <a:off x="6388594" y="2348479"/>
              <a:ext cx="921593" cy="1934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2DB75DF-56BC-035E-B835-B18F8438AACE}"/>
                </a:ext>
              </a:extLst>
            </p:cNvPr>
            <p:cNvSpPr txBox="1"/>
            <p:nvPr/>
          </p:nvSpPr>
          <p:spPr>
            <a:xfrm>
              <a:off x="5065160" y="4101307"/>
              <a:ext cx="2355480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latin typeface="Bahnschrift" panose="020B0502040204020203" pitchFamily="34" charset="0"/>
                </a:rPr>
                <a:t>Этерификация 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C3D712A-DA37-9CF1-B148-99BF2874A7B0}"/>
                </a:ext>
              </a:extLst>
            </p:cNvPr>
            <p:cNvSpPr txBox="1"/>
            <p:nvPr/>
          </p:nvSpPr>
          <p:spPr>
            <a:xfrm>
              <a:off x="5602890" y="1541492"/>
              <a:ext cx="2355480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latin typeface="Bahnschrift" panose="020B0502040204020203" pitchFamily="34" charset="0"/>
                </a:rPr>
                <a:t>Гидролиз  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F2D29904-8844-3C11-DC05-29A78B8A516B}"/>
              </a:ext>
            </a:extLst>
          </p:cNvPr>
          <p:cNvSpPr txBox="1"/>
          <p:nvPr/>
        </p:nvSpPr>
        <p:spPr>
          <a:xfrm>
            <a:off x="523982" y="4674742"/>
            <a:ext cx="11219380" cy="19389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2400" b="0" i="0" dirty="0">
                <a:solidFill>
                  <a:srgbClr val="0F1115"/>
                </a:solidFill>
                <a:effectLst/>
                <a:latin typeface="Bahnschrift" panose="020B0502040204020203" pitchFamily="34" charset="0"/>
              </a:rPr>
              <a:t>Отсутствует навык прогнозирования реакционной способности полисахаридов на основе анализа присутствующих в их составе реакционных центров (функциональных групп OH, </a:t>
            </a:r>
            <a:r>
              <a:rPr lang="ru-RU" sz="2400" b="0" i="0" dirty="0" err="1">
                <a:solidFill>
                  <a:srgbClr val="0F1115"/>
                </a:solidFill>
                <a:effectLst/>
                <a:latin typeface="Bahnschrift" panose="020B0502040204020203" pitchFamily="34" charset="0"/>
              </a:rPr>
              <a:t>гликозидных</a:t>
            </a:r>
            <a:r>
              <a:rPr lang="ru-RU" sz="2400" b="0" i="0" dirty="0">
                <a:solidFill>
                  <a:srgbClr val="0F1115"/>
                </a:solidFill>
                <a:effectLst/>
                <a:latin typeface="Bahnschrift" panose="020B0502040204020203" pitchFamily="34" charset="0"/>
              </a:rPr>
              <a:t> связей), что препятствует осознанному выбору характерных типов реакций и возможных реагентов.</a:t>
            </a:r>
            <a:endParaRPr lang="ru-RU" sz="2400" dirty="0">
              <a:latin typeface="Bahnschrift" panose="020B0502040204020203" pitchFamily="34" charset="0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6999236C-104F-E1E5-D48B-5111730F973E}"/>
              </a:ext>
            </a:extLst>
          </p:cNvPr>
          <p:cNvSpPr/>
          <p:nvPr/>
        </p:nvSpPr>
        <p:spPr>
          <a:xfrm>
            <a:off x="164387" y="1130157"/>
            <a:ext cx="11794732" cy="564051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Picture 2" descr="Стоковое фото: Вопрос Синий Знак С Выражением Путают – Изображения без  лицензионных отчислений | FreeImages">
            <a:extLst>
              <a:ext uri="{FF2B5EF4-FFF2-40B4-BE49-F238E27FC236}">
                <a16:creationId xmlns:a16="http://schemas.microsoft.com/office/drawing/2014/main" id="{BEF1DB2E-B4B3-101A-772C-E01253E878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3963" y="1977732"/>
            <a:ext cx="1479892" cy="196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6792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27F1EBF-323F-23C6-CE66-E857EDC85A9F}"/>
              </a:ext>
            </a:extLst>
          </p:cNvPr>
          <p:cNvSpPr/>
          <p:nvPr/>
        </p:nvSpPr>
        <p:spPr>
          <a:xfrm>
            <a:off x="106363" y="1165225"/>
            <a:ext cx="11868150" cy="5522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8D0C6DB-FE51-E04B-853D-2C8F548F2597}"/>
              </a:ext>
            </a:extLst>
          </p:cNvPr>
          <p:cNvSpPr txBox="1"/>
          <p:nvPr/>
        </p:nvSpPr>
        <p:spPr>
          <a:xfrm>
            <a:off x="3241986" y="3104030"/>
            <a:ext cx="602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b="1" dirty="0">
              <a:solidFill>
                <a:srgbClr val="C00000"/>
              </a:solidFill>
              <a:latin typeface="Bahnschrift" panose="020B0502040204020203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375D7BD-4D97-C099-D83B-493E37FA0F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466" b="17083"/>
          <a:stretch/>
        </p:blipFill>
        <p:spPr>
          <a:xfrm>
            <a:off x="2081612" y="1105116"/>
            <a:ext cx="6858000" cy="3185616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A837113-07D6-7956-6D6F-5A1C2E66AE47}"/>
              </a:ext>
            </a:extLst>
          </p:cNvPr>
          <p:cNvSpPr/>
          <p:nvPr/>
        </p:nvSpPr>
        <p:spPr>
          <a:xfrm>
            <a:off x="4239926" y="2697924"/>
            <a:ext cx="4107597" cy="174414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A63FE0E-9EC3-416B-EA6A-678DBE1B41B1}"/>
              </a:ext>
            </a:extLst>
          </p:cNvPr>
          <p:cNvSpPr/>
          <p:nvPr/>
        </p:nvSpPr>
        <p:spPr>
          <a:xfrm>
            <a:off x="6852864" y="1304818"/>
            <a:ext cx="1931540" cy="1410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2" descr="Стоковое фото: Вопрос Синий Знак С Выражением Путают – Изображения без  лицензионных отчислений | FreeImages">
            <a:extLst>
              <a:ext uri="{FF2B5EF4-FFF2-40B4-BE49-F238E27FC236}">
                <a16:creationId xmlns:a16="http://schemas.microsoft.com/office/drawing/2014/main" id="{00A4BE88-B1C8-B1CE-EAEA-FD096E342A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42" y="1270130"/>
            <a:ext cx="1225176" cy="1627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Заголовок 17">
            <a:extLst>
              <a:ext uri="{FF2B5EF4-FFF2-40B4-BE49-F238E27FC236}">
                <a16:creationId xmlns:a16="http://schemas.microsoft.com/office/drawing/2014/main" id="{507EDE08-BAB2-6EE7-E2DF-3B54051DA18B}"/>
              </a:ext>
            </a:extLst>
          </p:cNvPr>
          <p:cNvSpPr txBox="1">
            <a:spLocks/>
          </p:cNvSpPr>
          <p:nvPr/>
        </p:nvSpPr>
        <p:spPr>
          <a:xfrm>
            <a:off x="782638" y="178790"/>
            <a:ext cx="10515600" cy="1325563"/>
          </a:xfrm>
          <a:prstGeom prst="rect">
            <a:avLst/>
          </a:prstGeom>
        </p:spPr>
        <p:txBody>
          <a:bodyPr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002060"/>
                </a:solidFill>
                <a:latin typeface="Bahnschrift" panose="020B0502040204020203" pitchFamily="34" charset="0"/>
              </a:rPr>
              <a:t>Как дефицит трансформировать в методическую проблему?</a:t>
            </a:r>
            <a:br>
              <a:rPr lang="ru-RU" sz="8800" b="1" dirty="0">
                <a:solidFill>
                  <a:srgbClr val="FF0000"/>
                </a:solidFill>
                <a:latin typeface="Bahnschrift" panose="020B0502040204020203" pitchFamily="34" charset="0"/>
              </a:rPr>
            </a:br>
            <a:endParaRPr lang="ru-RU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305EE8E-436F-F158-275D-8F87ACD29B70}"/>
              </a:ext>
            </a:extLst>
          </p:cNvPr>
          <p:cNvSpPr txBox="1"/>
          <p:nvPr/>
        </p:nvSpPr>
        <p:spPr>
          <a:xfrm>
            <a:off x="441962" y="2973280"/>
            <a:ext cx="10894147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0F1115"/>
                </a:solidFill>
                <a:effectLst/>
                <a:latin typeface="Bahnschrift" panose="020B0502040204020203" pitchFamily="34" charset="0"/>
              </a:rPr>
              <a:t>«Что именно в моих действиях (или их отсутствии) привело к этому?».</a:t>
            </a:r>
            <a:endParaRPr lang="ru-RU" sz="2400" dirty="0">
              <a:latin typeface="Bahnschrift" panose="020B0502040204020203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4D23782-0EEE-609F-AE46-3E4A157EB0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8879" y="3439819"/>
            <a:ext cx="5317561" cy="116562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00103A4-982D-8C59-D9F9-DE145D1080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586" y="3532422"/>
            <a:ext cx="2620548" cy="192330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CE1477B-88A0-9F4B-2811-833BFE587B13}"/>
              </a:ext>
            </a:extLst>
          </p:cNvPr>
          <p:cNvSpPr txBox="1"/>
          <p:nvPr/>
        </p:nvSpPr>
        <p:spPr>
          <a:xfrm>
            <a:off x="218611" y="5533141"/>
            <a:ext cx="26704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hlinkClick r:id="rId6"/>
              </a:rPr>
              <a:t>https://himija-online.ru/videoopyty-2/poluchenie-i-svojstva-nitrocellyulozy.html</a:t>
            </a:r>
            <a:r>
              <a:rPr lang="ru-RU" sz="1400" dirty="0"/>
              <a:t>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B2C4CEC-2BC3-C0E8-B312-757C3FDB11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32719" y="3510810"/>
            <a:ext cx="2659547" cy="195444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9D68DE0-DB9F-B552-1DD5-82A657542FA9}"/>
              </a:ext>
            </a:extLst>
          </p:cNvPr>
          <p:cNvSpPr txBox="1"/>
          <p:nvPr/>
        </p:nvSpPr>
        <p:spPr>
          <a:xfrm>
            <a:off x="9032719" y="5533141"/>
            <a:ext cx="27224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hlinkClick r:id="rId8"/>
              </a:rPr>
              <a:t>https://himija-online.ru/videoopyty-2/kislotnyj-gidroliz-cellyulozy.html</a:t>
            </a:r>
            <a:r>
              <a:rPr lang="ru-RU" sz="1400" dirty="0"/>
              <a:t> 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EC7ED63-5C60-3328-153D-6B7FB153D31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3508"/>
          <a:stretch/>
        </p:blipFill>
        <p:spPr>
          <a:xfrm>
            <a:off x="2957241" y="4482388"/>
            <a:ext cx="5887585" cy="1589557"/>
          </a:xfrm>
          <a:prstGeom prst="rect">
            <a:avLst/>
          </a:prstGeom>
        </p:spPr>
      </p:pic>
      <p:pic>
        <p:nvPicPr>
          <p:cNvPr id="2" name="Picture 4" descr="รูปการประชุมภาพตัดปะ กลุ่มการ์ตูน กลุ่มคนที่นั่งรอบโต๊ะคุยกัน เวกเตอร์ PNG  , ประชุม, ภาพตัดปะ, การ์ตูนภาพ PNG และ เวกเตอร์ สำหรับการดาวน์โหลดฟรี">
            <a:extLst>
              <a:ext uri="{FF2B5EF4-FFF2-40B4-BE49-F238E27FC236}">
                <a16:creationId xmlns:a16="http://schemas.microsoft.com/office/drawing/2014/main" id="{413853B1-674C-AF7A-74E1-3BFA95CAE0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0114" y="522819"/>
            <a:ext cx="1900518" cy="19005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30" grpId="0"/>
      <p:bldP spid="32" grpId="0" animBg="1"/>
      <p:bldP spid="6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296CB14-19E4-0678-AB1B-48D9767E9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835" y="0"/>
            <a:ext cx="10515600" cy="85164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spc="120" dirty="0">
                <a:solidFill>
                  <a:srgbClr val="C00000"/>
                </a:solidFill>
                <a:latin typeface="Bahnschrift" panose="020B0502040204020203" pitchFamily="34" charset="0"/>
                <a:cs typeface="Trebuchet MS"/>
              </a:rPr>
              <a:t>ПРИНЦИПЫ СТРУКТУРИРОВАНИЯ УЧЕБНОГО СОДЕРЖАНИЯ</a:t>
            </a:r>
            <a:endParaRPr lang="ru-RU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8ADD1ECB-95FB-A280-66F8-89AACA4FE0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9276701"/>
              </p:ext>
            </p:extLst>
          </p:nvPr>
        </p:nvGraphicFramePr>
        <p:xfrm>
          <a:off x="497541" y="726141"/>
          <a:ext cx="11246223" cy="9235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2530">
                  <a:extLst>
                    <a:ext uri="{9D8B030D-6E8A-4147-A177-3AD203B41FA5}">
                      <a16:colId xmlns:a16="http://schemas.microsoft.com/office/drawing/2014/main" val="2487120646"/>
                    </a:ext>
                  </a:extLst>
                </a:gridCol>
                <a:gridCol w="8713693">
                  <a:extLst>
                    <a:ext uri="{9D8B030D-6E8A-4147-A177-3AD203B41FA5}">
                      <a16:colId xmlns:a16="http://schemas.microsoft.com/office/drawing/2014/main" val="37756197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Проблемный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«Тайна старой аптеки: почему крахмал спас, а целлюлоза погубила?»</a:t>
                      </a:r>
                    </a:p>
                    <a:p>
                      <a:pPr algn="just"/>
                      <a:r>
                        <a:rPr lang="ru-RU" sz="1800" b="0" i="1" kern="12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Представьте, что вы — химики-эксперты, приглашённые в архив старинной аптеки. Среди документов найдены записи двух экспериментов, датированных 1905 годом. Оба эксперимента проводились с «сахаром из картофеля» (крахмалом) и «сахаром из дерева» (целлюлозой).</a:t>
                      </a:r>
                      <a:endParaRPr lang="ru-RU" sz="1800" b="0" i="0" kern="12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ru-RU" sz="1800" b="0" i="1" kern="12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В первом случае пациент был спасён. Во втором — произошла трагедия. Что пошло не так?</a:t>
                      </a:r>
                    </a:p>
                    <a:p>
                      <a:pPr algn="just"/>
                      <a:endParaRPr lang="ru-RU" sz="1800" b="0" i="1" kern="12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ru-RU" sz="1800" b="0" i="1" kern="12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ru-RU" sz="1800" b="0" i="1" kern="12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ru-RU" sz="1800" b="0" i="1" kern="12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ru-RU" sz="1800" b="0" i="0" kern="12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3418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Системный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8863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Интегрированный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773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Прикладной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878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/>
                        <a:t>Диффиренцированный</a:t>
                      </a:r>
                      <a:r>
                        <a:rPr lang="ru-RU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478127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B401E5B7-09D7-38B6-886D-689867EF17B4}"/>
              </a:ext>
            </a:extLst>
          </p:cNvPr>
          <p:cNvSpPr txBox="1"/>
          <p:nvPr/>
        </p:nvSpPr>
        <p:spPr>
          <a:xfrm>
            <a:off x="3108960" y="2688336"/>
            <a:ext cx="61173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0" i="0" kern="12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Почему корова ест сено, а человек — нет?</a:t>
            </a:r>
            <a:endParaRPr lang="ru-RU" dirty="0">
              <a:latin typeface="Aptos" panose="020B0004020202020204" pitchFamily="34" charset="0"/>
            </a:endParaRPr>
          </a:p>
          <a:p>
            <a:r>
              <a:rPr lang="ru-RU" sz="1800" b="0" i="0" kern="12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Почему ацетатный шёлк не горит, как хлопок?</a:t>
            </a:r>
            <a:endParaRPr lang="ru-RU" dirty="0">
              <a:latin typeface="Aptos" panose="020B0004020202020204" pitchFamily="34" charset="0"/>
            </a:endParaRPr>
          </a:p>
          <a:p>
            <a:r>
              <a:rPr lang="ru-RU" sz="1800" b="0" i="0" kern="12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Почему крахмал синеет от йода, а целлюлоза — нет?</a:t>
            </a:r>
            <a:endParaRPr lang="ru-RU" dirty="0">
              <a:latin typeface="Aptos" panose="020B0004020202020204" pitchFamily="34" charset="0"/>
            </a:endParaRPr>
          </a:p>
          <a:p>
            <a:r>
              <a:rPr lang="ru-RU" sz="1800" b="0" i="0" kern="12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Можно ли превратить целлюлозу в крахмал?</a:t>
            </a:r>
          </a:p>
          <a:p>
            <a:r>
              <a:rPr lang="ru-RU" sz="1800" b="0" i="0" kern="12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+mn-ea"/>
                <a:cs typeface="+mn-cs"/>
              </a:rPr>
              <a:t>Почему хитозан используют в медицине?</a:t>
            </a:r>
            <a:endParaRPr lang="ru-RU" dirty="0">
              <a:latin typeface="Aptos" panose="020B0004020202020204" pitchFamily="34" charset="0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3734278" y="4282954"/>
            <a:ext cx="7379079" cy="1962251"/>
            <a:chOff x="1698649" y="2486811"/>
            <a:chExt cx="7379079" cy="1962251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7E05C9AB-797F-F395-970C-9D18B2FDE51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98649" y="2486811"/>
              <a:ext cx="7379079" cy="1962251"/>
            </a:xfrm>
            <a:prstGeom prst="rect">
              <a:avLst/>
            </a:prstGeom>
          </p:spPr>
        </p:pic>
        <p:cxnSp>
          <p:nvCxnSpPr>
            <p:cNvPr id="10" name="Прямая со стрелкой 9"/>
            <p:cNvCxnSpPr/>
            <p:nvPr/>
          </p:nvCxnSpPr>
          <p:spPr>
            <a:xfrm>
              <a:off x="3068053" y="3136232"/>
              <a:ext cx="316592" cy="275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 стрелкой 10"/>
            <p:cNvCxnSpPr/>
            <p:nvPr/>
          </p:nvCxnSpPr>
          <p:spPr>
            <a:xfrm>
              <a:off x="7335254" y="3140241"/>
              <a:ext cx="316592" cy="275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 стрелкой 11"/>
            <p:cNvCxnSpPr/>
            <p:nvPr/>
          </p:nvCxnSpPr>
          <p:spPr>
            <a:xfrm>
              <a:off x="4475747" y="3140243"/>
              <a:ext cx="316592" cy="275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 стрелкой 12"/>
            <p:cNvCxnSpPr/>
            <p:nvPr/>
          </p:nvCxnSpPr>
          <p:spPr>
            <a:xfrm>
              <a:off x="5903495" y="3140242"/>
              <a:ext cx="316592" cy="275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08B8A28-C452-0709-C44C-24DD953B94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7371" y="4738255"/>
            <a:ext cx="8447088" cy="9520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3616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296CB14-19E4-0678-AB1B-48D9767E9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835" y="0"/>
            <a:ext cx="10515600" cy="85164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spc="120" dirty="0">
                <a:solidFill>
                  <a:srgbClr val="C00000"/>
                </a:solidFill>
                <a:latin typeface="Bahnschrift" panose="020B0502040204020203" pitchFamily="34" charset="0"/>
                <a:cs typeface="Trebuchet MS"/>
              </a:rPr>
              <a:t>ПРИНЦИПЫ СТРУКТУРИРОВАНИЯ УЧЕБНОГО СОДЕРЖАНИЯ</a:t>
            </a:r>
            <a:endParaRPr lang="ru-RU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8ADD1ECB-95FB-A280-66F8-89AACA4FE0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2472796"/>
              </p:ext>
            </p:extLst>
          </p:nvPr>
        </p:nvGraphicFramePr>
        <p:xfrm>
          <a:off x="472888" y="726141"/>
          <a:ext cx="11246223" cy="9509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2530">
                  <a:extLst>
                    <a:ext uri="{9D8B030D-6E8A-4147-A177-3AD203B41FA5}">
                      <a16:colId xmlns:a16="http://schemas.microsoft.com/office/drawing/2014/main" val="2487120646"/>
                    </a:ext>
                  </a:extLst>
                </a:gridCol>
                <a:gridCol w="8713693">
                  <a:extLst>
                    <a:ext uri="{9D8B030D-6E8A-4147-A177-3AD203B41FA5}">
                      <a16:colId xmlns:a16="http://schemas.microsoft.com/office/drawing/2014/main" val="37756197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Интегрированный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latin typeface="Aptos" panose="020B00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latin typeface="Aptos" panose="020B00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latin typeface="Aptos" panose="020B00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latin typeface="Aptos" panose="020B00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latin typeface="Aptos" panose="020B00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latin typeface="Aptos" panose="020B00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latin typeface="Aptos" panose="020B00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latin typeface="Aptos" panose="020B00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3418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Прикладной </a:t>
                      </a:r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863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Интегрированный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773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Прикладной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878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/>
                        <a:t>Диффиренцированный</a:t>
                      </a:r>
                      <a:r>
                        <a:rPr lang="ru-RU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478127"/>
                  </a:ext>
                </a:extLst>
              </a:tr>
            </a:tbl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317AECD-1DFF-5F18-92CA-B4519B303E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1200" y="726141"/>
            <a:ext cx="8210529" cy="21963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DAF9A6E-08FC-6996-5FA3-C0C93A3EDD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3313" y="3073030"/>
            <a:ext cx="4284866" cy="3542923"/>
          </a:xfrm>
          <a:prstGeom prst="rect">
            <a:avLst/>
          </a:prstGeom>
        </p:spPr>
      </p:pic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D9FB6684-9E63-78CC-4A92-72C0870C38D5}"/>
              </a:ext>
            </a:extLst>
          </p:cNvPr>
          <p:cNvGrpSpPr/>
          <p:nvPr/>
        </p:nvGrpSpPr>
        <p:grpSpPr>
          <a:xfrm>
            <a:off x="3229005" y="3058804"/>
            <a:ext cx="1265244" cy="3073055"/>
            <a:chOff x="231862" y="234150"/>
            <a:chExt cx="1911448" cy="4634778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76FB2505-49C5-0DEE-A75F-ECD70810EB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0344" y="1657520"/>
              <a:ext cx="1711362" cy="1654830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4410948-140D-1133-7EAB-AE25627C0A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1862" y="234150"/>
              <a:ext cx="1911448" cy="128276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F3E49C42-6C0D-7EE9-9117-F0373B7AA9C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7134" y="3429000"/>
              <a:ext cx="1332158" cy="1439928"/>
            </a:xfrm>
            <a:prstGeom prst="rect">
              <a:avLst/>
            </a:prstGeom>
          </p:spPr>
        </p:pic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F66B9645-7835-76EF-FC1D-2853743B81DB}"/>
              </a:ext>
            </a:extLst>
          </p:cNvPr>
          <p:cNvGrpSpPr/>
          <p:nvPr/>
        </p:nvGrpSpPr>
        <p:grpSpPr>
          <a:xfrm>
            <a:off x="10373423" y="3073030"/>
            <a:ext cx="1154086" cy="3058829"/>
            <a:chOff x="9704362" y="269472"/>
            <a:chExt cx="2025754" cy="4687613"/>
          </a:xfrm>
        </p:grpSpPr>
        <p:pic>
          <p:nvPicPr>
            <p:cNvPr id="2050" name="Picture 2" descr="Целлюлозно-хлопковая салфетка для мытья посуды, бирюзовая">
              <a:extLst>
                <a:ext uri="{FF2B5EF4-FFF2-40B4-BE49-F238E27FC236}">
                  <a16:creationId xmlns:a16="http://schemas.microsoft.com/office/drawing/2014/main" id="{70801CD1-4940-D72D-3314-DC2D95FE49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9830246" y="1656375"/>
              <a:ext cx="1385725" cy="13841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770DA553-C8CC-49EF-DC74-076A11964B1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704362" y="269472"/>
              <a:ext cx="1752690" cy="1187511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9DE474A1-B6EA-78A5-801E-98919E6DFB0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704362" y="3312350"/>
              <a:ext cx="2025754" cy="1644735"/>
            </a:xfrm>
            <a:prstGeom prst="rect">
              <a:avLst/>
            </a:prstGeom>
          </p:spPr>
        </p:pic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DBE3DC7-68E8-00B1-3C96-6058DE43498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0869" y="3073030"/>
            <a:ext cx="5054860" cy="133356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7677C84-94BB-6E6B-B8C4-2EAABED9DB10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r="1416"/>
          <a:stretch/>
        </p:blipFill>
        <p:spPr>
          <a:xfrm>
            <a:off x="4720869" y="5655224"/>
            <a:ext cx="5371462" cy="923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303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296CB14-19E4-0678-AB1B-48D9767E9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835" y="0"/>
            <a:ext cx="10515600" cy="85164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spc="120" dirty="0">
                <a:solidFill>
                  <a:srgbClr val="C00000"/>
                </a:solidFill>
                <a:latin typeface="Bahnschrift" panose="020B0502040204020203" pitchFamily="34" charset="0"/>
                <a:cs typeface="Trebuchet MS"/>
              </a:rPr>
              <a:t>ПРИНЦИПЫ СТРУКТУРИРОВАНИЯ УЧЕБНОГО СОДЕРЖАНИЯ</a:t>
            </a:r>
            <a:endParaRPr lang="ru-RU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8ADD1ECB-95FB-A280-66F8-89AACA4FE0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9676163"/>
              </p:ext>
            </p:extLst>
          </p:nvPr>
        </p:nvGraphicFramePr>
        <p:xfrm>
          <a:off x="472888" y="726141"/>
          <a:ext cx="11523494" cy="5948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94968">
                  <a:extLst>
                    <a:ext uri="{9D8B030D-6E8A-4147-A177-3AD203B41FA5}">
                      <a16:colId xmlns:a16="http://schemas.microsoft.com/office/drawing/2014/main" val="2487120646"/>
                    </a:ext>
                  </a:extLst>
                </a:gridCol>
                <a:gridCol w="8928526">
                  <a:extLst>
                    <a:ext uri="{9D8B030D-6E8A-4147-A177-3AD203B41FA5}">
                      <a16:colId xmlns:a16="http://schemas.microsoft.com/office/drawing/2014/main" val="37756197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Прикладной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latin typeface="Aptos" panose="020B00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latin typeface="Aptos" panose="020B00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latin typeface="Aptos" panose="020B00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latin typeface="Aptos" panose="020B00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latin typeface="Aptos" panose="020B00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latin typeface="Aptos" panose="020B00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latin typeface="Aptos" panose="020B00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latin typeface="Aptos" panose="020B00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latin typeface="Aptos" panose="020B00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latin typeface="Aptos" panose="020B00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latin typeface="Aptos" panose="020B00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latin typeface="Aptos" panose="020B00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latin typeface="Aptos" panose="020B00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latin typeface="Aptos" panose="020B00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latin typeface="Aptos" panose="020B00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latin typeface="Aptos" panose="020B00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latin typeface="Aptos" panose="020B00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latin typeface="Aptos" panose="020B00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latin typeface="Aptos" panose="020B00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latin typeface="Aptos" panose="020B00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3418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863275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2FAC463-5202-E7BA-0045-47E7FB7CE5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1988" y="851647"/>
            <a:ext cx="7140674" cy="3676306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4B78D12-CDC2-AB08-242F-6E1C59364D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7888" y="4547955"/>
            <a:ext cx="2141332" cy="1607171"/>
          </a:xfrm>
          <a:prstGeom prst="rect">
            <a:avLst/>
          </a:prstGeom>
        </p:spPr>
      </p:pic>
      <p:pic>
        <p:nvPicPr>
          <p:cNvPr id="15" name="Picture 2" descr="ПИЩЕВЫЕ ДОБАВКИ-применение, свойства, влияние на здоровье. Запрещённые  добавки Е | deus1.com - сайт лаборатории Fluids.">
            <a:extLst>
              <a:ext uri="{FF2B5EF4-FFF2-40B4-BE49-F238E27FC236}">
                <a16:creationId xmlns:a16="http://schemas.microsoft.com/office/drawing/2014/main" id="{5E4E8338-7161-73FD-02EA-0241FB4948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635" y="4783558"/>
            <a:ext cx="1809751" cy="941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1414 пищевая добавка">
            <a:extLst>
              <a:ext uri="{FF2B5EF4-FFF2-40B4-BE49-F238E27FC236}">
                <a16:creationId xmlns:a16="http://schemas.microsoft.com/office/drawing/2014/main" id="{102C56A4-F240-F244-680D-4E358C84B3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0144" y="4527953"/>
            <a:ext cx="2260226" cy="2260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02AF0144-40A7-21C8-DA34-EA23CB9DAE25}"/>
              </a:ext>
            </a:extLst>
          </p:cNvPr>
          <p:cNvGrpSpPr/>
          <p:nvPr/>
        </p:nvGrpSpPr>
        <p:grpSpPr>
          <a:xfrm>
            <a:off x="1447156" y="1173055"/>
            <a:ext cx="1357314" cy="2190750"/>
            <a:chOff x="439944" y="1004047"/>
            <a:chExt cx="2312221" cy="3720507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61F76585-C3F3-56AB-9DC8-19D75CBBA73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9944" y="1004047"/>
              <a:ext cx="877868" cy="2073704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1637DF76-B4E4-A09F-08C0-236958F9D08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51719" y="2208267"/>
              <a:ext cx="1800446" cy="2516287"/>
            </a:xfrm>
            <a:prstGeom prst="rect">
              <a:avLst/>
            </a:prstGeom>
          </p:spPr>
        </p:pic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3E5E557D-FF1B-548B-7153-A3308E17287A}"/>
              </a:ext>
            </a:extLst>
          </p:cNvPr>
          <p:cNvGrpSpPr/>
          <p:nvPr/>
        </p:nvGrpSpPr>
        <p:grpSpPr>
          <a:xfrm>
            <a:off x="10470999" y="851647"/>
            <a:ext cx="1347045" cy="2783842"/>
            <a:chOff x="7604931" y="645158"/>
            <a:chExt cx="2321865" cy="4170510"/>
          </a:xfrm>
        </p:grpSpPr>
        <p:pic>
          <p:nvPicPr>
            <p:cNvPr id="1040" name="Picture 16" descr="Пудинг Ehrmann Grand Dessert шоколад 5,2% охлажденный, 200 г №1">
              <a:extLst>
                <a:ext uri="{FF2B5EF4-FFF2-40B4-BE49-F238E27FC236}">
                  <a16:creationId xmlns:a16="http://schemas.microsoft.com/office/drawing/2014/main" id="{71CC6FBA-B43A-DC57-141B-E0068412EC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05844" y="645158"/>
              <a:ext cx="1990466" cy="19904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8" name="Picture 14" descr="Пудинг Ehrmann Grand Dessert шоколад 5,2% охлажденный, 200 ...">
              <a:extLst>
                <a:ext uri="{FF2B5EF4-FFF2-40B4-BE49-F238E27FC236}">
                  <a16:creationId xmlns:a16="http://schemas.microsoft.com/office/drawing/2014/main" id="{4ABF0D6A-9426-24FA-7C8C-52A433DE86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04931" y="2493803"/>
              <a:ext cx="2321865" cy="23218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AD21031E-0212-D256-7B3F-5E1786C4FA26}"/>
              </a:ext>
            </a:extLst>
          </p:cNvPr>
          <p:cNvGrpSpPr/>
          <p:nvPr/>
        </p:nvGrpSpPr>
        <p:grpSpPr>
          <a:xfrm>
            <a:off x="467529" y="2772814"/>
            <a:ext cx="1363675" cy="2578726"/>
            <a:chOff x="4973117" y="850274"/>
            <a:chExt cx="2220952" cy="3807030"/>
          </a:xfrm>
        </p:grpSpPr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F169C424-86D5-BD27-1411-435F0859699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973117" y="850274"/>
              <a:ext cx="1910855" cy="1910855"/>
            </a:xfrm>
            <a:prstGeom prst="rect">
              <a:avLst/>
            </a:prstGeom>
          </p:spPr>
        </p:pic>
        <p:pic>
          <p:nvPicPr>
            <p:cNvPr id="1036" name="Picture 12" descr="Отзыв о Йогурт &quot;Коломенский&quot; Черника с малиной и манго 5 ...">
              <a:extLst>
                <a:ext uri="{FF2B5EF4-FFF2-40B4-BE49-F238E27FC236}">
                  <a16:creationId xmlns:a16="http://schemas.microsoft.com/office/drawing/2014/main" id="{60D6AC00-A458-CB31-1F4E-5D4460FC7A5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35" r="18301" b="16861"/>
            <a:stretch/>
          </p:blipFill>
          <p:spPr bwMode="auto">
            <a:xfrm>
              <a:off x="5484892" y="2208267"/>
              <a:ext cx="1709177" cy="24490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373DF376-D3F9-9EBE-2D7F-F5B3D127DF29}"/>
              </a:ext>
            </a:extLst>
          </p:cNvPr>
          <p:cNvGrpSpPr/>
          <p:nvPr/>
        </p:nvGrpSpPr>
        <p:grpSpPr>
          <a:xfrm>
            <a:off x="10808749" y="3723977"/>
            <a:ext cx="1056894" cy="2541999"/>
            <a:chOff x="3263940" y="887001"/>
            <a:chExt cx="1709177" cy="3740409"/>
          </a:xfrm>
        </p:grpSpPr>
        <p:pic>
          <p:nvPicPr>
            <p:cNvPr id="1030" name="Picture 6">
              <a:extLst>
                <a:ext uri="{FF2B5EF4-FFF2-40B4-BE49-F238E27FC236}">
                  <a16:creationId xmlns:a16="http://schemas.microsoft.com/office/drawing/2014/main" id="{BC9E4770-0877-90D0-9083-9CED664414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3940" y="887001"/>
              <a:ext cx="1357313" cy="2190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>
              <a:extLst>
                <a:ext uri="{FF2B5EF4-FFF2-40B4-BE49-F238E27FC236}">
                  <a16:creationId xmlns:a16="http://schemas.microsoft.com/office/drawing/2014/main" id="{634B2C73-2923-389D-E5B1-CD6BA5D873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3940" y="2208267"/>
              <a:ext cx="1709177" cy="24191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59740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2ED449-8EA9-7B91-5E31-66BACA1B1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9292" y="-95002"/>
            <a:ext cx="3112008" cy="695579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Инструментарий 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E5E18D79-E18E-BC2C-788D-5E278A0286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3639739"/>
              </p:ext>
            </p:extLst>
          </p:nvPr>
        </p:nvGraphicFramePr>
        <p:xfrm>
          <a:off x="155443" y="481824"/>
          <a:ext cx="11881113" cy="35104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65917">
                  <a:extLst>
                    <a:ext uri="{9D8B030D-6E8A-4147-A177-3AD203B41FA5}">
                      <a16:colId xmlns:a16="http://schemas.microsoft.com/office/drawing/2014/main" val="1711536974"/>
                    </a:ext>
                  </a:extLst>
                </a:gridCol>
                <a:gridCol w="8715196">
                  <a:extLst>
                    <a:ext uri="{9D8B030D-6E8A-4147-A177-3AD203B41FA5}">
                      <a16:colId xmlns:a16="http://schemas.microsoft.com/office/drawing/2014/main" val="18041904"/>
                    </a:ext>
                  </a:extLst>
                </a:gridCol>
              </a:tblGrid>
              <a:tr h="563660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Актуализация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dirty="0">
                          <a:latin typeface="Aptos" panose="020B0004020202020204" pitchFamily="34" charset="0"/>
                        </a:rPr>
                        <a:t>«Мозговой штурм», «Проблемный вопрос», «Демонстрация», «Опора на субъектный опыт»…  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ru-RU" b="1" i="1" dirty="0">
                          <a:solidFill>
                            <a:srgbClr val="FF0000"/>
                          </a:solidFill>
                          <a:latin typeface="Aptos" panose="020B0004020202020204" pitchFamily="34" charset="0"/>
                        </a:rPr>
                        <a:t>При изучение каких веществ, классов Вы встречали такие же функциональные группы? 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ru-RU" b="1" i="1" dirty="0">
                          <a:solidFill>
                            <a:srgbClr val="FF0000"/>
                          </a:solidFill>
                          <a:latin typeface="Aptos" panose="020B0004020202020204" pitchFamily="34" charset="0"/>
                        </a:rPr>
                        <a:t>Если долго разжевывать хлеб, чувствуется сладкий вкус, почему?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181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Постановка проблемы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Демонстрация, «Проблемная ситуация» …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800" b="1" i="1" kern="12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Почему крахмал и целлюлоза построены из глюкозы, но так различаются?</a:t>
                      </a:r>
                      <a:endParaRPr lang="ru-RU" b="1" i="1" dirty="0">
                        <a:solidFill>
                          <a:srgbClr val="FF0000"/>
                        </a:solidFill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276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Изучение нового материала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dirty="0"/>
                        <a:t>Работа в группах, заполнение сравнительных таблиц, выполнение лабораторных опытов…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9248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Отработка и закрепление материала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dirty="0"/>
                        <a:t>Решение превращений, практико-ориентированных задач, расчетных, качественных задач…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491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Рефлексия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dirty="0"/>
                        <a:t>Листы самооценки, экспресс-тест…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897854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DFCD462-E3CB-5D79-9DCC-B081A13AD3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443" y="4310864"/>
            <a:ext cx="3225966" cy="1130358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1852C95-6733-BBCF-CE88-EAC7E02C63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443" y="5755448"/>
            <a:ext cx="3010055" cy="939848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59438A1-128F-6672-3149-6C3AB6FEF9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0116" y="4023426"/>
            <a:ext cx="5986796" cy="267905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0DF8469-847F-C7DA-4A5E-512310CDAA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21" y="4303679"/>
            <a:ext cx="3979271" cy="239161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7FA5FE5-5E5C-23AD-56AD-F0CAC8DE7D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155" y="4023426"/>
            <a:ext cx="5744961" cy="267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486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id="{DEB2C951-B647-150A-E563-89612A3F0D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3119816"/>
              </p:ext>
            </p:extLst>
          </p:nvPr>
        </p:nvGraphicFramePr>
        <p:xfrm>
          <a:off x="578981" y="872339"/>
          <a:ext cx="10515600" cy="5760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3423235150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8040918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059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513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610744"/>
                  </a:ext>
                </a:extLst>
              </a:tr>
            </a:tbl>
          </a:graphicData>
        </a:graphic>
      </p:graphicFrame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577A74-0F29-2274-3503-72752839D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3CD5D0-498B-2BD2-10F0-5FCC91AA4E74}"/>
              </a:ext>
            </a:extLst>
          </p:cNvPr>
          <p:cNvSpPr txBox="1"/>
          <p:nvPr/>
        </p:nvSpPr>
        <p:spPr>
          <a:xfrm>
            <a:off x="8886086" y="1092111"/>
            <a:ext cx="2031630" cy="1197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hlinkClick r:id="rId2"/>
              </a:rPr>
              <a:t>https://himija-online.ru/videoopyty-2/opredelenie-glyukozy-v-vinogradnom-soke.html</a:t>
            </a:r>
            <a:r>
              <a:rPr lang="ru-RU" sz="1400" dirty="0"/>
              <a:t>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9479B11-660E-DA20-FBC4-4661746898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9947" y="952651"/>
            <a:ext cx="2541579" cy="186534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AA7BCE9-1C7E-0794-E147-B0599B7000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4767" y="913712"/>
            <a:ext cx="4281545" cy="175595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DBBC56C-8466-D744-7DA4-8BCE0005AB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212" y="3051129"/>
            <a:ext cx="4702100" cy="144995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052C902-8360-CA7B-686E-80058B7872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1013" y="2944098"/>
            <a:ext cx="2545151" cy="186534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11F28AD-CD83-5664-C04F-9F385595BE38}"/>
              </a:ext>
            </a:extLst>
          </p:cNvPr>
          <p:cNvSpPr txBox="1"/>
          <p:nvPr/>
        </p:nvSpPr>
        <p:spPr>
          <a:xfrm>
            <a:off x="8967730" y="2944098"/>
            <a:ext cx="194998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hlinkClick r:id="rId7"/>
              </a:rPr>
              <a:t>https://himija-online.ru/videoopyty-2/kachestvennaya-reakciya-glyukozy-s-ammiachnym-rastvorom-oksida-serebra-i.html</a:t>
            </a:r>
            <a:r>
              <a:rPr lang="ru-RU" sz="1400" dirty="0"/>
              <a:t> 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A49C023-378C-17C1-C987-9A6FBC86C71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76494" y="4952331"/>
            <a:ext cx="4488722" cy="156311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AE0BEB4-1E8B-D4E7-B1CB-58C9B9FC6AE2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340934" y="5004085"/>
            <a:ext cx="2545152" cy="145960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E81AA74-8861-1DE1-1EBE-A2614C5DABF2}"/>
              </a:ext>
            </a:extLst>
          </p:cNvPr>
          <p:cNvSpPr txBox="1"/>
          <p:nvPr/>
        </p:nvSpPr>
        <p:spPr>
          <a:xfrm>
            <a:off x="9121966" y="4995223"/>
            <a:ext cx="16415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hlinkClick r:id="rId10"/>
              </a:rPr>
              <a:t>https://yandex.kz/video/preview/536702618233165398</a:t>
            </a:r>
            <a:r>
              <a:rPr lang="ru-RU" sz="1400" dirty="0"/>
              <a:t>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3B595C9-CBE8-0183-54F6-BBDA0D331DE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2187" y="893704"/>
            <a:ext cx="990463" cy="1940600"/>
          </a:xfrm>
          <a:prstGeom prst="rect">
            <a:avLst/>
          </a:prstGeom>
        </p:spPr>
      </p:pic>
      <p:sp>
        <p:nvSpPr>
          <p:cNvPr id="8" name="Заголовок 17">
            <a:extLst>
              <a:ext uri="{FF2B5EF4-FFF2-40B4-BE49-F238E27FC236}">
                <a16:creationId xmlns:a16="http://schemas.microsoft.com/office/drawing/2014/main" id="{1CB3CA1C-0C5A-F4C5-B529-1D6596BF437D}"/>
              </a:ext>
            </a:extLst>
          </p:cNvPr>
          <p:cNvSpPr txBox="1">
            <a:spLocks/>
          </p:cNvSpPr>
          <p:nvPr/>
        </p:nvSpPr>
        <p:spPr>
          <a:xfrm>
            <a:off x="782638" y="178790"/>
            <a:ext cx="10515600" cy="132556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002060"/>
                </a:solidFill>
                <a:latin typeface="Bahnschrift" panose="020B0502040204020203" pitchFamily="34" charset="0"/>
              </a:rPr>
              <a:t>Химические свойства глюкозы</a:t>
            </a:r>
            <a:br>
              <a:rPr lang="ru-RU" sz="8800" b="1" dirty="0">
                <a:solidFill>
                  <a:srgbClr val="FF0000"/>
                </a:solidFill>
                <a:latin typeface="Bahnschrift" panose="020B0502040204020203" pitchFamily="34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7748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id="{DEB2C951-B647-150A-E563-89612A3F0D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6818176"/>
              </p:ext>
            </p:extLst>
          </p:nvPr>
        </p:nvGraphicFramePr>
        <p:xfrm>
          <a:off x="556351" y="2134953"/>
          <a:ext cx="10515600" cy="402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3423235150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804091894"/>
                    </a:ext>
                  </a:extLst>
                </a:gridCol>
              </a:tblGrid>
              <a:tr h="1159395">
                <a:tc>
                  <a:txBody>
                    <a:bodyPr/>
                    <a:lstStyle/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059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513542"/>
                  </a:ext>
                </a:extLst>
              </a:tr>
            </a:tbl>
          </a:graphicData>
        </a:graphic>
      </p:graphicFrame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577A74-0F29-2274-3503-72752839D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FD2E8CF-F714-3D08-DED0-95B629F86C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139" y="4358895"/>
            <a:ext cx="4705520" cy="156562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2924B50-2F67-3EDB-8257-BBE3334556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696" y="3250706"/>
            <a:ext cx="4838963" cy="71753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F3CC1E5-6E1B-7D55-994F-4873F163DBBA}"/>
              </a:ext>
            </a:extLst>
          </p:cNvPr>
          <p:cNvSpPr txBox="1"/>
          <p:nvPr/>
        </p:nvSpPr>
        <p:spPr>
          <a:xfrm>
            <a:off x="696696" y="2280492"/>
            <a:ext cx="49659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Азотная кислота окисляет глюкозу до двухосновной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глюкаровой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кислоты</a:t>
            </a:r>
          </a:p>
        </p:txBody>
      </p:sp>
      <p:sp>
        <p:nvSpPr>
          <p:cNvPr id="8" name="Заголовок 17">
            <a:extLst>
              <a:ext uri="{FF2B5EF4-FFF2-40B4-BE49-F238E27FC236}">
                <a16:creationId xmlns:a16="http://schemas.microsoft.com/office/drawing/2014/main" id="{9601E1AE-BEC7-DDF5-E4D8-221E6D218A7E}"/>
              </a:ext>
            </a:extLst>
          </p:cNvPr>
          <p:cNvSpPr txBox="1">
            <a:spLocks/>
          </p:cNvSpPr>
          <p:nvPr/>
        </p:nvSpPr>
        <p:spPr>
          <a:xfrm>
            <a:off x="782638" y="178790"/>
            <a:ext cx="10515600" cy="132556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002060"/>
                </a:solidFill>
                <a:latin typeface="Bahnschrift" panose="020B0502040204020203" pitchFamily="34" charset="0"/>
              </a:rPr>
              <a:t>Химические свойства глюкозы</a:t>
            </a:r>
            <a:br>
              <a:rPr lang="ru-RU" sz="8800" b="1" dirty="0">
                <a:solidFill>
                  <a:srgbClr val="FF0000"/>
                </a:solidFill>
                <a:latin typeface="Bahnschrift" panose="020B0502040204020203" pitchFamily="34" charset="0"/>
              </a:rPr>
            </a:br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3892A6-3E38-6699-AF0C-D7AD484E8B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626" y="90331"/>
            <a:ext cx="990463" cy="194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830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A9FDE60-720B-F707-E6A0-A6D0CC6C62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896" y="874017"/>
            <a:ext cx="3657788" cy="1987652"/>
          </a:xfrm>
          <a:prstGeom prst="rect">
            <a:avLst/>
          </a:prstGeom>
        </p:spPr>
      </p:pic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id="{DEB2C951-B647-150A-E563-89612A3F0D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6495024"/>
              </p:ext>
            </p:extLst>
          </p:nvPr>
        </p:nvGraphicFramePr>
        <p:xfrm>
          <a:off x="556352" y="874017"/>
          <a:ext cx="10515600" cy="5760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3423235150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8040918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059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513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610744"/>
                  </a:ext>
                </a:extLst>
              </a:tr>
            </a:tbl>
          </a:graphicData>
        </a:graphic>
      </p:graphicFrame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577A74-0F29-2274-3503-72752839D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3CD5D0-498B-2BD2-10F0-5FCC91AA4E74}"/>
              </a:ext>
            </a:extLst>
          </p:cNvPr>
          <p:cNvSpPr txBox="1"/>
          <p:nvPr/>
        </p:nvSpPr>
        <p:spPr>
          <a:xfrm>
            <a:off x="8886086" y="874017"/>
            <a:ext cx="2031630" cy="1197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hlinkClick r:id="rId3"/>
              </a:rPr>
              <a:t>https://himija-online.ru/videoopyty-2/kachestvennaya-reakciya-glyukozy-s-gidroksidom-medi-ii.html</a:t>
            </a:r>
            <a:r>
              <a:rPr lang="ru-RU" sz="1400" dirty="0"/>
              <a:t>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B93D6F5-003A-1E12-78F5-A6B821FF1B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1678" y="943329"/>
            <a:ext cx="2545151" cy="1875201"/>
          </a:xfrm>
          <a:prstGeom prst="rect">
            <a:avLst/>
          </a:prstGeom>
        </p:spPr>
      </p:pic>
      <p:pic>
        <p:nvPicPr>
          <p:cNvPr id="1026" name="Picture 2" descr="Структурная формула глюкозы (α-D-Глюкопираноза), изображенная на белом фоне">
            <a:extLst>
              <a:ext uri="{FF2B5EF4-FFF2-40B4-BE49-F238E27FC236}">
                <a16:creationId xmlns:a16="http://schemas.microsoft.com/office/drawing/2014/main" id="{9B0C51BD-20A5-07FA-456C-8616D3BBF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3528" y="3382105"/>
            <a:ext cx="2219792" cy="3013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9D6094-F726-CA00-D533-CB527EDE39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352" y="3150409"/>
            <a:ext cx="5183903" cy="132556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98E32AF-9D7D-BCAE-2488-1A59B4586D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4586" y="5204384"/>
            <a:ext cx="5085669" cy="1288491"/>
          </a:xfrm>
          <a:prstGeom prst="rect">
            <a:avLst/>
          </a:prstGeom>
        </p:spPr>
      </p:pic>
      <p:sp>
        <p:nvSpPr>
          <p:cNvPr id="13" name="Заголовок 17">
            <a:extLst>
              <a:ext uri="{FF2B5EF4-FFF2-40B4-BE49-F238E27FC236}">
                <a16:creationId xmlns:a16="http://schemas.microsoft.com/office/drawing/2014/main" id="{993EF3A4-E69B-423C-8E48-E499B150DC4E}"/>
              </a:ext>
            </a:extLst>
          </p:cNvPr>
          <p:cNvSpPr txBox="1">
            <a:spLocks/>
          </p:cNvSpPr>
          <p:nvPr/>
        </p:nvSpPr>
        <p:spPr>
          <a:xfrm>
            <a:off x="782638" y="178790"/>
            <a:ext cx="10515600" cy="132556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002060"/>
                </a:solidFill>
                <a:latin typeface="Bahnschrift" panose="020B0502040204020203" pitchFamily="34" charset="0"/>
              </a:rPr>
              <a:t>Химические свойства глюкозы</a:t>
            </a:r>
            <a:br>
              <a:rPr lang="ru-RU" sz="8800" b="1" dirty="0">
                <a:solidFill>
                  <a:srgbClr val="FF0000"/>
                </a:solidFill>
                <a:latin typeface="Bahnschrift" panose="020B0502040204020203" pitchFamily="34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0609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id="{DEB2C951-B647-150A-E563-89612A3F0D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0754642"/>
              </p:ext>
            </p:extLst>
          </p:nvPr>
        </p:nvGraphicFramePr>
        <p:xfrm>
          <a:off x="567369" y="1062525"/>
          <a:ext cx="10515600" cy="5669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3423235150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8040918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059241"/>
                  </a:ext>
                </a:extLst>
              </a:tr>
              <a:tr h="1483360">
                <a:tc>
                  <a:txBody>
                    <a:bodyPr/>
                    <a:lstStyle/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513542"/>
                  </a:ext>
                </a:extLst>
              </a:tr>
            </a:tbl>
          </a:graphicData>
        </a:graphic>
      </p:graphicFrame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577A74-0F29-2274-3503-72752839D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FC100A2-EE27-6C08-EF7B-31A2867B0B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517" y="1272302"/>
            <a:ext cx="4626232" cy="342084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0663025-8313-7B1D-B070-B93CFDE3AA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9148" y="4776395"/>
            <a:ext cx="3321221" cy="189708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38DD95F-EC72-2ACA-DD66-94453E7ADE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1022" y="4776395"/>
            <a:ext cx="3321221" cy="175904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A91B4A1-4791-C40D-8D80-82CBB88450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8402" y="1472979"/>
            <a:ext cx="3129025" cy="230856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7344573-3676-D169-5518-533F0E3C4770}"/>
              </a:ext>
            </a:extLst>
          </p:cNvPr>
          <p:cNvSpPr txBox="1"/>
          <p:nvPr/>
        </p:nvSpPr>
        <p:spPr>
          <a:xfrm>
            <a:off x="9058586" y="2227267"/>
            <a:ext cx="192523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hlinkClick r:id="rId6"/>
              </a:rPr>
              <a:t>https://himija-online.ru/videoopyty-2/okislenie-glyukozy-kislorodom-vozduxa-v-prisutstvii-metilenovogo-golubogo.html</a:t>
            </a:r>
            <a:r>
              <a:rPr lang="ru-RU" sz="1400" dirty="0"/>
              <a:t> </a:t>
            </a:r>
          </a:p>
        </p:txBody>
      </p:sp>
      <p:sp>
        <p:nvSpPr>
          <p:cNvPr id="18" name="Заголовок 17">
            <a:extLst>
              <a:ext uri="{FF2B5EF4-FFF2-40B4-BE49-F238E27FC236}">
                <a16:creationId xmlns:a16="http://schemas.microsoft.com/office/drawing/2014/main" id="{B2377A53-563A-BE56-0297-BFA7A36DC449}"/>
              </a:ext>
            </a:extLst>
          </p:cNvPr>
          <p:cNvSpPr txBox="1">
            <a:spLocks/>
          </p:cNvSpPr>
          <p:nvPr/>
        </p:nvSpPr>
        <p:spPr>
          <a:xfrm>
            <a:off x="782638" y="178790"/>
            <a:ext cx="10515600" cy="132556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002060"/>
                </a:solidFill>
                <a:latin typeface="Bahnschrift" panose="020B0502040204020203" pitchFamily="34" charset="0"/>
              </a:rPr>
              <a:t>Химические свойства глюкозы</a:t>
            </a:r>
            <a:br>
              <a:rPr lang="ru-RU" sz="8800" b="1" dirty="0">
                <a:solidFill>
                  <a:srgbClr val="FF0000"/>
                </a:solidFill>
                <a:latin typeface="Bahnschrift" panose="020B0502040204020203" pitchFamily="34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5397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D26778E-919E-C297-E56A-A920DA89F0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754" y="876526"/>
            <a:ext cx="4959605" cy="825542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F064CFF-A380-2639-FEC4-40E846629C9B}"/>
              </a:ext>
            </a:extLst>
          </p:cNvPr>
          <p:cNvSpPr/>
          <p:nvPr/>
        </p:nvSpPr>
        <p:spPr>
          <a:xfrm>
            <a:off x="106363" y="724395"/>
            <a:ext cx="11868150" cy="59637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8" name="Заголовок 2">
            <a:extLst>
              <a:ext uri="{FF2B5EF4-FFF2-40B4-BE49-F238E27FC236}">
                <a16:creationId xmlns:a16="http://schemas.microsoft.com/office/drawing/2014/main" id="{316968A9-A601-CAEC-35F3-6A2C2B3A5723}"/>
              </a:ext>
            </a:extLst>
          </p:cNvPr>
          <p:cNvSpPr txBox="1">
            <a:spLocks/>
          </p:cNvSpPr>
          <p:nvPr/>
        </p:nvSpPr>
        <p:spPr bwMode="auto">
          <a:xfrm>
            <a:off x="430213" y="119063"/>
            <a:ext cx="10972800" cy="83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2800" b="1" dirty="0">
                <a:solidFill>
                  <a:srgbClr val="C00000"/>
                </a:solidFill>
                <a:latin typeface="Bahnschrift" panose="020B0502040204020203" pitchFamily="34" charset="0"/>
              </a:rPr>
              <a:t>Интересные задания</a:t>
            </a:r>
          </a:p>
        </p:txBody>
      </p:sp>
      <p:sp>
        <p:nvSpPr>
          <p:cNvPr id="9" name="Управляющая кнопка: &quot;Назад&quot; или &quot;Предыдущий&quot; 8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FB410FE2-D8B8-21B7-06AC-5C9E9FDFD6E0}"/>
              </a:ext>
            </a:extLst>
          </p:cNvPr>
          <p:cNvSpPr/>
          <p:nvPr/>
        </p:nvSpPr>
        <p:spPr>
          <a:xfrm>
            <a:off x="10764456" y="6238754"/>
            <a:ext cx="638557" cy="312013"/>
          </a:xfrm>
          <a:prstGeom prst="actionButtonBackPrevio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696DD63-5E98-1712-AE97-88BD678811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849" y="1708599"/>
            <a:ext cx="5665787" cy="135915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44AD756-E005-DB7D-1081-68CB5D2B36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233" y="5280021"/>
            <a:ext cx="5331650" cy="122390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8D4564C-1AF1-1B52-50F4-5F6130E183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659" y="3057466"/>
            <a:ext cx="6170175" cy="154896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342A297-C4A3-4528-345C-85D21758BF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8338" y="4499756"/>
            <a:ext cx="5968272" cy="90874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D0040D4-23FC-D2C5-2C11-3B0192F4FC44}"/>
              </a:ext>
            </a:extLst>
          </p:cNvPr>
          <p:cNvSpPr txBox="1"/>
          <p:nvPr/>
        </p:nvSpPr>
        <p:spPr>
          <a:xfrm>
            <a:off x="445192" y="1302163"/>
            <a:ext cx="291947" cy="369332"/>
          </a:xfrm>
          <a:prstGeom prst="rect">
            <a:avLst/>
          </a:prstGeom>
          <a:solidFill>
            <a:srgbClr val="FFF2CC"/>
          </a:solidFill>
        </p:spPr>
        <p:txBody>
          <a:bodyPr wrap="square" rtlCol="0">
            <a:spAutoFit/>
          </a:bodyPr>
          <a:lstStyle/>
          <a:p>
            <a:r>
              <a:rPr lang="ru-RU" b="1" dirty="0"/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6E3EC8D-F71F-1EB2-A13A-A3FDB23C40EF}"/>
              </a:ext>
            </a:extLst>
          </p:cNvPr>
          <p:cNvSpPr txBox="1"/>
          <p:nvPr/>
        </p:nvSpPr>
        <p:spPr>
          <a:xfrm>
            <a:off x="423889" y="4659577"/>
            <a:ext cx="291947" cy="369332"/>
          </a:xfrm>
          <a:prstGeom prst="rect">
            <a:avLst/>
          </a:prstGeom>
          <a:solidFill>
            <a:srgbClr val="FFF2CC"/>
          </a:solidFill>
        </p:spPr>
        <p:txBody>
          <a:bodyPr wrap="square" rtlCol="0">
            <a:spAutoFit/>
          </a:bodyPr>
          <a:lstStyle/>
          <a:p>
            <a:r>
              <a:rPr lang="ru-RU" b="1" dirty="0"/>
              <a:t>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82FA6ED-7D33-342E-C513-D4A50996B6F9}"/>
              </a:ext>
            </a:extLst>
          </p:cNvPr>
          <p:cNvSpPr txBox="1"/>
          <p:nvPr/>
        </p:nvSpPr>
        <p:spPr>
          <a:xfrm>
            <a:off x="379821" y="3485356"/>
            <a:ext cx="326354" cy="369332"/>
          </a:xfrm>
          <a:prstGeom prst="rect">
            <a:avLst/>
          </a:prstGeom>
          <a:solidFill>
            <a:srgbClr val="FFF2CC"/>
          </a:solidFill>
        </p:spPr>
        <p:txBody>
          <a:bodyPr wrap="square" rtlCol="0">
            <a:spAutoFit/>
          </a:bodyPr>
          <a:lstStyle/>
          <a:p>
            <a:r>
              <a:rPr lang="ru-RU" b="1" dirty="0"/>
              <a:t>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613D211-3B72-28DE-1555-C34CE9F55DDA}"/>
              </a:ext>
            </a:extLst>
          </p:cNvPr>
          <p:cNvSpPr txBox="1"/>
          <p:nvPr/>
        </p:nvSpPr>
        <p:spPr>
          <a:xfrm>
            <a:off x="416980" y="2255112"/>
            <a:ext cx="326354" cy="369332"/>
          </a:xfrm>
          <a:prstGeom prst="rect">
            <a:avLst/>
          </a:prstGeom>
          <a:solidFill>
            <a:srgbClr val="FFF2CC"/>
          </a:solidFill>
        </p:spPr>
        <p:txBody>
          <a:bodyPr wrap="square" rtlCol="0">
            <a:spAutoFit/>
          </a:bodyPr>
          <a:lstStyle/>
          <a:p>
            <a:r>
              <a:rPr lang="ru-RU" b="1" dirty="0"/>
              <a:t>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18327D0-CF0C-EE53-4DA4-5C4654A1DCCF}"/>
              </a:ext>
            </a:extLst>
          </p:cNvPr>
          <p:cNvSpPr txBox="1"/>
          <p:nvPr/>
        </p:nvSpPr>
        <p:spPr>
          <a:xfrm>
            <a:off x="430478" y="5661038"/>
            <a:ext cx="326354" cy="369332"/>
          </a:xfrm>
          <a:prstGeom prst="rect">
            <a:avLst/>
          </a:prstGeom>
          <a:solidFill>
            <a:srgbClr val="FFF2CC"/>
          </a:solidFill>
        </p:spPr>
        <p:txBody>
          <a:bodyPr wrap="square" rtlCol="0">
            <a:spAutoFit/>
          </a:bodyPr>
          <a:lstStyle/>
          <a:p>
            <a:r>
              <a:rPr lang="ru-RU" b="1" dirty="0"/>
              <a:t>5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25708" y="919133"/>
            <a:ext cx="5550933" cy="789466"/>
          </a:xfrm>
          <a:prstGeom prst="rect">
            <a:avLst/>
          </a:prstGeom>
          <a:noFill/>
          <a:ln w="9525">
            <a:solidFill>
              <a:schemeClr val="tx2">
                <a:lumMod val="5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354636" y="1974189"/>
            <a:ext cx="5522006" cy="830744"/>
          </a:xfrm>
          <a:prstGeom prst="rect">
            <a:avLst/>
          </a:prstGeom>
          <a:noFill/>
          <a:ln w="9525">
            <a:solidFill>
              <a:schemeClr val="tx2">
                <a:lumMod val="5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800849" y="2948341"/>
            <a:ext cx="4467225" cy="1777695"/>
          </a:xfrm>
          <a:prstGeom prst="rect">
            <a:avLst/>
          </a:prstGeom>
          <a:noFill/>
          <a:ln w="9525">
            <a:solidFill>
              <a:schemeClr val="tx2">
                <a:lumMod val="5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800849" y="4963586"/>
            <a:ext cx="4695825" cy="1570563"/>
          </a:xfrm>
          <a:prstGeom prst="rect">
            <a:avLst/>
          </a:prstGeom>
          <a:noFill/>
          <a:ln w="9525">
            <a:solidFill>
              <a:schemeClr val="tx2">
                <a:lumMod val="50000"/>
              </a:schemeClr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104501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2CB75D9-54BD-7F80-FF52-D362CE95FD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049" y="1191567"/>
            <a:ext cx="10746852" cy="363620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0CB518-8DB0-EF4D-BC76-F0294C7B6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948" y="200533"/>
            <a:ext cx="10515600" cy="35725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Оценивание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862331C-7C61-98DA-73E4-BA7D2ECECAC0}"/>
              </a:ext>
            </a:extLst>
          </p:cNvPr>
          <p:cNvSpPr/>
          <p:nvPr/>
        </p:nvSpPr>
        <p:spPr>
          <a:xfrm>
            <a:off x="105878" y="836712"/>
            <a:ext cx="11869004" cy="58521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↑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6403891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FFDC384-F0D0-E8F0-3356-4015326B0C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1339" y="1258966"/>
            <a:ext cx="7800619" cy="508697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0DAE19-B809-0A46-BE2C-E2BC412C7638}"/>
              </a:ext>
            </a:extLst>
          </p:cNvPr>
          <p:cNvSpPr txBox="1">
            <a:spLocks/>
          </p:cNvSpPr>
          <p:nvPr/>
        </p:nvSpPr>
        <p:spPr>
          <a:xfrm>
            <a:off x="515358" y="0"/>
            <a:ext cx="10515600" cy="35725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Оценивание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AE78C9E-DFE2-4794-7CDB-9D0109E75769}"/>
              </a:ext>
            </a:extLst>
          </p:cNvPr>
          <p:cNvSpPr/>
          <p:nvPr/>
        </p:nvSpPr>
        <p:spPr>
          <a:xfrm>
            <a:off x="105878" y="836712"/>
            <a:ext cx="11869004" cy="58521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↑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1995354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27F1EBF-323F-23C6-CE66-E857EDC85A9F}"/>
              </a:ext>
            </a:extLst>
          </p:cNvPr>
          <p:cNvSpPr/>
          <p:nvPr/>
        </p:nvSpPr>
        <p:spPr>
          <a:xfrm>
            <a:off x="106362" y="622433"/>
            <a:ext cx="11868150" cy="5522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6" name="Управляющая кнопка: &quot;Вперед&quot; или &quot;Следующий&quot; 15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911525BA-744B-00FD-E599-1D12A4EBD101}"/>
              </a:ext>
            </a:extLst>
          </p:cNvPr>
          <p:cNvSpPr/>
          <p:nvPr/>
        </p:nvSpPr>
        <p:spPr>
          <a:xfrm>
            <a:off x="10982304" y="6179265"/>
            <a:ext cx="694481" cy="254436"/>
          </a:xfrm>
          <a:prstGeom prst="actionButtonForwardNex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8D0C6DB-FE51-E04B-853D-2C8F548F2597}"/>
              </a:ext>
            </a:extLst>
          </p:cNvPr>
          <p:cNvSpPr txBox="1"/>
          <p:nvPr/>
        </p:nvSpPr>
        <p:spPr>
          <a:xfrm>
            <a:off x="4432215" y="2922225"/>
            <a:ext cx="602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b="1" dirty="0">
              <a:solidFill>
                <a:srgbClr val="C00000"/>
              </a:solidFill>
              <a:latin typeface="Bahnschrift" panose="020B0502040204020203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375D7BD-4D97-C099-D83B-493E37FA0F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689" y="-743553"/>
            <a:ext cx="7348749" cy="7381859"/>
          </a:xfrm>
          <a:prstGeom prst="rect">
            <a:avLst/>
          </a:prstGeom>
        </p:spPr>
      </p:pic>
      <p:sp>
        <p:nvSpPr>
          <p:cNvPr id="8" name="Заголовок 17">
            <a:extLst>
              <a:ext uri="{FF2B5EF4-FFF2-40B4-BE49-F238E27FC236}">
                <a16:creationId xmlns:a16="http://schemas.microsoft.com/office/drawing/2014/main" id="{A90AC12A-0F9F-D86A-BC94-545C574409CE}"/>
              </a:ext>
            </a:extLst>
          </p:cNvPr>
          <p:cNvSpPr txBox="1">
            <a:spLocks/>
          </p:cNvSpPr>
          <p:nvPr/>
        </p:nvSpPr>
        <p:spPr>
          <a:xfrm>
            <a:off x="690514" y="32948"/>
            <a:ext cx="10515600" cy="132556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>
                <a:solidFill>
                  <a:srgbClr val="002060"/>
                </a:solidFill>
                <a:latin typeface="Bahnschrift" panose="020B0502040204020203" pitchFamily="34" charset="0"/>
              </a:rPr>
              <a:t>Алгоритм ликвидации предметного дефицита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467545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A6A976A-6F1A-4E8A-87B7-9F94492A0F8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246"/>
          <a:stretch/>
        </p:blipFill>
        <p:spPr>
          <a:xfrm>
            <a:off x="117543" y="594114"/>
            <a:ext cx="6075359" cy="2609418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A35AE8-AB63-6C77-CF43-A1C0B20DA8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9428" y="5505988"/>
            <a:ext cx="3263900" cy="1200150"/>
          </a:xfrm>
          <a:prstGeom prst="rect">
            <a:avLst/>
          </a:prstGeom>
          <a:solidFill>
            <a:srgbClr val="FFCC99">
              <a:alpha val="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ru-RU" altLang="ru-RU" sz="1600" dirty="0" err="1">
                <a:latin typeface="Bahnschrift SemiBold" panose="020B0502040204020203" pitchFamily="34" charset="0"/>
              </a:rPr>
              <a:t>дезаминирование</a:t>
            </a:r>
            <a:endParaRPr lang="ru-RU" altLang="ru-RU" sz="1600" dirty="0">
              <a:latin typeface="Bahnschrift SemiBold" panose="020B0502040204020203" pitchFamily="34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ru-RU" altLang="ru-RU" sz="1600" dirty="0">
                <a:latin typeface="Bahnschrift SemiBold" panose="020B0502040204020203" pitchFamily="34" charset="0"/>
              </a:rPr>
              <a:t>замещение нуклеофильное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ru-RU" altLang="ru-RU" sz="1600" dirty="0">
                <a:latin typeface="Bahnschrift SemiBold" panose="020B0502040204020203" pitchFamily="34" charset="0"/>
              </a:rPr>
              <a:t>р. </a:t>
            </a:r>
            <a:r>
              <a:rPr lang="ru-RU" altLang="ru-RU" sz="1600" dirty="0" err="1">
                <a:latin typeface="Bahnschrift SemiBold" panose="020B0502040204020203" pitchFamily="34" charset="0"/>
              </a:rPr>
              <a:t>Вюрца</a:t>
            </a:r>
            <a:endParaRPr lang="ru-RU" altLang="ru-RU" sz="1600" dirty="0">
              <a:latin typeface="Bahnschrift SemiBold" panose="020B0502040204020203" pitchFamily="34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ru-RU" altLang="ru-RU" sz="1600" dirty="0">
                <a:latin typeface="Bahnschrift SemiBold" panose="020B0502040204020203" pitchFamily="34" charset="0"/>
              </a:rPr>
              <a:t>жесткое окисление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ru-RU" altLang="ru-RU" sz="1600" dirty="0">
                <a:latin typeface="Bahnschrift SemiBold" panose="020B0502040204020203" pitchFamily="34" charset="0"/>
              </a:rPr>
              <a:t>замещение </a:t>
            </a:r>
            <a:r>
              <a:rPr lang="ru-RU" altLang="ru-RU" sz="1600" dirty="0" err="1">
                <a:latin typeface="Bahnschrift SemiBold" panose="020B0502040204020203" pitchFamily="34" charset="0"/>
              </a:rPr>
              <a:t>электрофильное</a:t>
            </a:r>
            <a:endParaRPr lang="ru-RU" altLang="ru-RU" sz="1600" dirty="0">
              <a:latin typeface="Bahnschrift SemiBold" panose="020B0502040204020203" pitchFamily="34" charset="0"/>
            </a:endParaRPr>
          </a:p>
        </p:txBody>
      </p:sp>
      <p:pic>
        <p:nvPicPr>
          <p:cNvPr id="8" name="Рисунок 7" descr="Изображение выглядит как текст, снимок экрана, Шрифт, число&#10;&#10;Автоматически созданное описание">
            <a:extLst>
              <a:ext uri="{FF2B5EF4-FFF2-40B4-BE49-F238E27FC236}">
                <a16:creationId xmlns:a16="http://schemas.microsoft.com/office/drawing/2014/main" id="{D97A392D-D5DB-5DE3-0F3E-4438CCB9F0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42" y="3954191"/>
            <a:ext cx="5727873" cy="2685074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258A39A3-FD48-EE88-001F-8157218E4EEB}"/>
              </a:ext>
            </a:extLst>
          </p:cNvPr>
          <p:cNvGrpSpPr/>
          <p:nvPr/>
        </p:nvGrpSpPr>
        <p:grpSpPr>
          <a:xfrm>
            <a:off x="6339392" y="579453"/>
            <a:ext cx="5727872" cy="3666957"/>
            <a:chOff x="6096000" y="1473652"/>
            <a:chExt cx="5994400" cy="3910696"/>
          </a:xfrm>
        </p:grpSpPr>
        <p:pic>
          <p:nvPicPr>
            <p:cNvPr id="21" name="Рисунок 20" descr="Изображение выглядит как текст, снимок экрана, Шрифт, диаграмма&#10;&#10;Автоматически созданное описание">
              <a:extLst>
                <a:ext uri="{FF2B5EF4-FFF2-40B4-BE49-F238E27FC236}">
                  <a16:creationId xmlns:a16="http://schemas.microsoft.com/office/drawing/2014/main" id="{3FFFFC3E-BF4D-9E86-3972-2A2C85858EE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41157" y="1473652"/>
              <a:ext cx="5640562" cy="2814980"/>
            </a:xfrm>
            <a:prstGeom prst="rect">
              <a:avLst/>
            </a:prstGeom>
          </p:spPr>
        </p:pic>
        <p:pic>
          <p:nvPicPr>
            <p:cNvPr id="22" name="Рисунок 21" descr="Изображение выглядит как текст, Шрифт, линия, снимок экрана&#10;&#10;Автоматически созданное описание">
              <a:extLst>
                <a:ext uri="{FF2B5EF4-FFF2-40B4-BE49-F238E27FC236}">
                  <a16:creationId xmlns:a16="http://schemas.microsoft.com/office/drawing/2014/main" id="{5B68B667-DD52-A22F-ADA2-2C78F3EC2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4334022"/>
              <a:ext cx="5994400" cy="1050326"/>
            </a:xfrm>
            <a:prstGeom prst="rect">
              <a:avLst/>
            </a:prstGeom>
          </p:spPr>
        </p:pic>
      </p:grpSp>
      <p:pic>
        <p:nvPicPr>
          <p:cNvPr id="14" name="Рисунок 13" descr="Изображение выглядит как текст, снимок экрана, Шрифт, число&#10;&#10;Автоматически созданное описание">
            <a:extLst>
              <a:ext uri="{FF2B5EF4-FFF2-40B4-BE49-F238E27FC236}">
                <a16:creationId xmlns:a16="http://schemas.microsoft.com/office/drawing/2014/main" id="{91AC57B5-C366-6078-E967-69F8F40603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22124" y="632303"/>
            <a:ext cx="6572937" cy="3890599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4C47508B-C23E-DE86-AC87-12A5ABFB609E}"/>
              </a:ext>
            </a:extLst>
          </p:cNvPr>
          <p:cNvGrpSpPr/>
          <p:nvPr/>
        </p:nvGrpSpPr>
        <p:grpSpPr>
          <a:xfrm>
            <a:off x="96939" y="579898"/>
            <a:ext cx="12034666" cy="3969688"/>
            <a:chOff x="157334" y="957119"/>
            <a:chExt cx="12034666" cy="3969688"/>
          </a:xfrm>
        </p:grpSpPr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A3E96DCA-B850-E257-83A2-1112DE755828}"/>
                </a:ext>
              </a:extLst>
            </p:cNvPr>
            <p:cNvSpPr/>
            <p:nvPr/>
          </p:nvSpPr>
          <p:spPr>
            <a:xfrm>
              <a:off x="7806288" y="985838"/>
              <a:ext cx="4385712" cy="3940969"/>
            </a:xfrm>
            <a:prstGeom prst="rect">
              <a:avLst/>
            </a:prstGeom>
            <a:solidFill>
              <a:srgbClr val="F0F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32" name="Группа 31">
              <a:extLst>
                <a:ext uri="{FF2B5EF4-FFF2-40B4-BE49-F238E27FC236}">
                  <a16:creationId xmlns:a16="http://schemas.microsoft.com/office/drawing/2014/main" id="{1E9F44F4-CF8F-55D7-FC55-29B9CFF64B21}"/>
                </a:ext>
              </a:extLst>
            </p:cNvPr>
            <p:cNvGrpSpPr/>
            <p:nvPr/>
          </p:nvGrpSpPr>
          <p:grpSpPr>
            <a:xfrm>
              <a:off x="157334" y="957119"/>
              <a:ext cx="9611074" cy="3969688"/>
              <a:chOff x="1991544" y="1520727"/>
              <a:chExt cx="9414843" cy="3816546"/>
            </a:xfrm>
            <a:solidFill>
              <a:srgbClr val="C00000"/>
            </a:solidFill>
          </p:grpSpPr>
          <p:pic>
            <p:nvPicPr>
              <p:cNvPr id="33" name="Рисунок 32" descr="Изображение выглядит как текст, снимок экрана, Шрифт&#10;&#10;Автоматически созданное описание">
                <a:extLst>
                  <a:ext uri="{FF2B5EF4-FFF2-40B4-BE49-F238E27FC236}">
                    <a16:creationId xmlns:a16="http://schemas.microsoft.com/office/drawing/2014/main" id="{210231CE-DB1F-F545-C4F1-B6ADA85DF0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duotone>
                  <a:prstClr val="black"/>
                  <a:schemeClr val="accent4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91544" y="1520727"/>
                <a:ext cx="7639443" cy="3816546"/>
              </a:xfrm>
              <a:prstGeom prst="rect">
                <a:avLst/>
              </a:prstGeom>
              <a:grpFill/>
            </p:spPr>
          </p:pic>
          <p:pic>
            <p:nvPicPr>
              <p:cNvPr id="34" name="Рисунок 33" descr="Изображение выглядит как текст, снимок экрана, Шрифт&#10;&#10;Автоматически созданное описание">
                <a:extLst>
                  <a:ext uri="{FF2B5EF4-FFF2-40B4-BE49-F238E27FC236}">
                    <a16:creationId xmlns:a16="http://schemas.microsoft.com/office/drawing/2014/main" id="{0CAA0195-8D51-0AB1-D93E-D7D903EC39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duotone>
                  <a:prstClr val="black"/>
                  <a:schemeClr val="accent4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28024" y="2636912"/>
                <a:ext cx="5278363" cy="1738279"/>
              </a:xfrm>
              <a:prstGeom prst="rect">
                <a:avLst/>
              </a:prstGeom>
              <a:grpFill/>
            </p:spPr>
          </p:pic>
        </p:grpSp>
      </p:grpSp>
      <p:pic>
        <p:nvPicPr>
          <p:cNvPr id="36" name="Рисунок 35" descr="Изображение выглядит как текст, снимок экрана, Шрифт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B98939DF-2287-9897-B3AC-44CBE36F576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5260" y="623450"/>
            <a:ext cx="6423045" cy="3961937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6" name="Рисунок 2">
            <a:extLst>
              <a:ext uri="{FF2B5EF4-FFF2-40B4-BE49-F238E27FC236}">
                <a16:creationId xmlns:a16="http://schemas.microsoft.com/office/drawing/2014/main" id="{2591C5F4-CBC7-D5C7-59F7-D830D2CAEA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079" y="4679191"/>
            <a:ext cx="5661025" cy="6588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2770A905-3AE8-6B48-4B20-6D4494A86B11}"/>
              </a:ext>
            </a:extLst>
          </p:cNvPr>
          <p:cNvSpPr txBox="1"/>
          <p:nvPr/>
        </p:nvSpPr>
        <p:spPr>
          <a:xfrm>
            <a:off x="117545" y="51680"/>
            <a:ext cx="22654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2400" b="1" u="sng" dirty="0">
                <a:latin typeface="Bahnschrift" panose="020B0502040204020203" pitchFamily="34" charset="0"/>
              </a:rPr>
              <a:t>Задание 17. </a:t>
            </a:r>
            <a:endParaRPr lang="ru-RU" altLang="ru-RU" sz="2400" dirty="0">
              <a:latin typeface="Bahnschrift" panose="020B0502040204020203" pitchFamily="34" charset="0"/>
            </a:endParaRPr>
          </a:p>
          <a:p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A69BB136-290A-A7DB-3A4E-85A32CE70B2D}"/>
              </a:ext>
            </a:extLst>
          </p:cNvPr>
          <p:cNvSpPr txBox="1">
            <a:spLocks/>
          </p:cNvSpPr>
          <p:nvPr/>
        </p:nvSpPr>
        <p:spPr>
          <a:xfrm>
            <a:off x="793487" y="-49684"/>
            <a:ext cx="10972800" cy="6843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solidFill>
                  <a:srgbClr val="C00000"/>
                </a:solidFill>
                <a:latin typeface="Bahnschrift" panose="020B0502040204020203" pitchFamily="34" charset="0"/>
              </a:rPr>
              <a:t>ТРУДНЫЕ ТЕМЫ ПО РЕЗУЛЬТАТАМ ЕГЭ 2026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523999" y="0"/>
          <a:ext cx="9144005" cy="70027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997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6754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332656"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Типы реакций</a:t>
                      </a:r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Реакция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4071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/>
                        <a:t>1. соединения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r>
                        <a:rPr lang="ru-RU" sz="1600" b="1" dirty="0"/>
                        <a:t>2. разложения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r>
                        <a:rPr lang="ru-RU" sz="1600" b="1" dirty="0"/>
                        <a:t>3. замещения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r>
                        <a:rPr lang="ru-RU" sz="1600" b="1" dirty="0"/>
                        <a:t>4. обмена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r>
                        <a:rPr lang="ru-RU" sz="1600" b="1" dirty="0"/>
                        <a:t>5. нейтрализации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r>
                        <a:rPr lang="ru-RU" sz="1600" b="1" dirty="0"/>
                        <a:t>6. экзотермические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r>
                        <a:rPr lang="ru-RU" sz="1600" b="1" dirty="0"/>
                        <a:t>7. эндотермические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r>
                        <a:rPr lang="ru-RU" sz="1600" b="1" dirty="0"/>
                        <a:t>8. обратимые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r>
                        <a:rPr lang="ru-RU" sz="1600" b="1" dirty="0"/>
                        <a:t>9.  необратимые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/>
                        <a:t>10. окислительно-восстановительные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/>
                        <a:t>11.</a:t>
                      </a:r>
                      <a:r>
                        <a:rPr lang="ru-RU" sz="1600" b="1" baseline="0" dirty="0"/>
                        <a:t>не окислительно-восстановительные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r>
                        <a:rPr lang="ru-RU" sz="1600" b="1" dirty="0"/>
                        <a:t>12. каталитические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r>
                        <a:rPr lang="ru-RU" sz="1600" b="1" dirty="0"/>
                        <a:t>13. </a:t>
                      </a:r>
                      <a:r>
                        <a:rPr lang="ru-RU" sz="1600" b="1" dirty="0" err="1"/>
                        <a:t>аллотропизации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r>
                        <a:rPr lang="ru-RU" sz="1600" b="1" dirty="0"/>
                        <a:t>14. изомеризации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28F02ED-83E6-D182-D4D7-E5B7E7F561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41" t="57167" r="1746"/>
          <a:stretch/>
        </p:blipFill>
        <p:spPr bwMode="auto">
          <a:xfrm>
            <a:off x="10441460" y="4769708"/>
            <a:ext cx="1495168" cy="19826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81200" y="404664"/>
            <a:ext cx="8229600" cy="6453336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ru-RU" dirty="0"/>
              <a:t>Разложение перманганата калия</a:t>
            </a:r>
          </a:p>
          <a:p>
            <a:pPr marL="514350" indent="-514350">
              <a:buAutoNum type="arabicPeriod"/>
            </a:pPr>
            <a:r>
              <a:rPr lang="ru-RU" dirty="0"/>
              <a:t>Взаимодействие магния с уксусной кислотой</a:t>
            </a:r>
          </a:p>
          <a:p>
            <a:pPr marL="514350" indent="-514350">
              <a:buAutoNum type="arabicPeriod"/>
            </a:pPr>
            <a:r>
              <a:rPr lang="ru-RU" dirty="0"/>
              <a:t>Гидролиз </a:t>
            </a:r>
            <a:r>
              <a:rPr lang="ru-RU" dirty="0" err="1"/>
              <a:t>этилформиата</a:t>
            </a:r>
            <a:endParaRPr lang="ru-RU" dirty="0"/>
          </a:p>
          <a:p>
            <a:pPr marL="514350" indent="-514350">
              <a:buAutoNum type="arabicPeriod"/>
            </a:pPr>
            <a:r>
              <a:rPr lang="ru-RU" dirty="0"/>
              <a:t>Синтез аммиака</a:t>
            </a:r>
          </a:p>
          <a:p>
            <a:pPr marL="514350" indent="-514350">
              <a:buAutoNum type="arabicPeriod"/>
            </a:pPr>
            <a:r>
              <a:rPr lang="ru-RU" dirty="0"/>
              <a:t>Взаимодействие фенола с  </a:t>
            </a:r>
            <a:r>
              <a:rPr lang="ru-RU" dirty="0" err="1"/>
              <a:t>гидроксидом</a:t>
            </a:r>
            <a:r>
              <a:rPr lang="ru-RU" dirty="0"/>
              <a:t> натрия</a:t>
            </a:r>
          </a:p>
          <a:p>
            <a:pPr marL="514350" indent="-514350">
              <a:buAutoNum type="arabicPeriod"/>
            </a:pPr>
            <a:r>
              <a:rPr lang="ru-RU" dirty="0"/>
              <a:t>Спиртовое брожение глюкозы</a:t>
            </a:r>
          </a:p>
          <a:p>
            <a:pPr marL="514350" indent="-514350">
              <a:buAutoNum type="arabicPeriod"/>
            </a:pPr>
            <a:r>
              <a:rPr lang="ru-RU" dirty="0"/>
              <a:t>Обугливание крахмала</a:t>
            </a:r>
          </a:p>
          <a:p>
            <a:pPr marL="514350" indent="-514350">
              <a:buAutoNum type="arabicPeriod"/>
            </a:pPr>
            <a:r>
              <a:rPr lang="ru-RU" dirty="0"/>
              <a:t>Гидратация этилена</a:t>
            </a:r>
          </a:p>
          <a:p>
            <a:pPr marL="514350" indent="-514350">
              <a:buAutoNum type="arabicPeriod"/>
            </a:pPr>
            <a:r>
              <a:rPr lang="ru-RU" dirty="0"/>
              <a:t>Взаимодействие оксида  азота (</a:t>
            </a:r>
            <a:r>
              <a:rPr lang="en-US" dirty="0"/>
              <a:t>II) </a:t>
            </a:r>
            <a:r>
              <a:rPr lang="ru-RU" dirty="0"/>
              <a:t>с кислородом</a:t>
            </a:r>
          </a:p>
          <a:p>
            <a:pPr marL="514350" indent="-514350">
              <a:buAutoNum type="arabicPeriod"/>
            </a:pPr>
            <a:r>
              <a:rPr lang="ru-RU" dirty="0"/>
              <a:t>Взаимодействие </a:t>
            </a:r>
            <a:r>
              <a:rPr lang="ru-RU" dirty="0" err="1"/>
              <a:t>гидроксида</a:t>
            </a:r>
            <a:r>
              <a:rPr lang="ru-RU" dirty="0"/>
              <a:t> натрия с соляной кислотой</a:t>
            </a:r>
          </a:p>
          <a:p>
            <a:pPr marL="514350" indent="-514350">
              <a:buAutoNum type="arabicPeriod"/>
            </a:pPr>
            <a:r>
              <a:rPr lang="ru-RU" dirty="0"/>
              <a:t> Превращение красного фосфора в  белый</a:t>
            </a:r>
          </a:p>
          <a:p>
            <a:pPr marL="514350" indent="-514350">
              <a:buAutoNum type="arabicPeriod"/>
            </a:pPr>
            <a:r>
              <a:rPr lang="ru-RU" dirty="0"/>
              <a:t> Превращение бутана  в изобутан</a:t>
            </a:r>
          </a:p>
          <a:p>
            <a:pPr marL="514350" indent="-514350">
              <a:buAutoNum type="arabicPeriod"/>
            </a:pPr>
            <a:endParaRPr lang="ru-RU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Заголовок 1">
            <a:extLst>
              <a:ext uri="{FF2B5EF4-FFF2-40B4-BE49-F238E27FC236}">
                <a16:creationId xmlns:a16="http://schemas.microsoft.com/office/drawing/2014/main" id="{E0A83542-E5C0-95E2-A93C-A733B1C05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20675"/>
            <a:ext cx="10972800" cy="365125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>
                <a:solidFill>
                  <a:srgbClr val="C00000"/>
                </a:solidFill>
                <a:latin typeface="Bahnschrift SemiBold SemiConden" panose="020B0502040204020203" pitchFamily="34" charset="0"/>
              </a:rPr>
              <a:t>Установите тип и название реакции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D041A56-A5E1-D33B-1886-1EF2FA647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Лапина Ю.В.</a:t>
            </a:r>
          </a:p>
        </p:txBody>
      </p:sp>
      <p:pic>
        <p:nvPicPr>
          <p:cNvPr id="120836" name="Picture 2">
            <a:extLst>
              <a:ext uri="{FF2B5EF4-FFF2-40B4-BE49-F238E27FC236}">
                <a16:creationId xmlns:a16="http://schemas.microsoft.com/office/drawing/2014/main" id="{BCFA0664-EAE7-FC68-9C9D-1EB6CE89A8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65" r="1646"/>
          <a:stretch>
            <a:fillRect/>
          </a:stretch>
        </p:blipFill>
        <p:spPr bwMode="auto">
          <a:xfrm>
            <a:off x="2730500" y="688975"/>
            <a:ext cx="7473950" cy="5667375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439AB242-2F38-FC9C-E453-CA268B6E1FB3}"/>
              </a:ext>
            </a:extLst>
          </p:cNvPr>
          <p:cNvGraphicFramePr>
            <a:graphicFrameLocks noGrp="1"/>
          </p:cNvGraphicFramePr>
          <p:nvPr/>
        </p:nvGraphicFramePr>
        <p:xfrm>
          <a:off x="149225" y="1762125"/>
          <a:ext cx="2460625" cy="2743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93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12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64024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chemeClr val="tx1"/>
                          </a:solidFill>
                          <a:latin typeface="Bahnschrift SemiBold" panose="020B0502040204020203" pitchFamily="34" charset="0"/>
                        </a:rPr>
                        <a:t>1</a:t>
                      </a:r>
                    </a:p>
                    <a:p>
                      <a:pPr algn="ctr"/>
                      <a:r>
                        <a:rPr lang="ru-RU" sz="2100" b="1" dirty="0">
                          <a:solidFill>
                            <a:schemeClr val="tx1"/>
                          </a:solidFill>
                          <a:latin typeface="Bahnschrift SemiBold" panose="020B0502040204020203" pitchFamily="34" charset="0"/>
                        </a:rPr>
                        <a:t>№1-5</a:t>
                      </a:r>
                    </a:p>
                    <a:p>
                      <a:pPr algn="ctr"/>
                      <a:endParaRPr lang="ru-RU" sz="2800" b="1" dirty="0">
                        <a:solidFill>
                          <a:schemeClr val="tx1"/>
                        </a:solidFill>
                        <a:latin typeface="Bahnschrift SemiBold" panose="020B0502040204020203" pitchFamily="34" charset="0"/>
                      </a:endParaRPr>
                    </a:p>
                  </a:txBody>
                  <a:tcPr marL="91442" marR="91442" marT="40341" marB="40341">
                    <a:solidFill>
                      <a:srgbClr val="B3D7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chemeClr val="tx1"/>
                          </a:solidFill>
                          <a:latin typeface="Bahnschrift SemiBold" panose="020B0502040204020203" pitchFamily="34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1" dirty="0">
                          <a:solidFill>
                            <a:schemeClr val="tx1"/>
                          </a:solidFill>
                          <a:latin typeface="Bahnschrift SemiBold" panose="020B0502040204020203" pitchFamily="34" charset="0"/>
                        </a:rPr>
                        <a:t>№6-10</a:t>
                      </a:r>
                    </a:p>
                    <a:p>
                      <a:pPr algn="ctr"/>
                      <a:endParaRPr lang="ru-RU" sz="2800" b="1" dirty="0">
                        <a:solidFill>
                          <a:schemeClr val="tx1"/>
                        </a:solidFill>
                        <a:latin typeface="Bahnschrift SemiBold" panose="020B0502040204020203" pitchFamily="34" charset="0"/>
                      </a:endParaRPr>
                    </a:p>
                  </a:txBody>
                  <a:tcPr marL="91442" marR="91442" marT="40341" marB="40341">
                    <a:solidFill>
                      <a:srgbClr val="B3D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79176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chemeClr val="tx1"/>
                          </a:solidFill>
                          <a:latin typeface="Bahnschrift SemiBold" panose="020B0502040204020203" pitchFamily="34" charset="0"/>
                        </a:rPr>
                        <a:t>3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1" dirty="0">
                          <a:solidFill>
                            <a:schemeClr val="tx1"/>
                          </a:solidFill>
                          <a:latin typeface="Bahnschrift SemiBold" panose="020B0502040204020203" pitchFamily="34" charset="0"/>
                        </a:rPr>
                        <a:t>№11-15</a:t>
                      </a:r>
                    </a:p>
                    <a:p>
                      <a:pPr algn="ctr"/>
                      <a:endParaRPr lang="ru-RU" sz="2100" b="1" dirty="0">
                        <a:solidFill>
                          <a:schemeClr val="tx1"/>
                        </a:solidFill>
                        <a:latin typeface="Bahnschrift SemiBold" panose="020B0502040204020203" pitchFamily="34" charset="0"/>
                      </a:endParaRPr>
                    </a:p>
                  </a:txBody>
                  <a:tcPr marL="91442" marR="91442" marT="40341" marB="40341">
                    <a:solidFill>
                      <a:srgbClr val="B3D7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chemeClr val="tx1"/>
                          </a:solidFill>
                          <a:latin typeface="Bahnschrift SemiBold" panose="020B0502040204020203" pitchFamily="34" charset="0"/>
                        </a:rPr>
                        <a:t>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1" dirty="0">
                          <a:solidFill>
                            <a:schemeClr val="tx1"/>
                          </a:solidFill>
                          <a:latin typeface="Bahnschrift SemiBold" panose="020B0502040204020203" pitchFamily="34" charset="0"/>
                        </a:rPr>
                        <a:t>№16-20</a:t>
                      </a:r>
                    </a:p>
                    <a:p>
                      <a:pPr algn="ctr"/>
                      <a:endParaRPr lang="ru-RU" sz="2100" b="1" dirty="0">
                        <a:solidFill>
                          <a:schemeClr val="tx1"/>
                        </a:solidFill>
                        <a:latin typeface="Bahnschrift SemiBold" panose="020B0502040204020203" pitchFamily="34" charset="0"/>
                      </a:endParaRPr>
                    </a:p>
                  </a:txBody>
                  <a:tcPr marL="91442" marR="91442" marT="40341" marB="40341">
                    <a:solidFill>
                      <a:srgbClr val="B3D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A05909E0-6AE4-3755-1EC1-8FFBABDD7550}"/>
              </a:ext>
            </a:extLst>
          </p:cNvPr>
          <p:cNvGrpSpPr>
            <a:grpSpLocks/>
          </p:cNvGrpSpPr>
          <p:nvPr/>
        </p:nvGrpSpPr>
        <p:grpSpPr bwMode="auto">
          <a:xfrm>
            <a:off x="10379075" y="919163"/>
            <a:ext cx="1792288" cy="3136900"/>
            <a:chOff x="10378729" y="918520"/>
            <a:chExt cx="1792635" cy="3138092"/>
          </a:xfrm>
        </p:grpSpPr>
        <p:pic>
          <p:nvPicPr>
            <p:cNvPr id="120851" name="Picture 7" descr="https://media.istockphoto.com/vectors/understated-drawing-of-an-old-city-plaza-and-people-lounging-vector-id473418190">
              <a:extLst>
                <a:ext uri="{FF2B5EF4-FFF2-40B4-BE49-F238E27FC236}">
                  <a16:creationId xmlns:a16="http://schemas.microsoft.com/office/drawing/2014/main" id="{33B14B26-C40F-CF39-9639-A815A32EEF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78729" y="918520"/>
              <a:ext cx="1792635" cy="31380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0852" name="Picture 11" descr="https://static.tildacdn.com/tild3335-6230-4463-a238-663533653561/red_arrow_PNG12.png">
              <a:extLst>
                <a:ext uri="{FF2B5EF4-FFF2-40B4-BE49-F238E27FC236}">
                  <a16:creationId xmlns:a16="http://schemas.microsoft.com/office/drawing/2014/main" id="{E24F7B2F-02C5-2901-24A2-21F46BD805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302119">
              <a:off x="10441385" y="3116202"/>
              <a:ext cx="895689" cy="803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0853" name="Picture 11" descr="https://static.tildacdn.com/tild3335-6230-4463-a238-663533653561/red_arrow_PNG12.png">
              <a:extLst>
                <a:ext uri="{FF2B5EF4-FFF2-40B4-BE49-F238E27FC236}">
                  <a16:creationId xmlns:a16="http://schemas.microsoft.com/office/drawing/2014/main" id="{28AD5CFA-9C50-1D0B-C187-4B76FE59F3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651651">
              <a:off x="10705137" y="1801841"/>
              <a:ext cx="895689" cy="803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BEA557ED-9554-CD4E-11EE-A7E74685E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86913" y="6405563"/>
            <a:ext cx="17875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64544B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solidFill>
                  <a:srgbClr val="000F2E"/>
                </a:solidFill>
                <a:latin typeface="Bahnschrift SemiBold" panose="020B0502040204020203" pitchFamily="34" charset="0"/>
              </a:rPr>
              <a:t>Обсудим…</a:t>
            </a:r>
          </a:p>
        </p:txBody>
      </p:sp>
      <p:sp>
        <p:nvSpPr>
          <p:cNvPr id="120850" name="TextBox 6">
            <a:extLst>
              <a:ext uri="{FF2B5EF4-FFF2-40B4-BE49-F238E27FC236}">
                <a16:creationId xmlns:a16="http://schemas.microsoft.com/office/drawing/2014/main" id="{FD058FD0-071E-963A-7D73-7CB1535315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225" y="182563"/>
            <a:ext cx="21447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64544B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solidFill>
                  <a:srgbClr val="000F2E"/>
                </a:solidFill>
                <a:latin typeface="Bahnschrift SemiBold" panose="020B0502040204020203" pitchFamily="34" charset="0"/>
              </a:rPr>
              <a:t>Задание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Заголовок 1">
            <a:extLst>
              <a:ext uri="{FF2B5EF4-FFF2-40B4-BE49-F238E27FC236}">
                <a16:creationId xmlns:a16="http://schemas.microsoft.com/office/drawing/2014/main" id="{3ADCA21B-0479-0633-5C18-98A34A4E0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803275"/>
          </a:xfrm>
        </p:spPr>
        <p:txBody>
          <a:bodyPr/>
          <a:lstStyle/>
          <a:p>
            <a:pPr algn="ctr"/>
            <a:r>
              <a:rPr lang="ru-RU" altLang="ru-RU">
                <a:solidFill>
                  <a:srgbClr val="C00000"/>
                </a:solidFill>
                <a:latin typeface="Bahnschrift SemiBold SemiConden" panose="020B0502040204020203" pitchFamily="34" charset="0"/>
              </a:rPr>
              <a:t>Установите тип и название реакции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338ADA8-0356-6F77-DF78-4C2E70B55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Лапина Ю.В.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07D5009-523C-F283-FACB-7B163DA5E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Лапина Ю.В.</a:t>
            </a:r>
          </a:p>
        </p:txBody>
      </p:sp>
      <p:pic>
        <p:nvPicPr>
          <p:cNvPr id="121861" name="Picture 2">
            <a:extLst>
              <a:ext uri="{FF2B5EF4-FFF2-40B4-BE49-F238E27FC236}">
                <a16:creationId xmlns:a16="http://schemas.microsoft.com/office/drawing/2014/main" id="{9E69C35F-7328-81FE-3C3F-DEECCA1899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65" r="1646"/>
          <a:stretch>
            <a:fillRect/>
          </a:stretch>
        </p:blipFill>
        <p:spPr bwMode="auto">
          <a:xfrm>
            <a:off x="2757488" y="982663"/>
            <a:ext cx="7473950" cy="5667375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1862" name="TextBox 6">
            <a:extLst>
              <a:ext uri="{FF2B5EF4-FFF2-40B4-BE49-F238E27FC236}">
                <a16:creationId xmlns:a16="http://schemas.microsoft.com/office/drawing/2014/main" id="{A4FA6515-ACB9-C315-993D-537C0F983B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2488" y="2068513"/>
            <a:ext cx="3009900" cy="276225"/>
          </a:xfrm>
          <a:prstGeom prst="rect">
            <a:avLst/>
          </a:prstGeom>
          <a:solidFill>
            <a:srgbClr val="B3D7B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64544B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 b="1">
                <a:latin typeface="Arial" panose="020B0604020202020204" pitchFamily="34" charset="0"/>
              </a:rPr>
              <a:t>полимеризация</a:t>
            </a:r>
          </a:p>
        </p:txBody>
      </p:sp>
      <p:sp>
        <p:nvSpPr>
          <p:cNvPr id="121863" name="TextBox 7">
            <a:extLst>
              <a:ext uri="{FF2B5EF4-FFF2-40B4-BE49-F238E27FC236}">
                <a16:creationId xmlns:a16="http://schemas.microsoft.com/office/drawing/2014/main" id="{BCE76BEC-D201-387F-4745-FB3C526D71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2488" y="1544638"/>
            <a:ext cx="3009900" cy="284162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64544B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 b="1">
                <a:latin typeface="Arial" panose="020B0604020202020204" pitchFamily="34" charset="0"/>
              </a:rPr>
              <a:t>гидролиз</a:t>
            </a:r>
          </a:p>
        </p:txBody>
      </p:sp>
      <p:sp>
        <p:nvSpPr>
          <p:cNvPr id="121864" name="TextBox 8">
            <a:extLst>
              <a:ext uri="{FF2B5EF4-FFF2-40B4-BE49-F238E27FC236}">
                <a16:creationId xmlns:a16="http://schemas.microsoft.com/office/drawing/2014/main" id="{C3941F63-0D24-C1DE-05B0-9118E2C040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6775" y="3708400"/>
            <a:ext cx="3009900" cy="2778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64544B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 b="1">
                <a:latin typeface="Arial" panose="020B0604020202020204" pitchFamily="34" charset="0"/>
              </a:rPr>
              <a:t>отщепление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51363A-CEA3-6F59-C7C5-8CAFC4D6FE49}"/>
              </a:ext>
            </a:extLst>
          </p:cNvPr>
          <p:cNvSpPr txBox="1"/>
          <p:nvPr/>
        </p:nvSpPr>
        <p:spPr>
          <a:xfrm>
            <a:off x="7202488" y="1279525"/>
            <a:ext cx="2997200" cy="2778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b="1" dirty="0">
                <a:latin typeface="Bahnschrift SemiBold"/>
                <a:cs typeface="Arial" charset="0"/>
              </a:rPr>
              <a:t>присоединение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ED07FC-55F7-F165-53A1-C19F208EF634}"/>
              </a:ext>
            </a:extLst>
          </p:cNvPr>
          <p:cNvSpPr txBox="1"/>
          <p:nvPr/>
        </p:nvSpPr>
        <p:spPr>
          <a:xfrm>
            <a:off x="7202488" y="1798638"/>
            <a:ext cx="3024187" cy="2762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b="1" dirty="0">
                <a:latin typeface="Bahnschrift SemiBold"/>
                <a:cs typeface="Arial" charset="0"/>
              </a:rPr>
              <a:t>присоединение</a:t>
            </a:r>
          </a:p>
        </p:txBody>
      </p:sp>
      <p:sp>
        <p:nvSpPr>
          <p:cNvPr id="121867" name="TextBox 11">
            <a:extLst>
              <a:ext uri="{FF2B5EF4-FFF2-40B4-BE49-F238E27FC236}">
                <a16:creationId xmlns:a16="http://schemas.microsoft.com/office/drawing/2014/main" id="{6E53E129-0047-FEA8-FF80-0305A5F600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8200" y="2370138"/>
            <a:ext cx="302418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64544B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 b="1">
                <a:latin typeface="Arial" panose="020B0604020202020204" pitchFamily="34" charset="0"/>
              </a:rPr>
              <a:t>отщепление</a:t>
            </a:r>
          </a:p>
        </p:txBody>
      </p:sp>
      <p:sp>
        <p:nvSpPr>
          <p:cNvPr id="121868" name="TextBox 12">
            <a:extLst>
              <a:ext uri="{FF2B5EF4-FFF2-40B4-BE49-F238E27FC236}">
                <a16:creationId xmlns:a16="http://schemas.microsoft.com/office/drawing/2014/main" id="{CCF0768C-6F40-F650-E1D6-CE55733B5E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6775" y="2651125"/>
            <a:ext cx="2982913" cy="277813"/>
          </a:xfrm>
          <a:prstGeom prst="rect">
            <a:avLst/>
          </a:prstGeom>
          <a:solidFill>
            <a:srgbClr val="CC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64544B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 b="1">
                <a:latin typeface="Arial" panose="020B0604020202020204" pitchFamily="34" charset="0"/>
              </a:rPr>
              <a:t>изомеризация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D996994-98F2-3CB6-0D0C-1DC0F25EBBC9}"/>
              </a:ext>
            </a:extLst>
          </p:cNvPr>
          <p:cNvSpPr txBox="1"/>
          <p:nvPr/>
        </p:nvSpPr>
        <p:spPr>
          <a:xfrm>
            <a:off x="7202488" y="2905125"/>
            <a:ext cx="2997200" cy="27622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b="1" dirty="0">
                <a:latin typeface="Arial" charset="0"/>
                <a:cs typeface="Arial" charset="0"/>
              </a:rPr>
              <a:t>восстановление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5CCA79-DCC1-8A4C-841E-D748850BE777}"/>
              </a:ext>
            </a:extLst>
          </p:cNvPr>
          <p:cNvSpPr txBox="1"/>
          <p:nvPr/>
        </p:nvSpPr>
        <p:spPr>
          <a:xfrm>
            <a:off x="7216775" y="3189288"/>
            <a:ext cx="2982913" cy="2762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b="1" dirty="0">
                <a:latin typeface="Bahnschrift SemiBold"/>
                <a:cs typeface="Arial" charset="0"/>
              </a:rPr>
              <a:t>присоединение</a:t>
            </a:r>
          </a:p>
        </p:txBody>
      </p:sp>
      <p:sp>
        <p:nvSpPr>
          <p:cNvPr id="121871" name="TextBox 15">
            <a:extLst>
              <a:ext uri="{FF2B5EF4-FFF2-40B4-BE49-F238E27FC236}">
                <a16:creationId xmlns:a16="http://schemas.microsoft.com/office/drawing/2014/main" id="{8C4F9D64-E910-593E-1386-5312B3F856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6775" y="3455988"/>
            <a:ext cx="2968625" cy="27622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64544B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 b="1">
                <a:latin typeface="Arial" panose="020B0604020202020204" pitchFamily="34" charset="0"/>
              </a:rPr>
              <a:t>гидролиз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D20EF87-4B5D-8FF2-A4C3-34E2FA90589D}"/>
              </a:ext>
            </a:extLst>
          </p:cNvPr>
          <p:cNvSpPr txBox="1"/>
          <p:nvPr/>
        </p:nvSpPr>
        <p:spPr>
          <a:xfrm>
            <a:off x="7216775" y="3990975"/>
            <a:ext cx="3009900" cy="2857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b="1" dirty="0">
                <a:latin typeface="Bahnschrift SemiBold"/>
                <a:cs typeface="Arial" charset="0"/>
              </a:rPr>
              <a:t>присоединение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BFF9288-77BA-5B9F-0A86-A8939B7487FF}"/>
              </a:ext>
            </a:extLst>
          </p:cNvPr>
          <p:cNvSpPr txBox="1"/>
          <p:nvPr/>
        </p:nvSpPr>
        <p:spPr>
          <a:xfrm>
            <a:off x="7216775" y="4241800"/>
            <a:ext cx="2995613" cy="276225"/>
          </a:xfrm>
          <a:prstGeom prst="rect">
            <a:avLst/>
          </a:prstGeom>
          <a:solidFill>
            <a:schemeClr val="accent4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b="1" dirty="0">
                <a:latin typeface="Bahnschrift SemiBold"/>
                <a:cs typeface="Arial" charset="0"/>
              </a:rPr>
              <a:t>окисление</a:t>
            </a:r>
          </a:p>
        </p:txBody>
      </p:sp>
      <p:sp>
        <p:nvSpPr>
          <p:cNvPr id="121874" name="TextBox 18">
            <a:extLst>
              <a:ext uri="{FF2B5EF4-FFF2-40B4-BE49-F238E27FC236}">
                <a16:creationId xmlns:a16="http://schemas.microsoft.com/office/drawing/2014/main" id="{ECC3FD8B-A152-9D48-6C1D-6D2183A481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1063" y="4508500"/>
            <a:ext cx="2981325" cy="2778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64544B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 b="1">
                <a:latin typeface="Arial" panose="020B0604020202020204" pitchFamily="34" charset="0"/>
              </a:rPr>
              <a:t>отщепление</a:t>
            </a:r>
          </a:p>
        </p:txBody>
      </p:sp>
      <p:sp>
        <p:nvSpPr>
          <p:cNvPr id="121875" name="TextBox 19">
            <a:extLst>
              <a:ext uri="{FF2B5EF4-FFF2-40B4-BE49-F238E27FC236}">
                <a16:creationId xmlns:a16="http://schemas.microsoft.com/office/drawing/2014/main" id="{8ADD5694-C215-C21D-1F30-2EEB609EB6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2488" y="4778375"/>
            <a:ext cx="3024187" cy="27622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64544B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 b="1">
                <a:latin typeface="Arial" panose="020B0604020202020204" pitchFamily="34" charset="0"/>
              </a:rPr>
              <a:t>гидролиз</a:t>
            </a:r>
          </a:p>
        </p:txBody>
      </p:sp>
      <p:sp>
        <p:nvSpPr>
          <p:cNvPr id="121876" name="TextBox 20">
            <a:extLst>
              <a:ext uri="{FF2B5EF4-FFF2-40B4-BE49-F238E27FC236}">
                <a16:creationId xmlns:a16="http://schemas.microsoft.com/office/drawing/2014/main" id="{7C9F3CD8-9CA4-283E-3840-DCF320933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6775" y="5054600"/>
            <a:ext cx="3009900" cy="277813"/>
          </a:xfrm>
          <a:prstGeom prst="rect">
            <a:avLst/>
          </a:prstGeom>
          <a:solidFill>
            <a:srgbClr val="B7E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64544B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 b="1">
                <a:latin typeface="Arial" panose="020B0604020202020204" pitchFamily="34" charset="0"/>
              </a:rPr>
              <a:t>замещение</a:t>
            </a:r>
          </a:p>
        </p:txBody>
      </p:sp>
      <p:sp>
        <p:nvSpPr>
          <p:cNvPr id="121877" name="TextBox 21">
            <a:extLst>
              <a:ext uri="{FF2B5EF4-FFF2-40B4-BE49-F238E27FC236}">
                <a16:creationId xmlns:a16="http://schemas.microsoft.com/office/drawing/2014/main" id="{0E3A4184-A7F6-FBC3-36CA-5ABDCA42DC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1063" y="5334000"/>
            <a:ext cx="2981325" cy="276225"/>
          </a:xfrm>
          <a:prstGeom prst="rect">
            <a:avLst/>
          </a:prstGeom>
          <a:solidFill>
            <a:srgbClr val="B7E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64544B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 b="1">
                <a:latin typeface="Arial" panose="020B0604020202020204" pitchFamily="34" charset="0"/>
              </a:rPr>
              <a:t>замещение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2775C7A-916F-A391-4854-43666A52BF5F}"/>
              </a:ext>
            </a:extLst>
          </p:cNvPr>
          <p:cNvSpPr txBox="1"/>
          <p:nvPr/>
        </p:nvSpPr>
        <p:spPr>
          <a:xfrm>
            <a:off x="7231063" y="5578475"/>
            <a:ext cx="2995612" cy="2762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b="1" dirty="0">
                <a:latin typeface="Bahnschrift SemiBold"/>
                <a:cs typeface="Arial" charset="0"/>
              </a:rPr>
              <a:t>присоединение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1923827-1BD9-1752-A56B-13FD1F3CF698}"/>
              </a:ext>
            </a:extLst>
          </p:cNvPr>
          <p:cNvSpPr txBox="1"/>
          <p:nvPr/>
        </p:nvSpPr>
        <p:spPr>
          <a:xfrm>
            <a:off x="7231063" y="5842000"/>
            <a:ext cx="3009900" cy="277813"/>
          </a:xfrm>
          <a:prstGeom prst="rect">
            <a:avLst/>
          </a:prstGeom>
          <a:solidFill>
            <a:schemeClr val="accent4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b="1" dirty="0">
                <a:latin typeface="Bahnschrift SemiBold"/>
                <a:cs typeface="Arial" charset="0"/>
              </a:rPr>
              <a:t>окисление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2854395-43FC-7134-C20B-7E2ECD8D6966}"/>
              </a:ext>
            </a:extLst>
          </p:cNvPr>
          <p:cNvSpPr txBox="1"/>
          <p:nvPr/>
        </p:nvSpPr>
        <p:spPr>
          <a:xfrm>
            <a:off x="7245350" y="6119813"/>
            <a:ext cx="2967038" cy="27622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b="1" dirty="0">
                <a:latin typeface="Arial" charset="0"/>
                <a:cs typeface="Arial" charset="0"/>
              </a:rPr>
              <a:t>восстановление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655794F-6E2B-5A5D-1158-53825A42BEAD}"/>
              </a:ext>
            </a:extLst>
          </p:cNvPr>
          <p:cNvSpPr txBox="1"/>
          <p:nvPr/>
        </p:nvSpPr>
        <p:spPr>
          <a:xfrm>
            <a:off x="7245350" y="6415088"/>
            <a:ext cx="2967038" cy="2762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b="1" dirty="0">
                <a:latin typeface="Bahnschrift SemiBold"/>
                <a:cs typeface="Arial" charset="0"/>
              </a:rPr>
              <a:t>присоединение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1" name="Picture 2" descr="Стали известны изменения в ЕГЭ 2020 года">
            <a:extLst>
              <a:ext uri="{FF2B5EF4-FFF2-40B4-BE49-F238E27FC236}">
                <a16:creationId xmlns:a16="http://schemas.microsoft.com/office/drawing/2014/main" id="{3BA0C99A-56DA-7F97-F8D1-F7706431E01B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9488" y="180975"/>
            <a:ext cx="781050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3" name="TextBox 3">
            <a:extLst>
              <a:ext uri="{FF2B5EF4-FFF2-40B4-BE49-F238E27FC236}">
                <a16:creationId xmlns:a16="http://schemas.microsoft.com/office/drawing/2014/main" id="{9455A2EE-A315-BC0A-CC80-A4FD73022F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038" y="652463"/>
            <a:ext cx="60975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2000" b="1" u="sng" dirty="0">
                <a:latin typeface="Bahnschrift" panose="020B0502040204020203" pitchFamily="34" charset="0"/>
              </a:rPr>
              <a:t>Задание 25. </a:t>
            </a:r>
            <a:endParaRPr lang="ru-RU" altLang="ru-RU" sz="2000" dirty="0">
              <a:latin typeface="Bahnschrift" panose="020B0502040204020203" pitchFamily="34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3E483979-421D-C947-3AF5-AB8822275AC1}"/>
              </a:ext>
            </a:extLst>
          </p:cNvPr>
          <p:cNvSpPr/>
          <p:nvPr/>
        </p:nvSpPr>
        <p:spPr>
          <a:xfrm>
            <a:off x="0" y="1052513"/>
            <a:ext cx="12058650" cy="5805487"/>
          </a:xfrm>
          <a:prstGeom prst="rect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1" name="Заголовок 3">
            <a:extLst>
              <a:ext uri="{FF2B5EF4-FFF2-40B4-BE49-F238E27FC236}">
                <a16:creationId xmlns:a16="http://schemas.microsoft.com/office/drawing/2014/main" id="{AE79660B-1392-8714-A084-8E84E6BA11B8}"/>
              </a:ext>
            </a:extLst>
          </p:cNvPr>
          <p:cNvSpPr txBox="1">
            <a:spLocks/>
          </p:cNvSpPr>
          <p:nvPr/>
        </p:nvSpPr>
        <p:spPr bwMode="auto">
          <a:xfrm>
            <a:off x="766029" y="93563"/>
            <a:ext cx="10972800" cy="684312"/>
          </a:xfrm>
          <a:prstGeom prst="rect">
            <a:avLst/>
          </a:prstGeom>
          <a:noFill/>
        </p:spPr>
        <p:txBody>
          <a:bodyPr lIns="91440" tIns="45720" rIns="91440" bIns="45720" anchor="b"/>
          <a:lstStyle>
            <a:lvl1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3200" b="0" i="0">
                <a:solidFill>
                  <a:schemeClr val="dk2"/>
                </a:solidFill>
                <a:latin typeface="Bookman Old Style"/>
              </a:defRPr>
            </a:lvl1pPr>
            <a:lvl2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3200" b="0" i="0">
                <a:solidFill>
                  <a:schemeClr val="dk2"/>
                </a:solidFill>
                <a:latin typeface="Bookman Old Style"/>
              </a:defRPr>
            </a:lvl2pPr>
            <a:lvl3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3200" b="0" i="0">
                <a:solidFill>
                  <a:schemeClr val="dk2"/>
                </a:solidFill>
                <a:latin typeface="Bookman Old Style"/>
              </a:defRPr>
            </a:lvl3pPr>
            <a:lvl4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3200" b="0" i="0">
                <a:solidFill>
                  <a:schemeClr val="dk2"/>
                </a:solidFill>
                <a:latin typeface="Bookman Old Style"/>
              </a:defRPr>
            </a:lvl4pPr>
            <a:lvl5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3200" b="0" i="0">
                <a:solidFill>
                  <a:schemeClr val="dk2"/>
                </a:solidFill>
                <a:latin typeface="Bookman Old Style"/>
              </a:defRPr>
            </a:lvl5pPr>
            <a:lvl6pPr>
              <a:defRPr lang="en-US" sz="1800"/>
            </a:lvl6pPr>
            <a:lvl7pPr>
              <a:defRPr lang="en-US" sz="1800"/>
            </a:lvl7pPr>
            <a:lvl8pPr>
              <a:defRPr lang="en-US" sz="1800"/>
            </a:lvl8pPr>
            <a:lvl9pPr>
              <a:defRPr lang="en-US" sz="1800"/>
            </a:lvl9pPr>
          </a:lstStyle>
          <a:p>
            <a:pPr algn="ctr"/>
            <a:r>
              <a:rPr lang="ru-RU" dirty="0">
                <a:solidFill>
                  <a:srgbClr val="C00000"/>
                </a:solidFill>
                <a:latin typeface="Bahnschrift" panose="020B0502040204020203" pitchFamily="34" charset="0"/>
              </a:rPr>
              <a:t>ТРУДНЫЕ ТЕМЫ ПО РЕЗУЛЬТАТАМ ЕГЭ 2026 </a:t>
            </a:r>
          </a:p>
        </p:txBody>
      </p:sp>
      <p:sp>
        <p:nvSpPr>
          <p:cNvPr id="14" name="Управляющая кнопка: &quot;Вперед&quot; или &quot;Следующий&quot; 13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EB45CB3A-A505-7F91-B248-3DE9308D744E}"/>
              </a:ext>
            </a:extLst>
          </p:cNvPr>
          <p:cNvSpPr/>
          <p:nvPr/>
        </p:nvSpPr>
        <p:spPr>
          <a:xfrm>
            <a:off x="10648709" y="6572250"/>
            <a:ext cx="862254" cy="192187"/>
          </a:xfrm>
          <a:prstGeom prst="actionButtonForwardNex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C489DCC-8C47-1CB6-3779-03F4B01AD2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40" y="5965225"/>
            <a:ext cx="11500212" cy="81091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4C8DF38-9878-A3CB-8E36-085DF1F5EA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51625" y="1131553"/>
            <a:ext cx="5268216" cy="307061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544F9FD-84D3-A32D-EEDF-EC3F53C551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80422" y="4253821"/>
            <a:ext cx="4594130" cy="173556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B984BF6-E024-EF78-7827-99D4F99915C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9419"/>
          <a:stretch/>
        </p:blipFill>
        <p:spPr>
          <a:xfrm>
            <a:off x="174340" y="1177925"/>
            <a:ext cx="6338476" cy="2479104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7B0F1C9-0251-4B86-91B7-DC91E084C23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08" y="3681186"/>
            <a:ext cx="2778545" cy="230819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2FBDB4A-9A6A-4F63-8842-4CD2F2BCF64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75014" y="3766301"/>
            <a:ext cx="3976611" cy="213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008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1" name="Picture 2" descr="Стали известны изменения в ЕГЭ 2020 года">
            <a:extLst>
              <a:ext uri="{FF2B5EF4-FFF2-40B4-BE49-F238E27FC236}">
                <a16:creationId xmlns:a16="http://schemas.microsoft.com/office/drawing/2014/main" id="{3BA0C99A-56DA-7F97-F8D1-F7706431E01B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9488" y="180975"/>
            <a:ext cx="781050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3" name="TextBox 3">
            <a:extLst>
              <a:ext uri="{FF2B5EF4-FFF2-40B4-BE49-F238E27FC236}">
                <a16:creationId xmlns:a16="http://schemas.microsoft.com/office/drawing/2014/main" id="{9455A2EE-A315-BC0A-CC80-A4FD73022F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2" y="377825"/>
            <a:ext cx="60975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2000" b="1" u="sng" dirty="0">
                <a:latin typeface="Bahnschrift" panose="020B0502040204020203" pitchFamily="34" charset="0"/>
              </a:rPr>
              <a:t>Задание 25. </a:t>
            </a:r>
            <a:endParaRPr lang="ru-RU" altLang="ru-RU" sz="2000" dirty="0">
              <a:latin typeface="Bahnschrift" panose="020B0502040204020203" pitchFamily="34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3E483979-421D-C947-3AF5-AB8822275AC1}"/>
              </a:ext>
            </a:extLst>
          </p:cNvPr>
          <p:cNvSpPr/>
          <p:nvPr/>
        </p:nvSpPr>
        <p:spPr>
          <a:xfrm>
            <a:off x="66675" y="851000"/>
            <a:ext cx="12058650" cy="5805487"/>
          </a:xfrm>
          <a:prstGeom prst="rect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1" name="Заголовок 3">
            <a:extLst>
              <a:ext uri="{FF2B5EF4-FFF2-40B4-BE49-F238E27FC236}">
                <a16:creationId xmlns:a16="http://schemas.microsoft.com/office/drawing/2014/main" id="{AE79660B-1392-8714-A084-8E84E6BA11B8}"/>
              </a:ext>
            </a:extLst>
          </p:cNvPr>
          <p:cNvSpPr txBox="1">
            <a:spLocks/>
          </p:cNvSpPr>
          <p:nvPr/>
        </p:nvSpPr>
        <p:spPr bwMode="auto">
          <a:xfrm>
            <a:off x="766029" y="93563"/>
            <a:ext cx="10972800" cy="684312"/>
          </a:xfrm>
          <a:prstGeom prst="rect">
            <a:avLst/>
          </a:prstGeom>
          <a:noFill/>
        </p:spPr>
        <p:txBody>
          <a:bodyPr lIns="91440" tIns="45720" rIns="91440" bIns="45720" anchor="b"/>
          <a:lstStyle>
            <a:lvl1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3200" b="0" i="0">
                <a:solidFill>
                  <a:schemeClr val="dk2"/>
                </a:solidFill>
                <a:latin typeface="Bookman Old Style"/>
              </a:defRPr>
            </a:lvl1pPr>
            <a:lvl2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3200" b="0" i="0">
                <a:solidFill>
                  <a:schemeClr val="dk2"/>
                </a:solidFill>
                <a:latin typeface="Bookman Old Style"/>
              </a:defRPr>
            </a:lvl2pPr>
            <a:lvl3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3200" b="0" i="0">
                <a:solidFill>
                  <a:schemeClr val="dk2"/>
                </a:solidFill>
                <a:latin typeface="Bookman Old Style"/>
              </a:defRPr>
            </a:lvl3pPr>
            <a:lvl4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3200" b="0" i="0">
                <a:solidFill>
                  <a:schemeClr val="dk2"/>
                </a:solidFill>
                <a:latin typeface="Bookman Old Style"/>
              </a:defRPr>
            </a:lvl4pPr>
            <a:lvl5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3200" b="0" i="0">
                <a:solidFill>
                  <a:schemeClr val="dk2"/>
                </a:solidFill>
                <a:latin typeface="Bookman Old Style"/>
              </a:defRPr>
            </a:lvl5pPr>
            <a:lvl6pPr>
              <a:defRPr lang="en-US" sz="1800"/>
            </a:lvl6pPr>
            <a:lvl7pPr>
              <a:defRPr lang="en-US" sz="1800"/>
            </a:lvl7pPr>
            <a:lvl8pPr>
              <a:defRPr lang="en-US" sz="1800"/>
            </a:lvl8pPr>
            <a:lvl9pPr>
              <a:defRPr lang="en-US" sz="1800"/>
            </a:lvl9pPr>
          </a:lstStyle>
          <a:p>
            <a:pPr algn="ctr"/>
            <a:r>
              <a:rPr lang="ru-RU" dirty="0">
                <a:solidFill>
                  <a:srgbClr val="C00000"/>
                </a:solidFill>
                <a:latin typeface="Bahnschrift" panose="020B0502040204020203" pitchFamily="34" charset="0"/>
              </a:rPr>
              <a:t>ТРУДНЫЕ ТЕМЫ ПО РЕЗУЛЬТАТАМ ЕГЭ 2026 </a:t>
            </a:r>
          </a:p>
        </p:txBody>
      </p:sp>
      <p:sp>
        <p:nvSpPr>
          <p:cNvPr id="14" name="Управляющая кнопка: &quot;Вперед&quot; или &quot;Следующий&quot; 13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EB45CB3A-A505-7F91-B248-3DE9308D744E}"/>
              </a:ext>
            </a:extLst>
          </p:cNvPr>
          <p:cNvSpPr/>
          <p:nvPr/>
        </p:nvSpPr>
        <p:spPr>
          <a:xfrm>
            <a:off x="11263071" y="6627771"/>
            <a:ext cx="862254" cy="192187"/>
          </a:xfrm>
          <a:prstGeom prst="actionButtonForwardNex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66D5583-EF75-EAE1-A398-CD53564BC1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78" y="892176"/>
            <a:ext cx="6109469" cy="3951318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265A530-AA4B-DED3-06DF-65687E9C21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43975" y="892176"/>
            <a:ext cx="5420884" cy="3833593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15" name="Рисунок 6">
            <a:extLst>
              <a:ext uri="{FF2B5EF4-FFF2-40B4-BE49-F238E27FC236}">
                <a16:creationId xmlns:a16="http://schemas.microsoft.com/office/drawing/2014/main" id="{B172FCE0-4565-B180-464B-AAD7A653C9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060" y="1215187"/>
            <a:ext cx="3911978" cy="454929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D8E3863-EB6F-0CCE-13B9-4CC718B08F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3439" y="4919464"/>
            <a:ext cx="2277297" cy="171991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B6609A7-402A-ABDA-8066-BD8D809AAAFE}"/>
              </a:ext>
            </a:extLst>
          </p:cNvPr>
          <p:cNvSpPr txBox="1"/>
          <p:nvPr/>
        </p:nvSpPr>
        <p:spPr>
          <a:xfrm>
            <a:off x="2655065" y="6213513"/>
            <a:ext cx="28313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hlinkClick r:id="rId9"/>
              </a:rPr>
              <a:t>https://orgchem.ru/album.html</a:t>
            </a:r>
            <a:r>
              <a:rPr lang="ru-RU" sz="1400" dirty="0"/>
              <a:t>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892D66C-CE48-EA45-4025-B49FE66F582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50473" y="4766945"/>
            <a:ext cx="2335841" cy="17543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E4EC444-D82E-C708-1CFD-DC283B2A7C93}"/>
              </a:ext>
            </a:extLst>
          </p:cNvPr>
          <p:cNvSpPr txBox="1"/>
          <p:nvPr/>
        </p:nvSpPr>
        <p:spPr>
          <a:xfrm>
            <a:off x="5881762" y="6232582"/>
            <a:ext cx="609783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hlinkClick r:id="rId11"/>
              </a:rPr>
              <a:t>https://orgchem.ru/chem2/vid/heft_produkt.htm</a:t>
            </a:r>
            <a:r>
              <a:rPr lang="ru-RU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33796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A890F47-BEDD-BA17-DA4C-77B92AEE69E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675" b="5116"/>
          <a:stretch/>
        </p:blipFill>
        <p:spPr>
          <a:xfrm>
            <a:off x="143792" y="1078289"/>
            <a:ext cx="9065176" cy="1145927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  <p:sp>
        <p:nvSpPr>
          <p:cNvPr id="20509" name="TextBox 3">
            <a:extLst>
              <a:ext uri="{FF2B5EF4-FFF2-40B4-BE49-F238E27FC236}">
                <a16:creationId xmlns:a16="http://schemas.microsoft.com/office/drawing/2014/main" id="{4B405BC8-C60F-C549-EC53-2B4DBDC56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250" y="719138"/>
            <a:ext cx="60975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2000" b="1" u="sng" dirty="0">
                <a:latin typeface="Bahnschrift" panose="020B0502040204020203" pitchFamily="34" charset="0"/>
              </a:rPr>
              <a:t>Задание 28. </a:t>
            </a:r>
            <a:endParaRPr lang="ru-RU" altLang="ru-RU" sz="2000" dirty="0">
              <a:latin typeface="Bahnschrift" panose="020B0502040204020203" pitchFamily="34" charset="0"/>
            </a:endParaRPr>
          </a:p>
        </p:txBody>
      </p:sp>
      <p:sp>
        <p:nvSpPr>
          <p:cNvPr id="16" name="Заголовок 3">
            <a:extLst>
              <a:ext uri="{FF2B5EF4-FFF2-40B4-BE49-F238E27FC236}">
                <a16:creationId xmlns:a16="http://schemas.microsoft.com/office/drawing/2014/main" id="{1CC6166D-B6AC-6F46-BB48-42AAC2A2F554}"/>
              </a:ext>
            </a:extLst>
          </p:cNvPr>
          <p:cNvSpPr txBox="1">
            <a:spLocks/>
          </p:cNvSpPr>
          <p:nvPr/>
        </p:nvSpPr>
        <p:spPr bwMode="auto">
          <a:xfrm>
            <a:off x="-384720" y="0"/>
            <a:ext cx="10972800" cy="684312"/>
          </a:xfrm>
          <a:prstGeom prst="rect">
            <a:avLst/>
          </a:prstGeom>
          <a:noFill/>
        </p:spPr>
        <p:txBody>
          <a:bodyPr lIns="91440" tIns="45720" rIns="91440" bIns="45720" anchor="b"/>
          <a:lstStyle>
            <a:lvl1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3200" b="0" i="0">
                <a:solidFill>
                  <a:schemeClr val="dk2"/>
                </a:solidFill>
                <a:latin typeface="Bookman Old Style"/>
              </a:defRPr>
            </a:lvl1pPr>
            <a:lvl2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3200" b="0" i="0">
                <a:solidFill>
                  <a:schemeClr val="dk2"/>
                </a:solidFill>
                <a:latin typeface="Bookman Old Style"/>
              </a:defRPr>
            </a:lvl2pPr>
            <a:lvl3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3200" b="0" i="0">
                <a:solidFill>
                  <a:schemeClr val="dk2"/>
                </a:solidFill>
                <a:latin typeface="Bookman Old Style"/>
              </a:defRPr>
            </a:lvl3pPr>
            <a:lvl4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3200" b="0" i="0">
                <a:solidFill>
                  <a:schemeClr val="dk2"/>
                </a:solidFill>
                <a:latin typeface="Bookman Old Style"/>
              </a:defRPr>
            </a:lvl4pPr>
            <a:lvl5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3200" b="0" i="0">
                <a:solidFill>
                  <a:schemeClr val="dk2"/>
                </a:solidFill>
                <a:latin typeface="Bookman Old Style"/>
              </a:defRPr>
            </a:lvl5pPr>
            <a:lvl6pPr>
              <a:defRPr lang="en-US" sz="1800"/>
            </a:lvl6pPr>
            <a:lvl7pPr>
              <a:defRPr lang="en-US" sz="1800"/>
            </a:lvl7pPr>
            <a:lvl8pPr>
              <a:defRPr lang="en-US" sz="1800"/>
            </a:lvl8pPr>
            <a:lvl9pPr>
              <a:defRPr lang="en-US" sz="1800"/>
            </a:lvl9pPr>
          </a:lstStyle>
          <a:p>
            <a:pPr algn="ctr"/>
            <a:r>
              <a:rPr lang="ru-RU" dirty="0">
                <a:solidFill>
                  <a:srgbClr val="C00000"/>
                </a:solidFill>
                <a:latin typeface="Bahnschrift" panose="020B0502040204020203" pitchFamily="34" charset="0"/>
              </a:rPr>
              <a:t>ТРУДНЫЕ ТЕМЫ ПО РЕЗУЛЬТАТАМ ЕГЭ 2026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953657-E5D1-DF3A-6AF0-C019093226AD}"/>
              </a:ext>
            </a:extLst>
          </p:cNvPr>
          <p:cNvSpPr txBox="1"/>
          <p:nvPr/>
        </p:nvSpPr>
        <p:spPr>
          <a:xfrm>
            <a:off x="10401092" y="5911119"/>
            <a:ext cx="12961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rgbClr val="FF0000"/>
                </a:solidFill>
                <a:latin typeface="Bahnschrift" panose="020B0502040204020203" pitchFamily="34" charset="0"/>
              </a:rPr>
              <a:t>33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98D13D-8592-9BBD-4F41-330C10F69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0838" y="1747042"/>
            <a:ext cx="11064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2800" dirty="0">
                <a:latin typeface="Bahnschrift" panose="020B0502040204020203" pitchFamily="34" charset="0"/>
              </a:rPr>
              <a:t>54</a:t>
            </a:r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A18954D8-2742-26A5-16D8-827A01D47F40}"/>
              </a:ext>
            </a:extLst>
          </p:cNvPr>
          <p:cNvGrpSpPr/>
          <p:nvPr/>
        </p:nvGrpSpPr>
        <p:grpSpPr>
          <a:xfrm>
            <a:off x="255561" y="3660354"/>
            <a:ext cx="6204880" cy="2994023"/>
            <a:chOff x="3682025" y="3328493"/>
            <a:chExt cx="6204880" cy="2994023"/>
          </a:xfrm>
        </p:grpSpPr>
        <p:pic>
          <p:nvPicPr>
            <p:cNvPr id="5122" name="Picture 2" descr="Дидактический материал по химии 8-9 класс — Радецкий, Горшкова | БукРивер —  читайте бумажные книги бесплатно. Поменять, подарить или получить в подарок  книгу.">
              <a:extLst>
                <a:ext uri="{FF2B5EF4-FFF2-40B4-BE49-F238E27FC236}">
                  <a16:creationId xmlns:a16="http://schemas.microsoft.com/office/drawing/2014/main" id="{47F7EEA9-2552-7B47-D9BC-6BA50C5732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2025" y="3331666"/>
              <a:ext cx="1905000" cy="2990850"/>
            </a:xfrm>
            <a:prstGeom prst="rect">
              <a:avLst/>
            </a:prstGeom>
            <a:noFill/>
            <a:ln w="28575">
              <a:solidFill>
                <a:schemeClr val="tx2">
                  <a:lumMod val="50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4" name="Picture 4" descr="Сборник по Химии Хомченко купить на OZON по низкой цене">
              <a:extLst>
                <a:ext uri="{FF2B5EF4-FFF2-40B4-BE49-F238E27FC236}">
                  <a16:creationId xmlns:a16="http://schemas.microsoft.com/office/drawing/2014/main" id="{A0CD1E30-BC75-420C-9303-C9B9A2FEB26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177" r="17528"/>
            <a:stretch/>
          </p:blipFill>
          <p:spPr bwMode="auto">
            <a:xfrm>
              <a:off x="5735960" y="3328493"/>
              <a:ext cx="2001005" cy="2949046"/>
            </a:xfrm>
            <a:prstGeom prst="rect">
              <a:avLst/>
            </a:prstGeom>
            <a:noFill/>
            <a:ln w="28575">
              <a:solidFill>
                <a:schemeClr val="tx2">
                  <a:lumMod val="50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6" name="Picture 6" descr="К хорошо известному сборнику &quot;Начала химии&quot; прекрасное дополнение с  решёнными задачами. 2500 задач по химии.. | ВКонтакте">
              <a:extLst>
                <a:ext uri="{FF2B5EF4-FFF2-40B4-BE49-F238E27FC236}">
                  <a16:creationId xmlns:a16="http://schemas.microsoft.com/office/drawing/2014/main" id="{C0BC9119-8133-3EF5-E99C-48B2B94D63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5900" y="3328493"/>
              <a:ext cx="2001005" cy="2994023"/>
            </a:xfrm>
            <a:prstGeom prst="rect">
              <a:avLst/>
            </a:prstGeom>
            <a:noFill/>
            <a:ln w="28575">
              <a:solidFill>
                <a:schemeClr val="tx2">
                  <a:lumMod val="50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7DB349B-0F1B-423E-1FC1-881F4FE460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38442" y="3295054"/>
            <a:ext cx="2286117" cy="3359323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C08FB53-03ED-7E66-88C3-2B7367BDE9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04979" y="3295054"/>
            <a:ext cx="2566201" cy="1952850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882493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4A1DB06-39D4-86B0-71C6-4B27A5C08234}"/>
              </a:ext>
            </a:extLst>
          </p:cNvPr>
          <p:cNvSpPr txBox="1"/>
          <p:nvPr/>
        </p:nvSpPr>
        <p:spPr>
          <a:xfrm>
            <a:off x="263352" y="908720"/>
            <a:ext cx="11557284" cy="1938992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2000" b="0" i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" panose="020B0502040204020203" pitchFamily="34" charset="0"/>
              </a:rPr>
              <a:t>Порцию олеума, в котором массовая доля элемента серы составляет 38,28 %, растворили в 100 мл воды. Полученный раствор добавили к 250 мл раствора нитрата бария, имеющего концентрацию 0,6 моль/л и плотность 1,1 г/мл. Массовая доля нитрата бария в полученном растворе составила 3,62 %. Рассчитайте массу исходной порции олеума. В ответе запишите уравнения реакций, которые указаны в условии задачи, и приведите все необходимые вычисления (указывайте единицы измерения и обозначения искомых физических величин).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Bahnschrift" panose="020B05020402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3C5DB0-FB1B-DBE2-71E8-8AEDF043D61A}"/>
              </a:ext>
            </a:extLst>
          </p:cNvPr>
          <p:cNvSpPr txBox="1"/>
          <p:nvPr/>
        </p:nvSpPr>
        <p:spPr>
          <a:xfrm>
            <a:off x="119336" y="116632"/>
            <a:ext cx="29523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Bahnschrift" panose="020B0502040204020203" pitchFamily="34" charset="0"/>
              </a:rPr>
              <a:t>Пример 1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CB721BD-10CA-2215-1817-89A3B5F775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65" r="5895" b="11151"/>
          <a:stretch/>
        </p:blipFill>
        <p:spPr bwMode="auto">
          <a:xfrm>
            <a:off x="148421" y="3099190"/>
            <a:ext cx="4176465" cy="2850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C10978A-7FA0-FE47-AEB5-F54310B25994}"/>
              </a:ext>
            </a:extLst>
          </p:cNvPr>
          <p:cNvSpPr/>
          <p:nvPr/>
        </p:nvSpPr>
        <p:spPr>
          <a:xfrm>
            <a:off x="119336" y="692696"/>
            <a:ext cx="11924243" cy="6048672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739724CE-0DB1-1481-7228-C97EAB293F15}"/>
              </a:ext>
            </a:extLst>
          </p:cNvPr>
          <p:cNvGrpSpPr/>
          <p:nvPr/>
        </p:nvGrpSpPr>
        <p:grpSpPr>
          <a:xfrm>
            <a:off x="7608168" y="3962401"/>
            <a:ext cx="4018098" cy="2679712"/>
            <a:chOff x="6182358" y="2981536"/>
            <a:chExt cx="4691104" cy="3282965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CCEA199F-60A5-5E73-E60F-1C8870462D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82358" y="4009784"/>
              <a:ext cx="1256672" cy="1755007"/>
            </a:xfrm>
            <a:prstGeom prst="rect">
              <a:avLst/>
            </a:prstGeom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5DFFE535-4EF3-AB63-7BAD-738F97D889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32104" y="2995231"/>
              <a:ext cx="1279915" cy="1792984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43E6D1E8-3666-9EDD-D048-6E8C2AF2372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724580" y="2981536"/>
              <a:ext cx="1270258" cy="1827389"/>
            </a:xfrm>
            <a:prstGeom prst="rect">
              <a:avLst/>
            </a:prstGeom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01C3C0AC-0D8F-83AC-0B86-42198C036B2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567700" y="4358625"/>
              <a:ext cx="1305762" cy="1806679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85D8B114-DCD7-DC5A-660F-1E9AC4C4B17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845956" y="4437112"/>
              <a:ext cx="1327978" cy="18273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04928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6C10D-C92F-E613-9E6F-CEE728E556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15A659B-6DDE-9991-5FF1-0DA7291D5B4C}"/>
              </a:ext>
            </a:extLst>
          </p:cNvPr>
          <p:cNvSpPr txBox="1"/>
          <p:nvPr/>
        </p:nvSpPr>
        <p:spPr>
          <a:xfrm>
            <a:off x="119336" y="116632"/>
            <a:ext cx="29523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Bahnschrift" panose="020B0502040204020203" pitchFamily="34" charset="0"/>
              </a:rPr>
              <a:t>Пример 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DEC553-D05D-0104-5EE4-BF9EA56A8424}"/>
              </a:ext>
            </a:extLst>
          </p:cNvPr>
          <p:cNvSpPr txBox="1"/>
          <p:nvPr/>
        </p:nvSpPr>
        <p:spPr>
          <a:xfrm>
            <a:off x="5749967" y="3768042"/>
            <a:ext cx="3201441" cy="2154436"/>
          </a:xfrm>
          <a:prstGeom prst="rect">
            <a:avLst/>
          </a:prstGeom>
          <a:solidFill>
            <a:srgbClr val="C00000">
              <a:alpha val="4000"/>
            </a:srgb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>
                <a:latin typeface="Bahnschrift" panose="020B0502040204020203" pitchFamily="34" charset="0"/>
              </a:rPr>
              <a:t>Ba(NO</a:t>
            </a:r>
            <a:r>
              <a:rPr lang="en-US" sz="2000" baseline="-25000" dirty="0">
                <a:latin typeface="Bahnschrift" panose="020B0502040204020203" pitchFamily="34" charset="0"/>
              </a:rPr>
              <a:t>3</a:t>
            </a:r>
            <a:r>
              <a:rPr lang="en-US" sz="2000" dirty="0">
                <a:latin typeface="Bahnschrift" panose="020B0502040204020203" pitchFamily="34" charset="0"/>
              </a:rPr>
              <a:t>)</a:t>
            </a:r>
            <a:r>
              <a:rPr lang="en-US" sz="2000" baseline="-25000" dirty="0">
                <a:latin typeface="Bahnschrift" panose="020B0502040204020203" pitchFamily="34" charset="0"/>
              </a:rPr>
              <a:t>2</a:t>
            </a:r>
            <a:r>
              <a:rPr lang="ru-RU" sz="2000" dirty="0">
                <a:latin typeface="Bahnschrift" panose="020B0502040204020203" pitchFamily="34" charset="0"/>
              </a:rPr>
              <a:t> </a:t>
            </a:r>
            <a:r>
              <a:rPr lang="en-US" sz="2000" dirty="0">
                <a:latin typeface="Bahnschrift" panose="020B0502040204020203" pitchFamily="34" charset="0"/>
              </a:rPr>
              <a:t>V(</a:t>
            </a:r>
            <a:r>
              <a:rPr lang="ru-RU" sz="2000" dirty="0">
                <a:latin typeface="Bahnschrift" panose="020B0502040204020203" pitchFamily="34" charset="0"/>
              </a:rPr>
              <a:t>р-</a:t>
            </a:r>
            <a:r>
              <a:rPr lang="ru-RU" sz="2000" dirty="0" err="1">
                <a:latin typeface="Bahnschrift" panose="020B0502040204020203" pitchFamily="34" charset="0"/>
              </a:rPr>
              <a:t>ра</a:t>
            </a:r>
            <a:r>
              <a:rPr lang="en-US" sz="2000" dirty="0">
                <a:latin typeface="Bahnschrift" panose="020B0502040204020203" pitchFamily="34" charset="0"/>
              </a:rPr>
              <a:t>) = 250 </a:t>
            </a:r>
            <a:r>
              <a:rPr lang="ru-RU" sz="2000" dirty="0">
                <a:latin typeface="Bahnschrift" panose="020B0502040204020203" pitchFamily="34" charset="0"/>
              </a:rPr>
              <a:t>мл</a:t>
            </a:r>
            <a:endParaRPr lang="en-US" sz="2000" dirty="0">
              <a:latin typeface="Bahnschrift" panose="020B0502040204020203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2000" dirty="0">
                <a:latin typeface="Bahnschrift" panose="020B0502040204020203" pitchFamily="34" charset="0"/>
              </a:rPr>
              <a:t> С= 0,6 моль/л</a:t>
            </a:r>
            <a:endParaRPr lang="en-US" sz="2000" dirty="0">
              <a:latin typeface="Bahnschrift" panose="020B0502040204020203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000" dirty="0">
                <a:latin typeface="Bahnschrift" panose="020B0502040204020203" pitchFamily="34" charset="0"/>
              </a:rPr>
              <a:t>w</a:t>
            </a:r>
            <a:r>
              <a:rPr lang="ru-RU" sz="2000" baseline="-25000" dirty="0">
                <a:latin typeface="Bahnschrift" panose="020B0502040204020203" pitchFamily="34" charset="0"/>
              </a:rPr>
              <a:t>к</a:t>
            </a:r>
            <a:r>
              <a:rPr lang="en-US" sz="2000" dirty="0">
                <a:latin typeface="Bahnschrift" panose="020B0502040204020203" pitchFamily="34" charset="0"/>
              </a:rPr>
              <a:t>= </a:t>
            </a:r>
            <a:r>
              <a:rPr lang="ru-RU" sz="2000" dirty="0">
                <a:latin typeface="Bahnschrift" panose="020B0502040204020203" pitchFamily="34" charset="0"/>
              </a:rPr>
              <a:t>0,362</a:t>
            </a:r>
          </a:p>
          <a:p>
            <a:endParaRPr lang="ru-RU" sz="2000" dirty="0">
              <a:latin typeface="Bahnschrift" panose="020B0502040204020203" pitchFamily="34" charset="0"/>
            </a:endParaRPr>
          </a:p>
          <a:p>
            <a:endParaRPr lang="ru-RU" sz="2000" dirty="0">
              <a:latin typeface="Bahnschrift" panose="020B0502040204020203" pitchFamily="34" charset="0"/>
            </a:endParaRPr>
          </a:p>
          <a:p>
            <a:endParaRPr lang="en-US" sz="2000" dirty="0">
              <a:latin typeface="Bahnschrift" panose="020B0502040204020203" pitchFamily="34" charset="0"/>
            </a:endParaRPr>
          </a:p>
          <a:p>
            <a:endParaRPr lang="ru-RU" sz="2000" dirty="0">
              <a:latin typeface="Bahnschrift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B46D05-EB25-81BB-68EC-442BF552FBE2}"/>
              </a:ext>
            </a:extLst>
          </p:cNvPr>
          <p:cNvSpPr txBox="1"/>
          <p:nvPr/>
        </p:nvSpPr>
        <p:spPr>
          <a:xfrm>
            <a:off x="331548" y="2564904"/>
            <a:ext cx="33161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Bahnschrift" panose="020B0502040204020203" pitchFamily="34" charset="0"/>
              </a:rPr>
              <a:t>SO</a:t>
            </a:r>
            <a:r>
              <a:rPr lang="en-US" sz="2400" baseline="-25000" dirty="0">
                <a:latin typeface="Bahnschrift" panose="020B0502040204020203" pitchFamily="34" charset="0"/>
              </a:rPr>
              <a:t>3</a:t>
            </a:r>
            <a:r>
              <a:rPr lang="en-US" sz="2400" dirty="0">
                <a:latin typeface="Bahnschrift" panose="020B0502040204020203" pitchFamily="34" charset="0"/>
              </a:rPr>
              <a:t> + </a:t>
            </a:r>
            <a:r>
              <a:rPr lang="ru-RU" sz="2400" dirty="0">
                <a:latin typeface="Bahnschrift" panose="020B0502040204020203" pitchFamily="34" charset="0"/>
              </a:rPr>
              <a:t>Н</a:t>
            </a:r>
            <a:r>
              <a:rPr lang="en-US" sz="2400" baseline="-25000" dirty="0">
                <a:latin typeface="Bahnschrift" panose="020B0502040204020203" pitchFamily="34" charset="0"/>
              </a:rPr>
              <a:t>2</a:t>
            </a:r>
            <a:r>
              <a:rPr lang="ru-RU" sz="2400" dirty="0">
                <a:latin typeface="Bahnschrift" panose="020B0502040204020203" pitchFamily="34" charset="0"/>
              </a:rPr>
              <a:t>О</a:t>
            </a:r>
            <a:r>
              <a:rPr lang="en-US" sz="2400" baseline="-25000" dirty="0">
                <a:latin typeface="Bahnschrift" panose="020B0502040204020203" pitchFamily="34" charset="0"/>
              </a:rPr>
              <a:t> </a:t>
            </a:r>
            <a:r>
              <a:rPr lang="en-US" sz="2400" dirty="0">
                <a:latin typeface="Bahnschrift" panose="020B0502040204020203" pitchFamily="34" charset="0"/>
              </a:rPr>
              <a:t>= H</a:t>
            </a:r>
            <a:r>
              <a:rPr lang="en-US" sz="2400" baseline="-25000" dirty="0">
                <a:latin typeface="Bahnschrift" panose="020B0502040204020203" pitchFamily="34" charset="0"/>
              </a:rPr>
              <a:t>2</a:t>
            </a:r>
            <a:r>
              <a:rPr lang="en-US" sz="2400" dirty="0">
                <a:latin typeface="Bahnschrift" panose="020B0502040204020203" pitchFamily="34" charset="0"/>
              </a:rPr>
              <a:t>SO</a:t>
            </a:r>
            <a:r>
              <a:rPr lang="en-US" sz="2400" baseline="-25000" dirty="0">
                <a:latin typeface="Bahnschrift" panose="020B0502040204020203" pitchFamily="34" charset="0"/>
              </a:rPr>
              <a:t>4 </a:t>
            </a:r>
            <a:r>
              <a:rPr lang="ru-RU" sz="2400" baseline="-25000" dirty="0">
                <a:latin typeface="Bahnschrift" panose="020B0502040204020203" pitchFamily="34" charset="0"/>
              </a:rPr>
              <a:t>   </a:t>
            </a:r>
            <a:r>
              <a:rPr lang="en-US" sz="2400" dirty="0">
                <a:latin typeface="Bahnschrift" panose="020B0502040204020203" pitchFamily="34" charset="0"/>
              </a:rPr>
              <a:t>[1]</a:t>
            </a:r>
            <a:endParaRPr lang="ru-RU" sz="2400" dirty="0">
              <a:latin typeface="Bahnschrift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749AA5-0FD4-F4D3-72D0-4FA386A11FCC}"/>
              </a:ext>
            </a:extLst>
          </p:cNvPr>
          <p:cNvSpPr txBox="1"/>
          <p:nvPr/>
        </p:nvSpPr>
        <p:spPr>
          <a:xfrm>
            <a:off x="275395" y="3157047"/>
            <a:ext cx="53165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Bahnschrift" panose="020B0502040204020203" pitchFamily="34" charset="0"/>
              </a:rPr>
              <a:t>Ba(NO</a:t>
            </a:r>
            <a:r>
              <a:rPr lang="en-US" sz="2400" baseline="-25000" dirty="0">
                <a:latin typeface="Bahnschrift" panose="020B0502040204020203" pitchFamily="34" charset="0"/>
              </a:rPr>
              <a:t>3</a:t>
            </a:r>
            <a:r>
              <a:rPr lang="en-US" sz="2400" dirty="0">
                <a:latin typeface="Bahnschrift" panose="020B0502040204020203" pitchFamily="34" charset="0"/>
              </a:rPr>
              <a:t>)</a:t>
            </a:r>
            <a:r>
              <a:rPr lang="en-US" sz="2400" baseline="-25000" dirty="0">
                <a:latin typeface="Bahnschrift" panose="020B0502040204020203" pitchFamily="34" charset="0"/>
              </a:rPr>
              <a:t>2</a:t>
            </a:r>
            <a:r>
              <a:rPr lang="ru-RU" sz="2400" dirty="0">
                <a:latin typeface="Bahnschrift" panose="020B0502040204020203" pitchFamily="34" charset="0"/>
              </a:rPr>
              <a:t> </a:t>
            </a:r>
            <a:r>
              <a:rPr lang="en-US" sz="2400" dirty="0">
                <a:latin typeface="Bahnschrift" panose="020B0502040204020203" pitchFamily="34" charset="0"/>
              </a:rPr>
              <a:t>+ H</a:t>
            </a:r>
            <a:r>
              <a:rPr lang="en-US" sz="2400" baseline="-25000" dirty="0">
                <a:latin typeface="Bahnschrift" panose="020B0502040204020203" pitchFamily="34" charset="0"/>
              </a:rPr>
              <a:t>2</a:t>
            </a:r>
            <a:r>
              <a:rPr lang="en-US" sz="2400" dirty="0">
                <a:latin typeface="Bahnschrift" panose="020B0502040204020203" pitchFamily="34" charset="0"/>
              </a:rPr>
              <a:t>SO</a:t>
            </a:r>
            <a:r>
              <a:rPr lang="en-US" sz="2400" baseline="-25000" dirty="0">
                <a:latin typeface="Bahnschrift" panose="020B0502040204020203" pitchFamily="34" charset="0"/>
              </a:rPr>
              <a:t>4 </a:t>
            </a:r>
            <a:r>
              <a:rPr lang="en-US" sz="2400" dirty="0">
                <a:latin typeface="Bahnschrift" panose="020B0502040204020203" pitchFamily="34" charset="0"/>
              </a:rPr>
              <a:t>= BaSO</a:t>
            </a:r>
            <a:r>
              <a:rPr lang="en-US" sz="2400" baseline="-25000" dirty="0">
                <a:latin typeface="Bahnschrift" panose="020B0502040204020203" pitchFamily="34" charset="0"/>
              </a:rPr>
              <a:t>4</a:t>
            </a:r>
            <a:r>
              <a:rPr lang="en-US" sz="2400" dirty="0">
                <a:latin typeface="Bahnschrift" panose="020B0502040204020203" pitchFamily="34" charset="0"/>
              </a:rPr>
              <a:t> + 2HNO</a:t>
            </a:r>
            <a:r>
              <a:rPr lang="en-US" sz="2400" baseline="-25000" dirty="0">
                <a:latin typeface="Bahnschrift" panose="020B0502040204020203" pitchFamily="34" charset="0"/>
              </a:rPr>
              <a:t>3 </a:t>
            </a:r>
            <a:r>
              <a:rPr lang="en-US" sz="2400" dirty="0">
                <a:latin typeface="Bahnschrift" panose="020B0502040204020203" pitchFamily="34" charset="0"/>
              </a:rPr>
              <a:t>[2]</a:t>
            </a:r>
            <a:endParaRPr lang="ru-RU" sz="2400" dirty="0">
              <a:latin typeface="Bahnschrift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572625-A388-0787-FB73-A2CD115DE88C}"/>
              </a:ext>
            </a:extLst>
          </p:cNvPr>
          <p:cNvSpPr txBox="1"/>
          <p:nvPr/>
        </p:nvSpPr>
        <p:spPr>
          <a:xfrm>
            <a:off x="9138338" y="2583976"/>
            <a:ext cx="2736304" cy="400110"/>
          </a:xfrm>
          <a:prstGeom prst="rect">
            <a:avLst/>
          </a:prstGeom>
          <a:solidFill>
            <a:srgbClr val="00B0F0">
              <a:alpha val="4000"/>
            </a:srgb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Bahnschrift" panose="020B0502040204020203" pitchFamily="34" charset="0"/>
              </a:rPr>
              <a:t>m(</a:t>
            </a:r>
            <a:r>
              <a:rPr lang="ru-RU" sz="2000" dirty="0">
                <a:latin typeface="Bahnschrift" panose="020B0502040204020203" pitchFamily="34" charset="0"/>
              </a:rPr>
              <a:t>Н</a:t>
            </a:r>
            <a:r>
              <a:rPr lang="en-US" sz="2000" baseline="-25000" dirty="0">
                <a:latin typeface="Bahnschrift" panose="020B0502040204020203" pitchFamily="34" charset="0"/>
              </a:rPr>
              <a:t>2</a:t>
            </a:r>
            <a:r>
              <a:rPr lang="ru-RU" sz="2000" dirty="0">
                <a:latin typeface="Bahnschrift" panose="020B0502040204020203" pitchFamily="34" charset="0"/>
              </a:rPr>
              <a:t>О</a:t>
            </a:r>
            <a:r>
              <a:rPr lang="en-US" sz="2000" dirty="0">
                <a:latin typeface="Bahnschrift" panose="020B0502040204020203" pitchFamily="34" charset="0"/>
              </a:rPr>
              <a:t>) = </a:t>
            </a:r>
            <a:r>
              <a:rPr lang="ru-RU" sz="2000" dirty="0">
                <a:latin typeface="Bahnschrift" panose="020B0502040204020203" pitchFamily="34" charset="0"/>
              </a:rPr>
              <a:t>100 г</a:t>
            </a:r>
            <a:endParaRPr lang="en-US" sz="2000" dirty="0">
              <a:latin typeface="Bahnschrift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0DDAF39-8240-B158-8141-5094E3C094B1}"/>
              </a:ext>
            </a:extLst>
          </p:cNvPr>
          <p:cNvSpPr txBox="1"/>
          <p:nvPr/>
        </p:nvSpPr>
        <p:spPr>
          <a:xfrm>
            <a:off x="9091244" y="4521374"/>
            <a:ext cx="2736304" cy="2369880"/>
          </a:xfrm>
          <a:prstGeom prst="rect">
            <a:avLst/>
          </a:prstGeom>
          <a:solidFill>
            <a:srgbClr val="378D3D">
              <a:alpha val="4000"/>
            </a:srgb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b="0" i="0" u="none" strike="noStrike" baseline="0" dirty="0">
                <a:latin typeface="Bahnschrift" panose="020B0502040204020203" pitchFamily="34" charset="0"/>
              </a:rPr>
              <a:t> </a:t>
            </a:r>
            <a:endParaRPr lang="ru-RU" sz="2000" b="0" i="0" u="none" strike="noStrike" baseline="0" dirty="0">
              <a:latin typeface="Bahnschrift" panose="020B0502040204020203" pitchFamily="34" charset="0"/>
            </a:endParaRPr>
          </a:p>
          <a:p>
            <a:r>
              <a:rPr lang="en-US" sz="2000" b="0" i="0" u="none" strike="noStrike" baseline="0" dirty="0">
                <a:latin typeface="Bahnschrift" panose="020B0502040204020203" pitchFamily="34" charset="0"/>
              </a:rPr>
              <a:t>H</a:t>
            </a:r>
            <a:r>
              <a:rPr lang="en-US" sz="2000" b="0" i="0" u="none" strike="noStrike" baseline="-25000" dirty="0">
                <a:latin typeface="Bahnschrift" panose="020B0502040204020203" pitchFamily="34" charset="0"/>
              </a:rPr>
              <a:t>2</a:t>
            </a:r>
            <a:r>
              <a:rPr lang="en-US" sz="2000" b="0" i="0" u="none" strike="noStrike" baseline="0" dirty="0">
                <a:latin typeface="Bahnschrift" panose="020B0502040204020203" pitchFamily="34" charset="0"/>
              </a:rPr>
              <a:t>SO</a:t>
            </a:r>
            <a:r>
              <a:rPr lang="en-US" sz="2000" b="0" i="0" u="none" strike="noStrike" baseline="-25000" dirty="0">
                <a:latin typeface="Bahnschrift" panose="020B0502040204020203" pitchFamily="34" charset="0"/>
              </a:rPr>
              <a:t>4</a:t>
            </a:r>
            <a:r>
              <a:rPr lang="en-US" sz="2000" b="0" i="0" u="none" strike="noStrike" dirty="0">
                <a:latin typeface="Bahnschrift" panose="020B0502040204020203" pitchFamily="34" charset="0"/>
                <a:cs typeface="Arial" panose="020B0604020202020204" pitchFamily="34" charset="0"/>
              </a:rPr>
              <a:t>ꞏ</a:t>
            </a:r>
            <a:r>
              <a:rPr lang="ru-RU" sz="2000" b="0" i="0" u="none" strike="noStrike" dirty="0">
                <a:latin typeface="Bahnschrift" panose="020B0502040204020203" pitchFamily="34" charset="0"/>
                <a:cs typeface="Arial" panose="020B0604020202020204" pitchFamily="34" charset="0"/>
              </a:rPr>
              <a:t> </a:t>
            </a:r>
            <a:r>
              <a:rPr lang="en-US" sz="2000" b="0" i="0" u="none" strike="noStrike" dirty="0">
                <a:latin typeface="Bahnschrift" panose="020B0502040204020203" pitchFamily="34" charset="0"/>
                <a:cs typeface="Arial" panose="020B0604020202020204" pitchFamily="34" charset="0"/>
              </a:rPr>
              <a:t>n</a:t>
            </a:r>
            <a:r>
              <a:rPr lang="en-US" sz="2000" dirty="0">
                <a:latin typeface="Bahnschrift" panose="020B0502040204020203" pitchFamily="34" charset="0"/>
              </a:rPr>
              <a:t>SO</a:t>
            </a:r>
            <a:r>
              <a:rPr lang="en-US" sz="2000" baseline="-25000" dirty="0">
                <a:latin typeface="Bahnschrift" panose="020B0502040204020203" pitchFamily="34" charset="0"/>
              </a:rPr>
              <a:t>3 </a:t>
            </a:r>
            <a:r>
              <a:rPr lang="en-US" sz="2000" dirty="0">
                <a:latin typeface="Bahnschrift" panose="020B0502040204020203" pitchFamily="34" charset="0"/>
              </a:rPr>
              <a:t>- </a:t>
            </a:r>
            <a:r>
              <a:rPr lang="ru-RU" sz="2000" dirty="0">
                <a:latin typeface="Bahnschrift" panose="020B0502040204020203" pitchFamily="34" charset="0"/>
              </a:rPr>
              <a:t>олеум</a:t>
            </a:r>
            <a:endParaRPr lang="ru-RU" sz="2000" b="0" i="0" u="none" strike="noStrike" dirty="0">
              <a:latin typeface="Bahnschrift" panose="020B0502040204020203" pitchFamily="34" charset="0"/>
            </a:endParaRPr>
          </a:p>
          <a:p>
            <a:r>
              <a:rPr lang="en-US" sz="2000" dirty="0">
                <a:latin typeface="Bahnschrift" panose="020B0502040204020203" pitchFamily="34" charset="0"/>
              </a:rPr>
              <a:t> w</a:t>
            </a:r>
            <a:r>
              <a:rPr lang="ru-RU" sz="2000" dirty="0">
                <a:latin typeface="Bahnschrift" panose="020B0502040204020203" pitchFamily="34" charset="0"/>
              </a:rPr>
              <a:t>(</a:t>
            </a:r>
            <a:r>
              <a:rPr lang="en-US" sz="2000" dirty="0">
                <a:latin typeface="Bahnschrift" panose="020B0502040204020203" pitchFamily="34" charset="0"/>
              </a:rPr>
              <a:t>S</a:t>
            </a:r>
            <a:r>
              <a:rPr lang="ru-RU" sz="2000" dirty="0">
                <a:latin typeface="Bahnschrift" panose="020B0502040204020203" pitchFamily="34" charset="0"/>
              </a:rPr>
              <a:t>)= </a:t>
            </a:r>
            <a:r>
              <a:rPr lang="en-US" sz="2000" dirty="0">
                <a:latin typeface="Bahnschrift" panose="020B0502040204020203" pitchFamily="34" charset="0"/>
              </a:rPr>
              <a:t>38</a:t>
            </a:r>
            <a:r>
              <a:rPr lang="ru-RU" sz="2000" dirty="0">
                <a:latin typeface="Bahnschrift" panose="020B0502040204020203" pitchFamily="34" charset="0"/>
              </a:rPr>
              <a:t>,28%</a:t>
            </a:r>
          </a:p>
          <a:p>
            <a:r>
              <a:rPr lang="en-US" sz="2400" b="0" i="0" u="none" strike="noStrike" baseline="0" dirty="0">
                <a:latin typeface="Bahnschrift" panose="020B0502040204020203" pitchFamily="34" charset="0"/>
              </a:rPr>
              <a:t> </a:t>
            </a:r>
            <a:endParaRPr lang="en-US" sz="2000" dirty="0">
              <a:latin typeface="Bahnschrift" panose="020B0502040204020203" pitchFamily="34" charset="0"/>
            </a:endParaRPr>
          </a:p>
          <a:p>
            <a:endParaRPr lang="en-US" sz="2000" dirty="0">
              <a:latin typeface="Bahnschrift" panose="020B0502040204020203" pitchFamily="34" charset="0"/>
            </a:endParaRPr>
          </a:p>
          <a:p>
            <a:endParaRPr lang="en-US" sz="2000" dirty="0">
              <a:latin typeface="Bahnschrift" panose="020B0502040204020203" pitchFamily="34" charset="0"/>
            </a:endParaRPr>
          </a:p>
          <a:p>
            <a:endParaRPr lang="ru-RU" sz="2000" dirty="0">
              <a:latin typeface="Bahnschrift" panose="020B0502040204020203" pitchFamily="34" charset="0"/>
            </a:endParaRP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21534B8C-8C00-BB1A-C5F8-B516930D285F}"/>
              </a:ext>
            </a:extLst>
          </p:cNvPr>
          <p:cNvGrpSpPr/>
          <p:nvPr/>
        </p:nvGrpSpPr>
        <p:grpSpPr>
          <a:xfrm>
            <a:off x="9683671" y="3198227"/>
            <a:ext cx="775724" cy="735462"/>
            <a:chOff x="9683671" y="3198227"/>
            <a:chExt cx="775724" cy="735462"/>
          </a:xfrm>
        </p:grpSpPr>
        <p:pic>
          <p:nvPicPr>
            <p:cNvPr id="1026" name="Picture 2" descr="форма стрелки, граффити, стрелка png | PNGEgg">
              <a:extLst>
                <a:ext uri="{FF2B5EF4-FFF2-40B4-BE49-F238E27FC236}">
                  <a16:creationId xmlns:a16="http://schemas.microsoft.com/office/drawing/2014/main" id="{7AFF9FFD-67FF-F3F4-3CE1-C71B4E1231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E6E6E6"/>
                </a:clrFrom>
                <a:clrTo>
                  <a:srgbClr val="E6E6E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9752944" y="3227237"/>
              <a:ext cx="735462" cy="6774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D8A2C0B-3A90-773D-6889-7095D065A907}"/>
                </a:ext>
              </a:extLst>
            </p:cNvPr>
            <p:cNvSpPr txBox="1"/>
            <p:nvPr/>
          </p:nvSpPr>
          <p:spPr>
            <a:xfrm>
              <a:off x="9683671" y="3499285"/>
              <a:ext cx="46805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800" baseline="-25000" dirty="0">
                  <a:latin typeface="Bahnschrift" panose="020B0502040204020203" pitchFamily="34" charset="0"/>
                </a:rPr>
                <a:t> </a:t>
              </a:r>
              <a:r>
                <a:rPr lang="en-US" sz="1800" dirty="0">
                  <a:latin typeface="Bahnschrift" panose="020B0502040204020203" pitchFamily="34" charset="0"/>
                </a:rPr>
                <a:t>[1]</a:t>
              </a:r>
              <a:endParaRPr lang="ru-RU" dirty="0"/>
            </a:p>
          </p:txBody>
        </p:sp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24719ABE-7C72-3087-BCB2-64B10C7A8D81}"/>
              </a:ext>
            </a:extLst>
          </p:cNvPr>
          <p:cNvGrpSpPr/>
          <p:nvPr/>
        </p:nvGrpSpPr>
        <p:grpSpPr>
          <a:xfrm>
            <a:off x="8327615" y="2430088"/>
            <a:ext cx="805159" cy="1045664"/>
            <a:chOff x="8327615" y="2430088"/>
            <a:chExt cx="805159" cy="1045664"/>
          </a:xfrm>
        </p:grpSpPr>
        <p:pic>
          <p:nvPicPr>
            <p:cNvPr id="14" name="Picture 2" descr="форма стрелки, граффити, стрелка png | PNGEgg">
              <a:extLst>
                <a:ext uri="{FF2B5EF4-FFF2-40B4-BE49-F238E27FC236}">
                  <a16:creationId xmlns:a16="http://schemas.microsoft.com/office/drawing/2014/main" id="{B473A11B-FE47-31DF-AC3F-F7A4CB3B26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E6E6E6"/>
                </a:clrFrom>
                <a:clrTo>
                  <a:srgbClr val="E6E6E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891314">
              <a:off x="8397312" y="2798311"/>
              <a:ext cx="735462" cy="6774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E1EE953-672C-1531-6498-E2B3CAB2973E}"/>
                </a:ext>
              </a:extLst>
            </p:cNvPr>
            <p:cNvSpPr txBox="1"/>
            <p:nvPr/>
          </p:nvSpPr>
          <p:spPr>
            <a:xfrm>
              <a:off x="8327615" y="2430088"/>
              <a:ext cx="468052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800" baseline="-25000" dirty="0">
                  <a:latin typeface="Bahnschrift" panose="020B0502040204020203" pitchFamily="34" charset="0"/>
                </a:rPr>
                <a:t> </a:t>
              </a:r>
              <a:r>
                <a:rPr lang="en-US" sz="1800" dirty="0">
                  <a:latin typeface="Bahnschrift" panose="020B0502040204020203" pitchFamily="34" charset="0"/>
                </a:rPr>
                <a:t>[2]</a:t>
              </a:r>
              <a:endParaRPr lang="ru-RU" dirty="0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4987D40E-C1FB-0B57-BD81-270BB67742CF}"/>
              </a:ext>
            </a:extLst>
          </p:cNvPr>
          <p:cNvSpPr txBox="1"/>
          <p:nvPr/>
        </p:nvSpPr>
        <p:spPr>
          <a:xfrm>
            <a:off x="242462" y="3762637"/>
            <a:ext cx="5039474" cy="923330"/>
          </a:xfrm>
          <a:prstGeom prst="rect">
            <a:avLst/>
          </a:prstGeom>
          <a:solidFill>
            <a:srgbClr val="FFC000">
              <a:alpha val="4000"/>
            </a:srgb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>
                <a:latin typeface="Bahnschrift" panose="020B0502040204020203" pitchFamily="34" charset="0"/>
              </a:rPr>
              <a:t>m</a:t>
            </a:r>
            <a:r>
              <a:rPr lang="ru-RU" sz="2000" dirty="0">
                <a:latin typeface="Bahnschrift" panose="020B0502040204020203" pitchFamily="34" charset="0"/>
              </a:rPr>
              <a:t>(олеума)</a:t>
            </a:r>
            <a:r>
              <a:rPr lang="en-US" sz="2000" dirty="0">
                <a:latin typeface="Bahnschrift" panose="020B0502040204020203" pitchFamily="34" charset="0"/>
              </a:rPr>
              <a:t> - </a:t>
            </a:r>
            <a:r>
              <a:rPr lang="ru-RU" sz="2000" dirty="0">
                <a:latin typeface="Bahnschrift" panose="020B0502040204020203" pitchFamily="34" charset="0"/>
              </a:rPr>
              <a:t>?</a:t>
            </a:r>
          </a:p>
          <a:p>
            <a:pPr>
              <a:lnSpc>
                <a:spcPct val="90000"/>
              </a:lnSpc>
            </a:pPr>
            <a:r>
              <a:rPr lang="ru-RU" sz="2000" dirty="0">
                <a:latin typeface="Bahnschrift" panose="020B0502040204020203" pitchFamily="34" charset="0"/>
              </a:rPr>
              <a:t> </a:t>
            </a:r>
          </a:p>
          <a:p>
            <a:pPr>
              <a:lnSpc>
                <a:spcPct val="90000"/>
              </a:lnSpc>
            </a:pPr>
            <a:endParaRPr lang="ru-RU" sz="2000" dirty="0">
              <a:latin typeface="Bahnschrift" panose="020B0502040204020203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F9B85C5-76E4-FAC8-6F32-E9EAE53D4E60}"/>
              </a:ext>
            </a:extLst>
          </p:cNvPr>
          <p:cNvSpPr txBox="1"/>
          <p:nvPr/>
        </p:nvSpPr>
        <p:spPr>
          <a:xfrm>
            <a:off x="1493671" y="5974893"/>
            <a:ext cx="7478278" cy="369332"/>
          </a:xfrm>
          <a:prstGeom prst="rect">
            <a:avLst/>
          </a:prstGeom>
          <a:solidFill>
            <a:srgbClr val="FF66CC">
              <a:alpha val="4000"/>
            </a:srgb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2000" dirty="0">
                <a:latin typeface="Bahnschrift" panose="020B0502040204020203" pitchFamily="34" charset="0"/>
              </a:rPr>
              <a:t>0,362 = 261(0,15 – 5х) / </a:t>
            </a:r>
            <a:r>
              <a:rPr lang="ru-RU" sz="2000" dirty="0">
                <a:latin typeface="Bahnschrift" panose="020B0502040204020203" pitchFamily="34" charset="0"/>
                <a:cs typeface="Arial" panose="020B0604020202020204" pitchFamily="34" charset="0"/>
              </a:rPr>
              <a:t>375 – 747х           х = 0,02</a:t>
            </a:r>
            <a:endParaRPr lang="ru-RU" sz="2000" dirty="0">
              <a:latin typeface="Bahnschrift" panose="020B05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A1DB06-39D4-86B0-71C6-4B27A5C08234}"/>
              </a:ext>
            </a:extLst>
          </p:cNvPr>
          <p:cNvSpPr txBox="1"/>
          <p:nvPr/>
        </p:nvSpPr>
        <p:spPr>
          <a:xfrm>
            <a:off x="119336" y="439838"/>
            <a:ext cx="11881320" cy="1938992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2000" b="0" i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" panose="020B0502040204020203" pitchFamily="34" charset="0"/>
              </a:rPr>
              <a:t>Порцию </a:t>
            </a:r>
            <a:r>
              <a:rPr lang="ru-RU" sz="2000" b="0" i="0" u="none" strike="noStrike" baseline="0" dirty="0">
                <a:solidFill>
                  <a:srgbClr val="378D3D"/>
                </a:solidFill>
                <a:latin typeface="Bahnschrift" panose="020B0502040204020203" pitchFamily="34" charset="0"/>
              </a:rPr>
              <a:t>олеума</a:t>
            </a:r>
            <a:r>
              <a:rPr lang="ru-RU" sz="2000" b="0" i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" panose="020B0502040204020203" pitchFamily="34" charset="0"/>
              </a:rPr>
              <a:t>, </a:t>
            </a:r>
            <a:r>
              <a:rPr lang="ru-RU" sz="2000" b="0" i="0" u="none" strike="noStrike" baseline="0" dirty="0">
                <a:solidFill>
                  <a:srgbClr val="378D3D"/>
                </a:solidFill>
                <a:latin typeface="Bahnschrift" panose="020B0502040204020203" pitchFamily="34" charset="0"/>
              </a:rPr>
              <a:t>в котором массовая доля элемента серы составляет 38,28 </a:t>
            </a:r>
            <a:r>
              <a:rPr lang="ru-RU" sz="2000" b="0" i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" panose="020B0502040204020203" pitchFamily="34" charset="0"/>
              </a:rPr>
              <a:t>%, </a:t>
            </a:r>
            <a:r>
              <a:rPr lang="ru-RU" sz="2000" b="0" i="0" u="none" strike="noStrike" baseline="0" dirty="0">
                <a:solidFill>
                  <a:schemeClr val="accent1"/>
                </a:solidFill>
                <a:latin typeface="Bahnschrift" panose="020B0502040204020203" pitchFamily="34" charset="0"/>
              </a:rPr>
              <a:t>растворили в 100 мл воды</a:t>
            </a:r>
            <a:r>
              <a:rPr lang="ru-RU" sz="2000" b="0" i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" panose="020B0502040204020203" pitchFamily="34" charset="0"/>
              </a:rPr>
              <a:t>. </a:t>
            </a:r>
            <a:r>
              <a:rPr lang="ru-RU" sz="2000" b="0" i="0" u="none" strike="noStrike" baseline="0" dirty="0">
                <a:solidFill>
                  <a:schemeClr val="accent6">
                    <a:lumMod val="75000"/>
                  </a:schemeClr>
                </a:solidFill>
                <a:latin typeface="Bahnschrift" panose="020B0502040204020203" pitchFamily="34" charset="0"/>
              </a:rPr>
              <a:t>Полученный раствор </a:t>
            </a:r>
            <a:r>
              <a:rPr lang="ru-RU" sz="2000" b="0" i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" panose="020B0502040204020203" pitchFamily="34" charset="0"/>
              </a:rPr>
              <a:t>добавили </a:t>
            </a:r>
            <a:r>
              <a:rPr lang="ru-RU" sz="2000" b="0" i="0" u="none" strike="noStrike" baseline="0" dirty="0">
                <a:solidFill>
                  <a:srgbClr val="FF0000"/>
                </a:solidFill>
                <a:latin typeface="Bahnschrift" panose="020B0502040204020203" pitchFamily="34" charset="0"/>
              </a:rPr>
              <a:t>к 250 мл раствора нитрата бария, имеющего концентрацию 0,6 моль/л и плотность 1,1 г/мл. Массовая доля нитрата бария в полученном растворе составила 3,62 %. </a:t>
            </a:r>
            <a:r>
              <a:rPr lang="ru-RU" sz="2000" b="0" i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" panose="020B0502040204020203" pitchFamily="34" charset="0"/>
              </a:rPr>
              <a:t>Рассчитайте </a:t>
            </a:r>
            <a:r>
              <a:rPr lang="ru-RU" sz="2000" b="0" i="0" u="none" strike="noStrike" baseline="0" dirty="0">
                <a:solidFill>
                  <a:srgbClr val="378D3D"/>
                </a:solidFill>
                <a:latin typeface="Bahnschrift" panose="020B0502040204020203" pitchFamily="34" charset="0"/>
              </a:rPr>
              <a:t>массу исходной порции олеума</a:t>
            </a:r>
            <a:r>
              <a:rPr lang="ru-RU" sz="2000" b="0" i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" panose="020B0502040204020203" pitchFamily="34" charset="0"/>
              </a:rPr>
              <a:t>. В ответе запишите уравнения реакций, которые указаны в условии задачи, и приведите все необходимые вычисления (указывайте единицы измерения и обозначения искомых физических величин).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Bahnschrift" panose="020B0502040204020203" pitchFamily="34" charset="0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4761CF3D-4909-D5E9-4278-B4F730EA5BC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27114" y="2534914"/>
            <a:ext cx="1169724" cy="1230054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A1E13811-D8FD-BBD9-C4F3-D25BA1CBF7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46900" y="3031033"/>
            <a:ext cx="856993" cy="1608013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AED0576A-39DD-8CA3-2C1D-5753F1B74AC6}"/>
              </a:ext>
            </a:extLst>
          </p:cNvPr>
          <p:cNvSpPr txBox="1"/>
          <p:nvPr/>
        </p:nvSpPr>
        <p:spPr>
          <a:xfrm>
            <a:off x="9002187" y="4627278"/>
            <a:ext cx="2134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 </a:t>
            </a:r>
            <a:r>
              <a:rPr lang="ru-RU" i="1" dirty="0">
                <a:solidFill>
                  <a:srgbClr val="FF0000"/>
                </a:solidFill>
                <a:latin typeface="Bahnschrift" panose="020B0502040204020203" pitchFamily="34" charset="0"/>
              </a:rPr>
              <a:t>х</a:t>
            </a:r>
            <a:r>
              <a:rPr lang="ru-RU" dirty="0">
                <a:solidFill>
                  <a:srgbClr val="FF0000"/>
                </a:solidFill>
                <a:latin typeface="Bahnschrift" panose="020B0502040204020203" pitchFamily="34" charset="0"/>
              </a:rPr>
              <a:t> моль     </a:t>
            </a:r>
            <a:r>
              <a:rPr lang="ru-RU" i="1" dirty="0">
                <a:solidFill>
                  <a:srgbClr val="FF0000"/>
                </a:solidFill>
                <a:latin typeface="Bahnschrift" panose="020B0502040204020203" pitchFamily="34" charset="0"/>
              </a:rPr>
              <a:t>у</a:t>
            </a:r>
            <a:r>
              <a:rPr lang="ru-RU" dirty="0">
                <a:solidFill>
                  <a:srgbClr val="FF0000"/>
                </a:solidFill>
                <a:latin typeface="Bahnschrift" panose="020B0502040204020203" pitchFamily="34" charset="0"/>
              </a:rPr>
              <a:t> моль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48EA7AD-AA1F-AA7B-A626-E2810F27B39C}"/>
              </a:ext>
            </a:extLst>
          </p:cNvPr>
          <p:cNvSpPr txBox="1"/>
          <p:nvPr/>
        </p:nvSpPr>
        <p:spPr>
          <a:xfrm>
            <a:off x="9138339" y="5489500"/>
            <a:ext cx="25022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Bahnschrift" panose="020B0502040204020203" pitchFamily="34" charset="0"/>
              </a:rPr>
              <a:t>тогда </a:t>
            </a:r>
          </a:p>
          <a:p>
            <a:r>
              <a:rPr lang="ru-RU" sz="2000" dirty="0">
                <a:latin typeface="Bahnschrift" panose="020B0502040204020203" pitchFamily="34" charset="0"/>
              </a:rPr>
              <a:t>32</a:t>
            </a:r>
            <a:r>
              <a:rPr lang="ru-RU" sz="2000" i="1" dirty="0">
                <a:latin typeface="Bahnschrift" panose="020B0502040204020203" pitchFamily="34" charset="0"/>
              </a:rPr>
              <a:t>х</a:t>
            </a:r>
            <a:r>
              <a:rPr lang="ru-RU" sz="2000" dirty="0">
                <a:latin typeface="Bahnschrift" panose="020B0502040204020203" pitchFamily="34" charset="0"/>
              </a:rPr>
              <a:t> + 32</a:t>
            </a:r>
            <a:r>
              <a:rPr lang="ru-RU" sz="2000" i="1" dirty="0">
                <a:latin typeface="Bahnschrift" panose="020B0502040204020203" pitchFamily="34" charset="0"/>
              </a:rPr>
              <a:t>у</a:t>
            </a:r>
            <a:r>
              <a:rPr lang="ru-RU" sz="2000" dirty="0">
                <a:latin typeface="Bahnschrift" panose="020B0502040204020203" pitchFamily="34" charset="0"/>
              </a:rPr>
              <a:t> / 98</a:t>
            </a:r>
            <a:r>
              <a:rPr lang="ru-RU" sz="2000" i="1" dirty="0">
                <a:latin typeface="Bahnschrift" panose="020B0502040204020203" pitchFamily="34" charset="0"/>
              </a:rPr>
              <a:t>х</a:t>
            </a:r>
            <a:r>
              <a:rPr lang="ru-RU" sz="2000" dirty="0">
                <a:latin typeface="Bahnschrift" panose="020B0502040204020203" pitchFamily="34" charset="0"/>
              </a:rPr>
              <a:t> +80</a:t>
            </a:r>
            <a:r>
              <a:rPr lang="ru-RU" sz="2000" i="1" dirty="0">
                <a:latin typeface="Bahnschrift" panose="020B0502040204020203" pitchFamily="34" charset="0"/>
              </a:rPr>
              <a:t>у</a:t>
            </a:r>
            <a:r>
              <a:rPr lang="en-US" sz="2000" dirty="0">
                <a:latin typeface="Bahnschrift" panose="020B0502040204020203" pitchFamily="34" charset="0"/>
              </a:rPr>
              <a:t> =</a:t>
            </a:r>
            <a:r>
              <a:rPr lang="ru-RU" sz="2000" dirty="0">
                <a:latin typeface="Bahnschrift" panose="020B0502040204020203" pitchFamily="34" charset="0"/>
              </a:rPr>
              <a:t> </a:t>
            </a:r>
            <a:r>
              <a:rPr lang="en-US" sz="2000" dirty="0">
                <a:latin typeface="Bahnschrift" panose="020B0502040204020203" pitchFamily="34" charset="0"/>
              </a:rPr>
              <a:t>0,3828</a:t>
            </a:r>
            <a:r>
              <a:rPr lang="ru-RU" sz="2000" dirty="0">
                <a:latin typeface="Bahnschrift" panose="020B0502040204020203" pitchFamily="34" charset="0"/>
              </a:rPr>
              <a:t>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72E4EAF-9EF2-BE6A-5C45-5D56DB45B4CF}"/>
              </a:ext>
            </a:extLst>
          </p:cNvPr>
          <p:cNvSpPr txBox="1"/>
          <p:nvPr/>
        </p:nvSpPr>
        <p:spPr>
          <a:xfrm>
            <a:off x="9138338" y="6418162"/>
            <a:ext cx="21481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>
                <a:latin typeface="Bahnschrift" panose="020B0502040204020203" pitchFamily="34" charset="0"/>
              </a:rPr>
              <a:t>у</a:t>
            </a:r>
            <a:r>
              <a:rPr lang="en-US" sz="2000" dirty="0">
                <a:latin typeface="Bahnschrift" panose="020B0502040204020203" pitchFamily="34" charset="0"/>
              </a:rPr>
              <a:t> = 4</a:t>
            </a:r>
            <a:r>
              <a:rPr lang="ru-RU" sz="2000" i="1" dirty="0">
                <a:latin typeface="Bahnschrift" panose="020B0502040204020203" pitchFamily="34" charset="0"/>
              </a:rPr>
              <a:t>х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D848227-311C-C0A5-8A44-B046BD6D30E0}"/>
              </a:ext>
            </a:extLst>
          </p:cNvPr>
          <p:cNvSpPr txBox="1"/>
          <p:nvPr/>
        </p:nvSpPr>
        <p:spPr>
          <a:xfrm>
            <a:off x="392349" y="2350248"/>
            <a:ext cx="579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4х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41D4EB4-B331-5CF4-2421-69DB36E9C334}"/>
              </a:ext>
            </a:extLst>
          </p:cNvPr>
          <p:cNvSpPr txBox="1"/>
          <p:nvPr/>
        </p:nvSpPr>
        <p:spPr>
          <a:xfrm>
            <a:off x="2083164" y="2350248"/>
            <a:ext cx="579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Bahnschrift" panose="020B0502040204020203" pitchFamily="34" charset="0"/>
              </a:rPr>
              <a:t>4х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208E144-877A-F377-E42B-5930B5550CFA}"/>
              </a:ext>
            </a:extLst>
          </p:cNvPr>
          <p:cNvSpPr txBox="1"/>
          <p:nvPr/>
        </p:nvSpPr>
        <p:spPr>
          <a:xfrm>
            <a:off x="1989638" y="2950763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Bahnschrift" panose="020B0502040204020203" pitchFamily="34" charset="0"/>
              </a:rPr>
              <a:t>5х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890A36C-5C1A-EE20-4421-70AB27B03EA1}"/>
              </a:ext>
            </a:extLst>
          </p:cNvPr>
          <p:cNvSpPr txBox="1"/>
          <p:nvPr/>
        </p:nvSpPr>
        <p:spPr>
          <a:xfrm>
            <a:off x="682287" y="2938254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Bahnschrift" panose="020B0502040204020203" pitchFamily="34" charset="0"/>
              </a:rPr>
              <a:t>5х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48F32C1-10DE-A4A4-0980-83EC017F3C90}"/>
              </a:ext>
            </a:extLst>
          </p:cNvPr>
          <p:cNvSpPr txBox="1"/>
          <p:nvPr/>
        </p:nvSpPr>
        <p:spPr>
          <a:xfrm>
            <a:off x="5769439" y="4556070"/>
            <a:ext cx="23314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Bahnschrift" panose="020B0502040204020203" pitchFamily="34" charset="0"/>
              </a:rPr>
              <a:t>0,6 моль – 1000 мл</a:t>
            </a:r>
          </a:p>
          <a:p>
            <a:r>
              <a:rPr lang="en-US" sz="2000" dirty="0">
                <a:latin typeface="Bahnschrift" panose="020B0502040204020203" pitchFamily="34" charset="0"/>
              </a:rPr>
              <a:t>z </a:t>
            </a:r>
            <a:r>
              <a:rPr lang="ru-RU" sz="2000" dirty="0">
                <a:latin typeface="Bahnschrift" panose="020B0502040204020203" pitchFamily="34" charset="0"/>
              </a:rPr>
              <a:t>моль – 250 мл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0A45606-6758-6FA0-12BB-F6F9AE3FE6D5}"/>
              </a:ext>
            </a:extLst>
          </p:cNvPr>
          <p:cNvSpPr txBox="1"/>
          <p:nvPr/>
        </p:nvSpPr>
        <p:spPr>
          <a:xfrm>
            <a:off x="5786985" y="5170969"/>
            <a:ext cx="19592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Bahnschrift" panose="020B0502040204020203" pitchFamily="34" charset="0"/>
              </a:rPr>
              <a:t>z = 0,15 </a:t>
            </a:r>
            <a:r>
              <a:rPr lang="ru-RU" sz="2000" dirty="0">
                <a:latin typeface="Bahnschrift" panose="020B0502040204020203" pitchFamily="34" charset="0"/>
              </a:rPr>
              <a:t>моль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651E43C-E8A0-7E3E-C99C-E952F0B4A2E8}"/>
              </a:ext>
            </a:extLst>
          </p:cNvPr>
          <p:cNvSpPr txBox="1"/>
          <p:nvPr/>
        </p:nvSpPr>
        <p:spPr>
          <a:xfrm>
            <a:off x="5749967" y="5498013"/>
            <a:ext cx="30843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Bahnschrift" panose="020B0502040204020203" pitchFamily="34" charset="0"/>
              </a:rPr>
              <a:t>Ba(NO</a:t>
            </a:r>
            <a:r>
              <a:rPr lang="en-US" sz="2000" baseline="-25000" dirty="0">
                <a:latin typeface="Bahnschrift" panose="020B0502040204020203" pitchFamily="34" charset="0"/>
              </a:rPr>
              <a:t>3</a:t>
            </a:r>
            <a:r>
              <a:rPr lang="en-US" sz="2000" dirty="0">
                <a:latin typeface="Bahnschrift" panose="020B0502040204020203" pitchFamily="34" charset="0"/>
              </a:rPr>
              <a:t>)</a:t>
            </a:r>
            <a:r>
              <a:rPr lang="en-US" sz="2000" baseline="-25000" dirty="0">
                <a:latin typeface="Bahnschrift" panose="020B0502040204020203" pitchFamily="34" charset="0"/>
              </a:rPr>
              <a:t>2</a:t>
            </a:r>
            <a:r>
              <a:rPr lang="ru-RU" sz="2000" baseline="-25000" dirty="0">
                <a:latin typeface="Bahnschrift" panose="020B0502040204020203" pitchFamily="34" charset="0"/>
              </a:rPr>
              <a:t> ост. </a:t>
            </a:r>
            <a:r>
              <a:rPr lang="ru-RU" sz="2000" dirty="0">
                <a:latin typeface="Bahnschrift" panose="020B0502040204020203" pitchFamily="34" charset="0"/>
              </a:rPr>
              <a:t>= 0,15 – 5х</a:t>
            </a:r>
            <a:endParaRPr lang="ru-RU" sz="20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44686EA-0EAD-5B88-7C66-D6551BF1C09D}"/>
              </a:ext>
            </a:extLst>
          </p:cNvPr>
          <p:cNvSpPr txBox="1"/>
          <p:nvPr/>
        </p:nvSpPr>
        <p:spPr>
          <a:xfrm>
            <a:off x="3170307" y="2950763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Bahnschrift" panose="020B0502040204020203" pitchFamily="34" charset="0"/>
              </a:rPr>
              <a:t>5х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E9CF94B-F998-7985-132F-443A86052017}"/>
              </a:ext>
            </a:extLst>
          </p:cNvPr>
          <p:cNvSpPr txBox="1"/>
          <p:nvPr/>
        </p:nvSpPr>
        <p:spPr>
          <a:xfrm>
            <a:off x="1493671" y="6418162"/>
            <a:ext cx="7478278" cy="369332"/>
          </a:xfrm>
          <a:prstGeom prst="rect">
            <a:avLst/>
          </a:prstGeom>
          <a:solidFill>
            <a:srgbClr val="FF66CC">
              <a:alpha val="4000"/>
            </a:srgb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>
                <a:latin typeface="Bahnschrift" panose="020B0502040204020203" pitchFamily="34" charset="0"/>
              </a:rPr>
              <a:t>m</a:t>
            </a:r>
            <a:r>
              <a:rPr lang="ru-RU" sz="2000" dirty="0">
                <a:latin typeface="Bahnschrift" panose="020B0502040204020203" pitchFamily="34" charset="0"/>
              </a:rPr>
              <a:t> (</a:t>
            </a:r>
            <a:r>
              <a:rPr lang="ru-RU" sz="2000" dirty="0" err="1">
                <a:latin typeface="Bahnschrift" panose="020B0502040204020203" pitchFamily="34" charset="0"/>
              </a:rPr>
              <a:t>кон.р-ра</a:t>
            </a:r>
            <a:r>
              <a:rPr lang="en-US" sz="2000" dirty="0">
                <a:latin typeface="Bahnschrift" panose="020B0502040204020203" pitchFamily="34" charset="0"/>
              </a:rPr>
              <a:t>)</a:t>
            </a:r>
            <a:r>
              <a:rPr lang="ru-RU" sz="2000" dirty="0">
                <a:latin typeface="Bahnschrift" panose="020B0502040204020203" pitchFamily="34" charset="0"/>
              </a:rPr>
              <a:t> = 98х + 320х +100 + 250</a:t>
            </a:r>
            <a:r>
              <a:rPr lang="en-US" sz="2000" dirty="0">
                <a:latin typeface="Bahnschrift" panose="020B0502040204020203" pitchFamily="34" charset="0"/>
                <a:cs typeface="Arial" panose="020B0604020202020204" pitchFamily="34" charset="0"/>
              </a:rPr>
              <a:t>ꞏ</a:t>
            </a:r>
            <a:r>
              <a:rPr lang="ru-RU" sz="2000" dirty="0">
                <a:latin typeface="Bahnschrift" panose="020B0502040204020203" pitchFamily="34" charset="0"/>
              </a:rPr>
              <a:t> 1,1 – 5х</a:t>
            </a:r>
            <a:r>
              <a:rPr lang="en-US" sz="2000" dirty="0">
                <a:latin typeface="Bahnschrift" panose="020B0502040204020203" pitchFamily="34" charset="0"/>
                <a:cs typeface="Arial" panose="020B0604020202020204" pitchFamily="34" charset="0"/>
              </a:rPr>
              <a:t>ꞏ</a:t>
            </a:r>
            <a:r>
              <a:rPr lang="ru-RU" sz="2000" dirty="0">
                <a:latin typeface="Bahnschrift" panose="020B0502040204020203" pitchFamily="34" charset="0"/>
                <a:cs typeface="Arial" panose="020B0604020202020204" pitchFamily="34" charset="0"/>
              </a:rPr>
              <a:t>233 = 375 – 747х</a:t>
            </a:r>
            <a:endParaRPr lang="ru-RU" sz="2000" dirty="0">
              <a:latin typeface="Bahnschrift" panose="020B0502040204020203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6C22AD4-92ED-AE2E-995A-587525E9F95B}"/>
              </a:ext>
            </a:extLst>
          </p:cNvPr>
          <p:cNvSpPr txBox="1"/>
          <p:nvPr/>
        </p:nvSpPr>
        <p:spPr>
          <a:xfrm>
            <a:off x="258928" y="4035953"/>
            <a:ext cx="4972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Bahnschrift" panose="020B0502040204020203" pitchFamily="34" charset="0"/>
              </a:rPr>
              <a:t>m</a:t>
            </a:r>
            <a:r>
              <a:rPr lang="ru-RU" sz="2000" dirty="0">
                <a:latin typeface="Bahnschrift" panose="020B0502040204020203" pitchFamily="34" charset="0"/>
              </a:rPr>
              <a:t>(олеума) = 98</a:t>
            </a:r>
            <a:r>
              <a:rPr lang="en-US" sz="2000" dirty="0">
                <a:latin typeface="Bahnschrift" panose="020B0502040204020203" pitchFamily="34" charset="0"/>
                <a:cs typeface="Arial" panose="020B0604020202020204" pitchFamily="34" charset="0"/>
              </a:rPr>
              <a:t>ꞏ</a:t>
            </a:r>
            <a:r>
              <a:rPr lang="ru-RU" sz="2000" dirty="0">
                <a:latin typeface="Bahnschrift" panose="020B0502040204020203" pitchFamily="34" charset="0"/>
                <a:cs typeface="Arial" panose="020B0604020202020204" pitchFamily="34" charset="0"/>
              </a:rPr>
              <a:t>0,02 + 80</a:t>
            </a:r>
            <a:r>
              <a:rPr lang="en-US" sz="2000" dirty="0">
                <a:latin typeface="Bahnschrift" panose="020B0502040204020203" pitchFamily="34" charset="0"/>
                <a:cs typeface="Arial" panose="020B0604020202020204" pitchFamily="34" charset="0"/>
              </a:rPr>
              <a:t>ꞏ</a:t>
            </a:r>
            <a:r>
              <a:rPr lang="ru-RU" sz="2000" dirty="0">
                <a:latin typeface="Bahnschrift" panose="020B0502040204020203" pitchFamily="34" charset="0"/>
                <a:cs typeface="Arial" panose="020B0604020202020204" pitchFamily="34" charset="0"/>
              </a:rPr>
              <a:t>0,08 = 1,96+6,4 =    = 8,36</a:t>
            </a:r>
            <a:endParaRPr lang="ru-RU" sz="2000" dirty="0">
              <a:latin typeface="Bahnschrift" panose="020B050204020402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3BA997-6CE2-DE00-262A-9CB81178EA24}"/>
              </a:ext>
            </a:extLst>
          </p:cNvPr>
          <p:cNvSpPr txBox="1"/>
          <p:nvPr/>
        </p:nvSpPr>
        <p:spPr>
          <a:xfrm>
            <a:off x="125322" y="4534560"/>
            <a:ext cx="89649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960858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10" grpId="0" animBg="1"/>
      <p:bldP spid="20" grpId="0" animBg="1"/>
      <p:bldP spid="21" grpId="0" animBg="1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6" grpId="0"/>
      <p:bldP spid="37" grpId="0"/>
      <p:bldP spid="38" grpId="0" animBg="1"/>
      <p:bldP spid="39" grpId="0"/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41C179-0409-35BF-548F-DAC221342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692696"/>
            <a:ext cx="10972800" cy="468288"/>
          </a:xfrm>
        </p:spPr>
        <p:txBody>
          <a:bodyPr>
            <a:normAutofit fontScale="90000"/>
          </a:bodyPr>
          <a:lstStyle/>
          <a:p>
            <a:r>
              <a:rPr lang="ru-RU" sz="2800" b="0" i="0" dirty="0">
                <a:solidFill>
                  <a:schemeClr val="accent5">
                    <a:lumMod val="10000"/>
                  </a:schemeClr>
                </a:solidFill>
                <a:effectLst/>
                <a:latin typeface="Bahnschrift" panose="020B0502040204020203" pitchFamily="34" charset="0"/>
              </a:rPr>
              <a:t>Порою, чужие грабли, могут стать своею взлётной полосой…</a:t>
            </a:r>
            <a:endParaRPr lang="ru-RU" sz="2800" dirty="0">
              <a:solidFill>
                <a:schemeClr val="accent5">
                  <a:lumMod val="10000"/>
                </a:schemeClr>
              </a:solidFill>
              <a:latin typeface="Bahnschrift" panose="020B0502040204020203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5AAB279-30BF-0CE7-0AFF-2C0BA03383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368" y="2996952"/>
            <a:ext cx="2419474" cy="3054507"/>
          </a:xfrm>
          <a:prstGeom prst="rect">
            <a:avLst/>
          </a:prstGeom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44A2356F-D740-CD36-93F8-F2D27DA67DFD}"/>
              </a:ext>
            </a:extLst>
          </p:cNvPr>
          <p:cNvSpPr txBox="1">
            <a:spLocks/>
          </p:cNvSpPr>
          <p:nvPr/>
        </p:nvSpPr>
        <p:spPr bwMode="auto">
          <a:xfrm>
            <a:off x="3359696" y="-234708"/>
            <a:ext cx="8020472" cy="990600"/>
          </a:xfrm>
          <a:prstGeom prst="rect">
            <a:avLst/>
          </a:prstGeom>
          <a:noFill/>
        </p:spPr>
        <p:txBody>
          <a:bodyPr lIns="91440" tIns="45720" rIns="91440" bIns="45720" anchor="b"/>
          <a:lstStyle>
            <a:lvl1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3200" b="0" i="0">
                <a:solidFill>
                  <a:schemeClr val="dk2"/>
                </a:solidFill>
                <a:latin typeface="Bookman Old Style"/>
              </a:defRPr>
            </a:lvl1pPr>
            <a:lvl2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3200" b="0" i="0">
                <a:solidFill>
                  <a:schemeClr val="dk2"/>
                </a:solidFill>
                <a:latin typeface="Bookman Old Style"/>
              </a:defRPr>
            </a:lvl2pPr>
            <a:lvl3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3200" b="0" i="0">
                <a:solidFill>
                  <a:schemeClr val="dk2"/>
                </a:solidFill>
                <a:latin typeface="Bookman Old Style"/>
              </a:defRPr>
            </a:lvl3pPr>
            <a:lvl4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3200" b="0" i="0">
                <a:solidFill>
                  <a:schemeClr val="dk2"/>
                </a:solidFill>
                <a:latin typeface="Bookman Old Style"/>
              </a:defRPr>
            </a:lvl4pPr>
            <a:lvl5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3200" b="0" i="0">
                <a:solidFill>
                  <a:schemeClr val="dk2"/>
                </a:solidFill>
                <a:latin typeface="Bookman Old Style"/>
              </a:defRPr>
            </a:lvl5pPr>
            <a:lvl6pPr>
              <a:defRPr lang="en-US" sz="1800"/>
            </a:lvl6pPr>
            <a:lvl7pPr>
              <a:defRPr lang="en-US" sz="1800"/>
            </a:lvl7pPr>
            <a:lvl8pPr>
              <a:defRPr lang="en-US" sz="1800"/>
            </a:lvl8pPr>
            <a:lvl9pPr>
              <a:defRPr lang="en-US" sz="1800"/>
            </a:lvl9pPr>
          </a:lstStyle>
          <a:p>
            <a:r>
              <a:rPr lang="ru-RU" dirty="0">
                <a:solidFill>
                  <a:srgbClr val="C00000"/>
                </a:solidFill>
                <a:latin typeface="Bahnschrift" panose="020B0502040204020203" pitchFamily="34" charset="0"/>
              </a:rPr>
              <a:t>Ищем ошибки: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F9B3C29-99D2-DBD2-7A25-ADFD36BC11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3952" y="1155284"/>
            <a:ext cx="6266401" cy="5502887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7703E91-720C-1516-9979-E8CC9FF6BF40}"/>
              </a:ext>
            </a:extLst>
          </p:cNvPr>
          <p:cNvSpPr txBox="1"/>
          <p:nvPr/>
        </p:nvSpPr>
        <p:spPr>
          <a:xfrm>
            <a:off x="4115780" y="1155284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" panose="020B0502040204020203" pitchFamily="34" charset="0"/>
              </a:rPr>
              <a:t>Работа 1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B08499A-2927-88D1-24B4-67B92595BB42}"/>
              </a:ext>
            </a:extLst>
          </p:cNvPr>
          <p:cNvSpPr/>
          <p:nvPr/>
        </p:nvSpPr>
        <p:spPr>
          <a:xfrm>
            <a:off x="119336" y="692696"/>
            <a:ext cx="11924243" cy="6048672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6171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44A2356F-D740-CD36-93F8-F2D27DA67DFD}"/>
              </a:ext>
            </a:extLst>
          </p:cNvPr>
          <p:cNvSpPr txBox="1">
            <a:spLocks/>
          </p:cNvSpPr>
          <p:nvPr/>
        </p:nvSpPr>
        <p:spPr bwMode="auto">
          <a:xfrm>
            <a:off x="3359696" y="-234708"/>
            <a:ext cx="8020472" cy="990600"/>
          </a:xfrm>
          <a:prstGeom prst="rect">
            <a:avLst/>
          </a:prstGeom>
          <a:noFill/>
        </p:spPr>
        <p:txBody>
          <a:bodyPr lIns="91440" tIns="45720" rIns="91440" bIns="45720" anchor="b"/>
          <a:lstStyle>
            <a:lvl1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3200" b="0" i="0">
                <a:solidFill>
                  <a:schemeClr val="dk2"/>
                </a:solidFill>
                <a:latin typeface="Bookman Old Style"/>
              </a:defRPr>
            </a:lvl1pPr>
            <a:lvl2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3200" b="0" i="0">
                <a:solidFill>
                  <a:schemeClr val="dk2"/>
                </a:solidFill>
                <a:latin typeface="Bookman Old Style"/>
              </a:defRPr>
            </a:lvl2pPr>
            <a:lvl3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3200" b="0" i="0">
                <a:solidFill>
                  <a:schemeClr val="dk2"/>
                </a:solidFill>
                <a:latin typeface="Bookman Old Style"/>
              </a:defRPr>
            </a:lvl3pPr>
            <a:lvl4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3200" b="0" i="0">
                <a:solidFill>
                  <a:schemeClr val="dk2"/>
                </a:solidFill>
                <a:latin typeface="Bookman Old Style"/>
              </a:defRPr>
            </a:lvl4pPr>
            <a:lvl5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3200" b="0" i="0">
                <a:solidFill>
                  <a:schemeClr val="dk2"/>
                </a:solidFill>
                <a:latin typeface="Bookman Old Style"/>
              </a:defRPr>
            </a:lvl5pPr>
            <a:lvl6pPr>
              <a:defRPr lang="en-US" sz="1800"/>
            </a:lvl6pPr>
            <a:lvl7pPr>
              <a:defRPr lang="en-US" sz="1800"/>
            </a:lvl7pPr>
            <a:lvl8pPr>
              <a:defRPr lang="en-US" sz="1800"/>
            </a:lvl8pPr>
            <a:lvl9pPr>
              <a:defRPr lang="en-US" sz="1800"/>
            </a:lvl9pPr>
          </a:lstStyle>
          <a:p>
            <a:r>
              <a:rPr lang="ru-RU" dirty="0">
                <a:solidFill>
                  <a:srgbClr val="C00000"/>
                </a:solidFill>
                <a:latin typeface="Bahnschrift" panose="020B0502040204020203" pitchFamily="34" charset="0"/>
              </a:rPr>
              <a:t>Ищем ошибки: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703E91-720C-1516-9979-E8CC9FF6BF40}"/>
              </a:ext>
            </a:extLst>
          </p:cNvPr>
          <p:cNvSpPr txBox="1"/>
          <p:nvPr/>
        </p:nvSpPr>
        <p:spPr>
          <a:xfrm>
            <a:off x="320021" y="745316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" panose="020B0502040204020203" pitchFamily="34" charset="0"/>
              </a:rPr>
              <a:t>Работа 2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B08499A-2927-88D1-24B4-67B92595BB42}"/>
              </a:ext>
            </a:extLst>
          </p:cNvPr>
          <p:cNvSpPr/>
          <p:nvPr/>
        </p:nvSpPr>
        <p:spPr>
          <a:xfrm>
            <a:off x="119336" y="692696"/>
            <a:ext cx="11924243" cy="6048672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0BDA5DB-9FA8-16B8-BE64-830203098B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322" y="755892"/>
            <a:ext cx="4660660" cy="6023310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411330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44A2356F-D740-CD36-93F8-F2D27DA67DFD}"/>
              </a:ext>
            </a:extLst>
          </p:cNvPr>
          <p:cNvSpPr txBox="1">
            <a:spLocks/>
          </p:cNvSpPr>
          <p:nvPr/>
        </p:nvSpPr>
        <p:spPr bwMode="auto">
          <a:xfrm>
            <a:off x="3359696" y="-234708"/>
            <a:ext cx="8020472" cy="990600"/>
          </a:xfrm>
          <a:prstGeom prst="rect">
            <a:avLst/>
          </a:prstGeom>
          <a:noFill/>
        </p:spPr>
        <p:txBody>
          <a:bodyPr lIns="91440" tIns="45720" rIns="91440" bIns="45720" anchor="b"/>
          <a:lstStyle>
            <a:lvl1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3200" b="0" i="0">
                <a:solidFill>
                  <a:schemeClr val="dk2"/>
                </a:solidFill>
                <a:latin typeface="Bookman Old Style"/>
              </a:defRPr>
            </a:lvl1pPr>
            <a:lvl2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3200" b="0" i="0">
                <a:solidFill>
                  <a:schemeClr val="dk2"/>
                </a:solidFill>
                <a:latin typeface="Bookman Old Style"/>
              </a:defRPr>
            </a:lvl2pPr>
            <a:lvl3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3200" b="0" i="0">
                <a:solidFill>
                  <a:schemeClr val="dk2"/>
                </a:solidFill>
                <a:latin typeface="Bookman Old Style"/>
              </a:defRPr>
            </a:lvl3pPr>
            <a:lvl4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3200" b="0" i="0">
                <a:solidFill>
                  <a:schemeClr val="dk2"/>
                </a:solidFill>
                <a:latin typeface="Bookman Old Style"/>
              </a:defRPr>
            </a:lvl4pPr>
            <a:lvl5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3200" b="0" i="0">
                <a:solidFill>
                  <a:schemeClr val="dk2"/>
                </a:solidFill>
                <a:latin typeface="Bookman Old Style"/>
              </a:defRPr>
            </a:lvl5pPr>
            <a:lvl6pPr>
              <a:defRPr lang="en-US" sz="1800"/>
            </a:lvl6pPr>
            <a:lvl7pPr>
              <a:defRPr lang="en-US" sz="1800"/>
            </a:lvl7pPr>
            <a:lvl8pPr>
              <a:defRPr lang="en-US" sz="1800"/>
            </a:lvl8pPr>
            <a:lvl9pPr>
              <a:defRPr lang="en-US" sz="1800"/>
            </a:lvl9pPr>
          </a:lstStyle>
          <a:p>
            <a:r>
              <a:rPr lang="ru-RU" dirty="0">
                <a:solidFill>
                  <a:srgbClr val="C00000"/>
                </a:solidFill>
                <a:latin typeface="Bahnschrift" panose="020B0502040204020203" pitchFamily="34" charset="0"/>
              </a:rPr>
              <a:t>Ищем ошибки: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703E91-720C-1516-9979-E8CC9FF6BF40}"/>
              </a:ext>
            </a:extLst>
          </p:cNvPr>
          <p:cNvSpPr txBox="1"/>
          <p:nvPr/>
        </p:nvSpPr>
        <p:spPr>
          <a:xfrm>
            <a:off x="320021" y="745316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" panose="020B0502040204020203" pitchFamily="34" charset="0"/>
              </a:rPr>
              <a:t>Работа 3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B08499A-2927-88D1-24B4-67B92595BB42}"/>
              </a:ext>
            </a:extLst>
          </p:cNvPr>
          <p:cNvSpPr/>
          <p:nvPr/>
        </p:nvSpPr>
        <p:spPr>
          <a:xfrm>
            <a:off x="119336" y="692696"/>
            <a:ext cx="11924243" cy="6048672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AA95BA4-8C82-65D8-3323-BA012A85B9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5720" y="782990"/>
            <a:ext cx="5976664" cy="5976664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647714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44A2356F-D740-CD36-93F8-F2D27DA67DFD}"/>
              </a:ext>
            </a:extLst>
          </p:cNvPr>
          <p:cNvSpPr txBox="1">
            <a:spLocks/>
          </p:cNvSpPr>
          <p:nvPr/>
        </p:nvSpPr>
        <p:spPr bwMode="auto">
          <a:xfrm>
            <a:off x="3359696" y="-234708"/>
            <a:ext cx="8020472" cy="990600"/>
          </a:xfrm>
          <a:prstGeom prst="rect">
            <a:avLst/>
          </a:prstGeom>
          <a:noFill/>
        </p:spPr>
        <p:txBody>
          <a:bodyPr lIns="91440" tIns="45720" rIns="91440" bIns="45720" anchor="b"/>
          <a:lstStyle>
            <a:lvl1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3200" b="0" i="0">
                <a:solidFill>
                  <a:schemeClr val="dk2"/>
                </a:solidFill>
                <a:latin typeface="Bookman Old Style"/>
              </a:defRPr>
            </a:lvl1pPr>
            <a:lvl2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3200" b="0" i="0">
                <a:solidFill>
                  <a:schemeClr val="dk2"/>
                </a:solidFill>
                <a:latin typeface="Bookman Old Style"/>
              </a:defRPr>
            </a:lvl2pPr>
            <a:lvl3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3200" b="0" i="0">
                <a:solidFill>
                  <a:schemeClr val="dk2"/>
                </a:solidFill>
                <a:latin typeface="Bookman Old Style"/>
              </a:defRPr>
            </a:lvl3pPr>
            <a:lvl4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3200" b="0" i="0">
                <a:solidFill>
                  <a:schemeClr val="dk2"/>
                </a:solidFill>
                <a:latin typeface="Bookman Old Style"/>
              </a:defRPr>
            </a:lvl4pPr>
            <a:lvl5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3200" b="0" i="0">
                <a:solidFill>
                  <a:schemeClr val="dk2"/>
                </a:solidFill>
                <a:latin typeface="Bookman Old Style"/>
              </a:defRPr>
            </a:lvl5pPr>
            <a:lvl6pPr>
              <a:defRPr lang="en-US" sz="1800"/>
            </a:lvl6pPr>
            <a:lvl7pPr>
              <a:defRPr lang="en-US" sz="1800"/>
            </a:lvl7pPr>
            <a:lvl8pPr>
              <a:defRPr lang="en-US" sz="1800"/>
            </a:lvl8pPr>
            <a:lvl9pPr>
              <a:defRPr lang="en-US" sz="1800"/>
            </a:lvl9pPr>
          </a:lstStyle>
          <a:p>
            <a:r>
              <a:rPr lang="ru-RU" dirty="0">
                <a:solidFill>
                  <a:srgbClr val="C00000"/>
                </a:solidFill>
                <a:latin typeface="Bahnschrift" panose="020B0502040204020203" pitchFamily="34" charset="0"/>
              </a:rPr>
              <a:t>Ищем ошибки: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703E91-720C-1516-9979-E8CC9FF6BF40}"/>
              </a:ext>
            </a:extLst>
          </p:cNvPr>
          <p:cNvSpPr txBox="1"/>
          <p:nvPr/>
        </p:nvSpPr>
        <p:spPr>
          <a:xfrm>
            <a:off x="320021" y="745316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" panose="020B0502040204020203" pitchFamily="34" charset="0"/>
              </a:rPr>
              <a:t>Работа 4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B08499A-2927-88D1-24B4-67B92595BB42}"/>
              </a:ext>
            </a:extLst>
          </p:cNvPr>
          <p:cNvSpPr/>
          <p:nvPr/>
        </p:nvSpPr>
        <p:spPr>
          <a:xfrm>
            <a:off x="119336" y="692696"/>
            <a:ext cx="11924243" cy="6048672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35AD5F3-C3A3-7613-535E-D049CD4F371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798"/>
          <a:stretch/>
        </p:blipFill>
        <p:spPr>
          <a:xfrm>
            <a:off x="3503712" y="894546"/>
            <a:ext cx="8177021" cy="4049960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5B095F5-F2F0-485E-6F77-49660D143835}"/>
              </a:ext>
            </a:extLst>
          </p:cNvPr>
          <p:cNvSpPr txBox="1"/>
          <p:nvPr/>
        </p:nvSpPr>
        <p:spPr>
          <a:xfrm>
            <a:off x="333049" y="4089553"/>
            <a:ext cx="89649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63423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E0B6D6-8F2A-552C-EB46-DD2A63EDB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9696" y="-234708"/>
            <a:ext cx="8020472" cy="990600"/>
          </a:xfrm>
        </p:spPr>
        <p:txBody>
          <a:bodyPr/>
          <a:lstStyle/>
          <a:p>
            <a:r>
              <a:rPr lang="ru-RU" dirty="0">
                <a:solidFill>
                  <a:srgbClr val="C00000"/>
                </a:solidFill>
                <a:latin typeface="Bahnschrift" panose="020B0502040204020203" pitchFamily="34" charset="0"/>
              </a:rPr>
              <a:t>Изменим условие…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020049-7F2F-CF1F-6287-ADED4465E6B3}"/>
              </a:ext>
            </a:extLst>
          </p:cNvPr>
          <p:cNvSpPr txBox="1"/>
          <p:nvPr/>
        </p:nvSpPr>
        <p:spPr>
          <a:xfrm>
            <a:off x="252384" y="908720"/>
            <a:ext cx="11557284" cy="2246769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2000" b="0" i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" panose="020B0502040204020203" pitchFamily="34" charset="0"/>
              </a:rPr>
              <a:t>В воде объемом 50 мл аккуратно растворили порцию олеума массой 9,96 г, в которой массовая доля кислорода составляете 61,04%. К полученному раствору добавили раствор хлорида бария, имеющий концентрацию 1 моль/л и плотность 1,08 г/мл. в образовавшемся растворе массовая доля хлорида бария составила 3,22%. Рассчитайте объем раствора хлорида бария который был добавлен. В ответе запишите уравнения реакций, которые указаны в условии задачи, и приведите все необходимые вычисления (указывайте единицы измерения и обозначения искомых физических величин).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Bahnschrift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D22472-EDD7-1472-EA69-A376C5A3C4F9}"/>
              </a:ext>
            </a:extLst>
          </p:cNvPr>
          <p:cNvSpPr txBox="1"/>
          <p:nvPr/>
        </p:nvSpPr>
        <p:spPr>
          <a:xfrm>
            <a:off x="252384" y="39069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latin typeface="Bahnschrift" panose="020B0502040204020203" pitchFamily="34" charset="0"/>
              </a:rPr>
              <a:t>Пример 3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63B827D-AB73-6CE5-EC52-8CAA2B3D3CDD}"/>
              </a:ext>
            </a:extLst>
          </p:cNvPr>
          <p:cNvSpPr/>
          <p:nvPr/>
        </p:nvSpPr>
        <p:spPr>
          <a:xfrm>
            <a:off x="119336" y="771656"/>
            <a:ext cx="11924243" cy="5969711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8681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6C10D-C92F-E613-9E6F-CEE728E556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15A659B-6DDE-9991-5FF1-0DA7291D5B4C}"/>
              </a:ext>
            </a:extLst>
          </p:cNvPr>
          <p:cNvSpPr txBox="1"/>
          <p:nvPr/>
        </p:nvSpPr>
        <p:spPr>
          <a:xfrm>
            <a:off x="119336" y="116632"/>
            <a:ext cx="29523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Bahnschrift" panose="020B0502040204020203" pitchFamily="34" charset="0"/>
              </a:rPr>
              <a:t>Пример </a:t>
            </a:r>
            <a:r>
              <a:rPr lang="en-US" sz="2000" dirty="0">
                <a:latin typeface="Bahnschrift" panose="020B0502040204020203" pitchFamily="34" charset="0"/>
              </a:rPr>
              <a:t>3</a:t>
            </a:r>
            <a:endParaRPr lang="ru-RU" sz="2000" dirty="0">
              <a:latin typeface="Bahnschrift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DEC553-D05D-0104-5EE4-BF9EA56A8424}"/>
              </a:ext>
            </a:extLst>
          </p:cNvPr>
          <p:cNvSpPr txBox="1"/>
          <p:nvPr/>
        </p:nvSpPr>
        <p:spPr>
          <a:xfrm>
            <a:off x="5627075" y="3676362"/>
            <a:ext cx="3201441" cy="2154436"/>
          </a:xfrm>
          <a:prstGeom prst="rect">
            <a:avLst/>
          </a:prstGeom>
          <a:solidFill>
            <a:srgbClr val="C00000">
              <a:alpha val="4000"/>
            </a:srgb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>
                <a:latin typeface="Bahnschrift" panose="020B0502040204020203" pitchFamily="34" charset="0"/>
              </a:rPr>
              <a:t>BaCl</a:t>
            </a:r>
            <a:r>
              <a:rPr lang="en-US" sz="2000" baseline="-25000" dirty="0">
                <a:latin typeface="Bahnschrift" panose="020B0502040204020203" pitchFamily="34" charset="0"/>
              </a:rPr>
              <a:t>2</a:t>
            </a:r>
            <a:r>
              <a:rPr lang="ru-RU" sz="2000" dirty="0">
                <a:latin typeface="Bahnschrift" panose="020B0502040204020203" pitchFamily="34" charset="0"/>
              </a:rPr>
              <a:t> </a:t>
            </a:r>
            <a:r>
              <a:rPr lang="en-US" sz="2000" dirty="0">
                <a:latin typeface="Bahnschrift" panose="020B0502040204020203" pitchFamily="34" charset="0"/>
              </a:rPr>
              <a:t>V(</a:t>
            </a:r>
            <a:r>
              <a:rPr lang="ru-RU" sz="2000" dirty="0">
                <a:latin typeface="Bahnschrift" panose="020B0502040204020203" pitchFamily="34" charset="0"/>
              </a:rPr>
              <a:t>р-</a:t>
            </a:r>
            <a:r>
              <a:rPr lang="ru-RU" sz="2000" dirty="0" err="1">
                <a:latin typeface="Bahnschrift" panose="020B0502040204020203" pitchFamily="34" charset="0"/>
              </a:rPr>
              <a:t>ра</a:t>
            </a:r>
            <a:r>
              <a:rPr lang="en-US" sz="2000" dirty="0">
                <a:latin typeface="Bahnschrift" panose="020B0502040204020203" pitchFamily="34" charset="0"/>
              </a:rPr>
              <a:t>) </a:t>
            </a:r>
          </a:p>
          <a:p>
            <a:pPr>
              <a:lnSpc>
                <a:spcPct val="90000"/>
              </a:lnSpc>
            </a:pPr>
            <a:r>
              <a:rPr lang="ru-RU" sz="2000" dirty="0">
                <a:latin typeface="Bahnschrift" panose="020B0502040204020203" pitchFamily="34" charset="0"/>
              </a:rPr>
              <a:t> С= </a:t>
            </a:r>
            <a:r>
              <a:rPr lang="en-US" sz="2000" dirty="0">
                <a:latin typeface="Bahnschrift" panose="020B0502040204020203" pitchFamily="34" charset="0"/>
              </a:rPr>
              <a:t>1</a:t>
            </a:r>
            <a:r>
              <a:rPr lang="ru-RU" sz="2000" dirty="0">
                <a:latin typeface="Bahnschrift" panose="020B0502040204020203" pitchFamily="34" charset="0"/>
              </a:rPr>
              <a:t> моль/л</a:t>
            </a:r>
            <a:endParaRPr lang="en-US" sz="2000" dirty="0">
              <a:latin typeface="Bahnschrift" panose="020B0502040204020203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000" dirty="0">
                <a:latin typeface="Bahnschrift" panose="020B0502040204020203" pitchFamily="34" charset="0"/>
              </a:rPr>
              <a:t>w</a:t>
            </a:r>
            <a:r>
              <a:rPr lang="ru-RU" sz="2000" baseline="-25000" dirty="0">
                <a:latin typeface="Bahnschrift" panose="020B0502040204020203" pitchFamily="34" charset="0"/>
              </a:rPr>
              <a:t>к</a:t>
            </a:r>
            <a:r>
              <a:rPr lang="en-US" sz="2000" dirty="0">
                <a:latin typeface="Bahnschrift" panose="020B0502040204020203" pitchFamily="34" charset="0"/>
              </a:rPr>
              <a:t>= 0,0</a:t>
            </a:r>
            <a:r>
              <a:rPr lang="ru-RU" sz="2000" dirty="0">
                <a:latin typeface="Bahnschrift" panose="020B0502040204020203" pitchFamily="34" charset="0"/>
              </a:rPr>
              <a:t>322</a:t>
            </a:r>
          </a:p>
          <a:p>
            <a:endParaRPr lang="ru-RU" sz="2000" dirty="0">
              <a:latin typeface="Bahnschrift" panose="020B0502040204020203" pitchFamily="34" charset="0"/>
            </a:endParaRPr>
          </a:p>
          <a:p>
            <a:endParaRPr lang="ru-RU" sz="2000" dirty="0">
              <a:latin typeface="Bahnschrift" panose="020B0502040204020203" pitchFamily="34" charset="0"/>
            </a:endParaRPr>
          </a:p>
          <a:p>
            <a:endParaRPr lang="en-US" sz="2000" dirty="0">
              <a:latin typeface="Bahnschrift" panose="020B0502040204020203" pitchFamily="34" charset="0"/>
            </a:endParaRPr>
          </a:p>
          <a:p>
            <a:endParaRPr lang="ru-RU" sz="2000" dirty="0">
              <a:latin typeface="Bahnschrift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B46D05-EB25-81BB-68EC-442BF552FBE2}"/>
              </a:ext>
            </a:extLst>
          </p:cNvPr>
          <p:cNvSpPr txBox="1"/>
          <p:nvPr/>
        </p:nvSpPr>
        <p:spPr>
          <a:xfrm>
            <a:off x="392349" y="2917164"/>
            <a:ext cx="33161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Bahnschrift" panose="020B0502040204020203" pitchFamily="34" charset="0"/>
              </a:rPr>
              <a:t>SO</a:t>
            </a:r>
            <a:r>
              <a:rPr lang="en-US" sz="2400" baseline="-25000" dirty="0">
                <a:latin typeface="Bahnschrift" panose="020B0502040204020203" pitchFamily="34" charset="0"/>
              </a:rPr>
              <a:t>3</a:t>
            </a:r>
            <a:r>
              <a:rPr lang="en-US" sz="2400" dirty="0">
                <a:latin typeface="Bahnschrift" panose="020B0502040204020203" pitchFamily="34" charset="0"/>
              </a:rPr>
              <a:t> + </a:t>
            </a:r>
            <a:r>
              <a:rPr lang="ru-RU" sz="2400" dirty="0">
                <a:latin typeface="Bahnschrift" panose="020B0502040204020203" pitchFamily="34" charset="0"/>
              </a:rPr>
              <a:t>Н</a:t>
            </a:r>
            <a:r>
              <a:rPr lang="en-US" sz="2400" baseline="-25000" dirty="0">
                <a:latin typeface="Bahnschrift" panose="020B0502040204020203" pitchFamily="34" charset="0"/>
              </a:rPr>
              <a:t>2</a:t>
            </a:r>
            <a:r>
              <a:rPr lang="ru-RU" sz="2400" dirty="0">
                <a:latin typeface="Bahnschrift" panose="020B0502040204020203" pitchFamily="34" charset="0"/>
              </a:rPr>
              <a:t>О</a:t>
            </a:r>
            <a:r>
              <a:rPr lang="en-US" sz="2400" baseline="-25000" dirty="0">
                <a:latin typeface="Bahnschrift" panose="020B0502040204020203" pitchFamily="34" charset="0"/>
              </a:rPr>
              <a:t> </a:t>
            </a:r>
            <a:r>
              <a:rPr lang="en-US" sz="2400" dirty="0">
                <a:latin typeface="Bahnschrift" panose="020B0502040204020203" pitchFamily="34" charset="0"/>
              </a:rPr>
              <a:t>= H</a:t>
            </a:r>
            <a:r>
              <a:rPr lang="en-US" sz="2400" baseline="-25000" dirty="0">
                <a:latin typeface="Bahnschrift" panose="020B0502040204020203" pitchFamily="34" charset="0"/>
              </a:rPr>
              <a:t>2</a:t>
            </a:r>
            <a:r>
              <a:rPr lang="en-US" sz="2400" dirty="0">
                <a:latin typeface="Bahnschrift" panose="020B0502040204020203" pitchFamily="34" charset="0"/>
              </a:rPr>
              <a:t>SO</a:t>
            </a:r>
            <a:r>
              <a:rPr lang="en-US" sz="2400" baseline="-25000" dirty="0">
                <a:latin typeface="Bahnschrift" panose="020B0502040204020203" pitchFamily="34" charset="0"/>
              </a:rPr>
              <a:t>4 </a:t>
            </a:r>
            <a:r>
              <a:rPr lang="ru-RU" sz="2400" baseline="-25000" dirty="0">
                <a:latin typeface="Bahnschrift" panose="020B0502040204020203" pitchFamily="34" charset="0"/>
              </a:rPr>
              <a:t>   </a:t>
            </a:r>
            <a:r>
              <a:rPr lang="en-US" sz="2400" dirty="0">
                <a:latin typeface="Bahnschrift" panose="020B0502040204020203" pitchFamily="34" charset="0"/>
              </a:rPr>
              <a:t>[1]</a:t>
            </a:r>
            <a:endParaRPr lang="ru-RU" sz="2400" dirty="0">
              <a:latin typeface="Bahnschrift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749AA5-0FD4-F4D3-72D0-4FA386A11FCC}"/>
              </a:ext>
            </a:extLst>
          </p:cNvPr>
          <p:cNvSpPr txBox="1"/>
          <p:nvPr/>
        </p:nvSpPr>
        <p:spPr>
          <a:xfrm>
            <a:off x="290144" y="3640913"/>
            <a:ext cx="53165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Bahnschrift" panose="020B0502040204020203" pitchFamily="34" charset="0"/>
              </a:rPr>
              <a:t>BaCl</a:t>
            </a:r>
            <a:r>
              <a:rPr lang="en-US" sz="2400" baseline="-25000" dirty="0">
                <a:latin typeface="Bahnschrift" panose="020B0502040204020203" pitchFamily="34" charset="0"/>
              </a:rPr>
              <a:t>2</a:t>
            </a:r>
            <a:r>
              <a:rPr lang="ru-RU" sz="2400" dirty="0">
                <a:latin typeface="Bahnschrift" panose="020B0502040204020203" pitchFamily="34" charset="0"/>
              </a:rPr>
              <a:t> </a:t>
            </a:r>
            <a:r>
              <a:rPr lang="en-US" sz="2400" dirty="0">
                <a:latin typeface="Bahnschrift" panose="020B0502040204020203" pitchFamily="34" charset="0"/>
              </a:rPr>
              <a:t>+ H</a:t>
            </a:r>
            <a:r>
              <a:rPr lang="en-US" sz="2400" baseline="-25000" dirty="0">
                <a:latin typeface="Bahnschrift" panose="020B0502040204020203" pitchFamily="34" charset="0"/>
              </a:rPr>
              <a:t>2</a:t>
            </a:r>
            <a:r>
              <a:rPr lang="en-US" sz="2400" dirty="0">
                <a:latin typeface="Bahnschrift" panose="020B0502040204020203" pitchFamily="34" charset="0"/>
              </a:rPr>
              <a:t>SO</a:t>
            </a:r>
            <a:r>
              <a:rPr lang="en-US" sz="2400" baseline="-25000" dirty="0">
                <a:latin typeface="Bahnschrift" panose="020B0502040204020203" pitchFamily="34" charset="0"/>
              </a:rPr>
              <a:t>4 </a:t>
            </a:r>
            <a:r>
              <a:rPr lang="en-US" sz="2400" dirty="0">
                <a:latin typeface="Bahnschrift" panose="020B0502040204020203" pitchFamily="34" charset="0"/>
              </a:rPr>
              <a:t>= BaSO</a:t>
            </a:r>
            <a:r>
              <a:rPr lang="en-US" sz="2400" baseline="-25000" dirty="0">
                <a:latin typeface="Bahnschrift" panose="020B0502040204020203" pitchFamily="34" charset="0"/>
              </a:rPr>
              <a:t>4</a:t>
            </a:r>
            <a:r>
              <a:rPr lang="en-US" sz="2400" dirty="0">
                <a:latin typeface="Bahnschrift" panose="020B0502040204020203" pitchFamily="34" charset="0"/>
              </a:rPr>
              <a:t> + 2HCl</a:t>
            </a:r>
            <a:r>
              <a:rPr lang="en-US" sz="2400" baseline="-25000" dirty="0">
                <a:latin typeface="Bahnschrift" panose="020B0502040204020203" pitchFamily="34" charset="0"/>
              </a:rPr>
              <a:t> </a:t>
            </a:r>
            <a:r>
              <a:rPr lang="en-US" sz="2400" dirty="0">
                <a:latin typeface="Bahnschrift" panose="020B0502040204020203" pitchFamily="34" charset="0"/>
              </a:rPr>
              <a:t>[2]</a:t>
            </a:r>
            <a:endParaRPr lang="ru-RU" sz="2400" dirty="0">
              <a:latin typeface="Bahnschrift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572625-A388-0787-FB73-A2CD115DE88C}"/>
              </a:ext>
            </a:extLst>
          </p:cNvPr>
          <p:cNvSpPr txBox="1"/>
          <p:nvPr/>
        </p:nvSpPr>
        <p:spPr>
          <a:xfrm>
            <a:off x="9138338" y="2826514"/>
            <a:ext cx="2736304" cy="400110"/>
          </a:xfrm>
          <a:prstGeom prst="rect">
            <a:avLst/>
          </a:prstGeom>
          <a:solidFill>
            <a:srgbClr val="00B0F0">
              <a:alpha val="4000"/>
            </a:srgb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Bahnschrift" panose="020B0502040204020203" pitchFamily="34" charset="0"/>
              </a:rPr>
              <a:t>m(</a:t>
            </a:r>
            <a:r>
              <a:rPr lang="ru-RU" sz="2000" dirty="0">
                <a:latin typeface="Bahnschrift" panose="020B0502040204020203" pitchFamily="34" charset="0"/>
              </a:rPr>
              <a:t>Н</a:t>
            </a:r>
            <a:r>
              <a:rPr lang="en-US" sz="2000" baseline="-25000" dirty="0">
                <a:latin typeface="Bahnschrift" panose="020B0502040204020203" pitchFamily="34" charset="0"/>
              </a:rPr>
              <a:t>2</a:t>
            </a:r>
            <a:r>
              <a:rPr lang="ru-RU" sz="2000" dirty="0">
                <a:latin typeface="Bahnschrift" panose="020B0502040204020203" pitchFamily="34" charset="0"/>
              </a:rPr>
              <a:t>О</a:t>
            </a:r>
            <a:r>
              <a:rPr lang="en-US" sz="2000" dirty="0">
                <a:latin typeface="Bahnschrift" panose="020B0502040204020203" pitchFamily="34" charset="0"/>
              </a:rPr>
              <a:t>) = 50</a:t>
            </a:r>
            <a:r>
              <a:rPr lang="ru-RU" sz="2000" dirty="0">
                <a:latin typeface="Bahnschrift" panose="020B0502040204020203" pitchFamily="34" charset="0"/>
              </a:rPr>
              <a:t> г</a:t>
            </a:r>
            <a:endParaRPr lang="en-US" sz="2000" dirty="0">
              <a:latin typeface="Bahnschrift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0DDAF39-8240-B158-8141-5094E3C094B1}"/>
              </a:ext>
            </a:extLst>
          </p:cNvPr>
          <p:cNvSpPr txBox="1"/>
          <p:nvPr/>
        </p:nvSpPr>
        <p:spPr>
          <a:xfrm>
            <a:off x="8997874" y="4098476"/>
            <a:ext cx="3164423" cy="2677656"/>
          </a:xfrm>
          <a:prstGeom prst="rect">
            <a:avLst/>
          </a:prstGeom>
          <a:solidFill>
            <a:srgbClr val="378D3D">
              <a:alpha val="4000"/>
            </a:srgb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b="0" i="0" u="none" strike="noStrike" baseline="0" dirty="0">
                <a:latin typeface="Bahnschrift" panose="020B0502040204020203" pitchFamily="34" charset="0"/>
              </a:rPr>
              <a:t> </a:t>
            </a:r>
            <a:endParaRPr lang="en-US" sz="2400" b="0" i="0" u="none" strike="noStrike" baseline="0" dirty="0">
              <a:latin typeface="Bahnschrift" panose="020B0502040204020203" pitchFamily="34" charset="0"/>
            </a:endParaRPr>
          </a:p>
          <a:p>
            <a:r>
              <a:rPr lang="en-US" sz="2000" b="0" i="0" u="none" strike="noStrike" baseline="0" dirty="0">
                <a:latin typeface="Bahnschrift" panose="020B0502040204020203" pitchFamily="34" charset="0"/>
              </a:rPr>
              <a:t>H</a:t>
            </a:r>
            <a:r>
              <a:rPr lang="en-US" sz="2000" b="0" i="0" u="none" strike="noStrike" baseline="-25000" dirty="0">
                <a:latin typeface="Bahnschrift" panose="020B0502040204020203" pitchFamily="34" charset="0"/>
              </a:rPr>
              <a:t>2</a:t>
            </a:r>
            <a:r>
              <a:rPr lang="en-US" sz="2000" b="0" i="0" u="none" strike="noStrike" baseline="0" dirty="0">
                <a:latin typeface="Bahnschrift" panose="020B0502040204020203" pitchFamily="34" charset="0"/>
              </a:rPr>
              <a:t>SO</a:t>
            </a:r>
            <a:r>
              <a:rPr lang="en-US" sz="2000" b="0" i="0" u="none" strike="noStrike" baseline="-25000" dirty="0">
                <a:latin typeface="Bahnschrift" panose="020B0502040204020203" pitchFamily="34" charset="0"/>
              </a:rPr>
              <a:t>4</a:t>
            </a:r>
            <a:r>
              <a:rPr lang="en-US" sz="2000" b="0" i="0" u="none" strike="noStrike" dirty="0">
                <a:latin typeface="Bahnschrift" panose="020B0502040204020203" pitchFamily="34" charset="0"/>
                <a:cs typeface="Arial" panose="020B0604020202020204" pitchFamily="34" charset="0"/>
              </a:rPr>
              <a:t>ꞏ</a:t>
            </a:r>
            <a:r>
              <a:rPr lang="ru-RU" sz="2000" b="0" i="0" u="none" strike="noStrike" dirty="0">
                <a:latin typeface="Bahnschrift" panose="020B0502040204020203" pitchFamily="34" charset="0"/>
                <a:cs typeface="Arial" panose="020B0604020202020204" pitchFamily="34" charset="0"/>
              </a:rPr>
              <a:t> </a:t>
            </a:r>
            <a:r>
              <a:rPr lang="en-US" sz="2000" b="0" i="0" u="none" strike="noStrike" dirty="0">
                <a:latin typeface="Bahnschrift" panose="020B0502040204020203" pitchFamily="34" charset="0"/>
                <a:cs typeface="Arial" panose="020B0604020202020204" pitchFamily="34" charset="0"/>
              </a:rPr>
              <a:t>n</a:t>
            </a:r>
            <a:r>
              <a:rPr lang="en-US" sz="2000" dirty="0">
                <a:latin typeface="Bahnschrift" panose="020B0502040204020203" pitchFamily="34" charset="0"/>
              </a:rPr>
              <a:t>SO</a:t>
            </a:r>
            <a:r>
              <a:rPr lang="en-US" sz="2000" baseline="-25000" dirty="0">
                <a:latin typeface="Bahnschrift" panose="020B0502040204020203" pitchFamily="34" charset="0"/>
              </a:rPr>
              <a:t>3 </a:t>
            </a:r>
            <a:r>
              <a:rPr lang="en-US" sz="2000" dirty="0">
                <a:latin typeface="Bahnschrift" panose="020B0502040204020203" pitchFamily="34" charset="0"/>
              </a:rPr>
              <a:t>- </a:t>
            </a:r>
            <a:r>
              <a:rPr lang="ru-RU" sz="2000" dirty="0">
                <a:latin typeface="Bahnschrift" panose="020B0502040204020203" pitchFamily="34" charset="0"/>
              </a:rPr>
              <a:t>олеум</a:t>
            </a:r>
            <a:endParaRPr lang="ru-RU" sz="2000" b="0" i="0" u="none" strike="noStrike" dirty="0">
              <a:latin typeface="Bahnschrift" panose="020B0502040204020203" pitchFamily="34" charset="0"/>
            </a:endParaRPr>
          </a:p>
          <a:p>
            <a:r>
              <a:rPr lang="en-US" sz="2000" dirty="0">
                <a:latin typeface="Bahnschrift" panose="020B0502040204020203" pitchFamily="34" charset="0"/>
              </a:rPr>
              <a:t> w</a:t>
            </a:r>
            <a:r>
              <a:rPr lang="ru-RU" sz="2000" dirty="0">
                <a:latin typeface="Bahnschrift" panose="020B0502040204020203" pitchFamily="34" charset="0"/>
              </a:rPr>
              <a:t>(</a:t>
            </a:r>
            <a:r>
              <a:rPr lang="en-US" sz="2000" dirty="0">
                <a:latin typeface="Bahnschrift" panose="020B0502040204020203" pitchFamily="34" charset="0"/>
              </a:rPr>
              <a:t>O</a:t>
            </a:r>
            <a:r>
              <a:rPr lang="ru-RU" sz="2000" dirty="0">
                <a:latin typeface="Bahnschrift" panose="020B0502040204020203" pitchFamily="34" charset="0"/>
              </a:rPr>
              <a:t>)= </a:t>
            </a:r>
            <a:r>
              <a:rPr lang="en-US" sz="2000" dirty="0">
                <a:latin typeface="Bahnschrift" panose="020B0502040204020203" pitchFamily="34" charset="0"/>
              </a:rPr>
              <a:t>61,04</a:t>
            </a:r>
            <a:r>
              <a:rPr lang="ru-RU" sz="2000" dirty="0">
                <a:latin typeface="Bahnschrift" panose="020B0502040204020203" pitchFamily="34" charset="0"/>
              </a:rPr>
              <a:t>%</a:t>
            </a:r>
          </a:p>
          <a:p>
            <a:r>
              <a:rPr lang="en-US" sz="2400" b="0" i="0" u="none" strike="noStrike" baseline="0" dirty="0">
                <a:latin typeface="Bahnschrift" panose="020B0502040204020203" pitchFamily="34" charset="0"/>
              </a:rPr>
              <a:t> </a:t>
            </a:r>
            <a:endParaRPr lang="en-US" sz="2000" dirty="0">
              <a:latin typeface="Bahnschrift" panose="020B0502040204020203" pitchFamily="34" charset="0"/>
            </a:endParaRPr>
          </a:p>
          <a:p>
            <a:endParaRPr lang="en-US" sz="2000" dirty="0">
              <a:latin typeface="Bahnschrift" panose="020B0502040204020203" pitchFamily="34" charset="0"/>
            </a:endParaRPr>
          </a:p>
          <a:p>
            <a:endParaRPr lang="en-US" sz="2000" dirty="0">
              <a:latin typeface="Bahnschrift" panose="020B0502040204020203" pitchFamily="34" charset="0"/>
            </a:endParaRPr>
          </a:p>
          <a:p>
            <a:endParaRPr lang="en-US" sz="2000" dirty="0">
              <a:latin typeface="Bahnschrift" panose="020B0502040204020203" pitchFamily="34" charset="0"/>
            </a:endParaRPr>
          </a:p>
          <a:p>
            <a:endParaRPr lang="en-US" sz="2000" dirty="0">
              <a:latin typeface="Bahnschrift" panose="020B0502040204020203" pitchFamily="34" charset="0"/>
            </a:endParaRP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21534B8C-8C00-BB1A-C5F8-B516930D285F}"/>
              </a:ext>
            </a:extLst>
          </p:cNvPr>
          <p:cNvGrpSpPr/>
          <p:nvPr/>
        </p:nvGrpSpPr>
        <p:grpSpPr>
          <a:xfrm>
            <a:off x="9683671" y="3198227"/>
            <a:ext cx="775724" cy="735462"/>
            <a:chOff x="9683671" y="3198227"/>
            <a:chExt cx="775724" cy="735462"/>
          </a:xfrm>
        </p:grpSpPr>
        <p:pic>
          <p:nvPicPr>
            <p:cNvPr id="1026" name="Picture 2" descr="форма стрелки, граффити, стрелка png | PNGEgg">
              <a:extLst>
                <a:ext uri="{FF2B5EF4-FFF2-40B4-BE49-F238E27FC236}">
                  <a16:creationId xmlns:a16="http://schemas.microsoft.com/office/drawing/2014/main" id="{7AFF9FFD-67FF-F3F4-3CE1-C71B4E1231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E6E6E6"/>
                </a:clrFrom>
                <a:clrTo>
                  <a:srgbClr val="E6E6E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9752944" y="3227237"/>
              <a:ext cx="735462" cy="6774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D8A2C0B-3A90-773D-6889-7095D065A907}"/>
                </a:ext>
              </a:extLst>
            </p:cNvPr>
            <p:cNvSpPr txBox="1"/>
            <p:nvPr/>
          </p:nvSpPr>
          <p:spPr>
            <a:xfrm>
              <a:off x="9683671" y="3499285"/>
              <a:ext cx="46805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800" baseline="-25000" dirty="0">
                  <a:latin typeface="Bahnschrift" panose="020B0502040204020203" pitchFamily="34" charset="0"/>
                </a:rPr>
                <a:t> </a:t>
              </a:r>
              <a:r>
                <a:rPr lang="en-US" sz="1800" dirty="0">
                  <a:latin typeface="Bahnschrift" panose="020B0502040204020203" pitchFamily="34" charset="0"/>
                </a:rPr>
                <a:t>[1]</a:t>
              </a:r>
              <a:endParaRPr lang="ru-RU" dirty="0"/>
            </a:p>
          </p:txBody>
        </p:sp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24719ABE-7C72-3087-BCB2-64B10C7A8D81}"/>
              </a:ext>
            </a:extLst>
          </p:cNvPr>
          <p:cNvGrpSpPr/>
          <p:nvPr/>
        </p:nvGrpSpPr>
        <p:grpSpPr>
          <a:xfrm>
            <a:off x="8327615" y="2430088"/>
            <a:ext cx="805159" cy="1045664"/>
            <a:chOff x="8327615" y="2430088"/>
            <a:chExt cx="805159" cy="1045664"/>
          </a:xfrm>
        </p:grpSpPr>
        <p:pic>
          <p:nvPicPr>
            <p:cNvPr id="14" name="Picture 2" descr="форма стрелки, граффити, стрелка png | PNGEgg">
              <a:extLst>
                <a:ext uri="{FF2B5EF4-FFF2-40B4-BE49-F238E27FC236}">
                  <a16:creationId xmlns:a16="http://schemas.microsoft.com/office/drawing/2014/main" id="{B473A11B-FE47-31DF-AC3F-F7A4CB3B26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E6E6E6"/>
                </a:clrFrom>
                <a:clrTo>
                  <a:srgbClr val="E6E6E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891314">
              <a:off x="8397312" y="2798311"/>
              <a:ext cx="735462" cy="6774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E1EE953-672C-1531-6498-E2B3CAB2973E}"/>
                </a:ext>
              </a:extLst>
            </p:cNvPr>
            <p:cNvSpPr txBox="1"/>
            <p:nvPr/>
          </p:nvSpPr>
          <p:spPr>
            <a:xfrm>
              <a:off x="8327615" y="2430088"/>
              <a:ext cx="468052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800" baseline="-25000" dirty="0">
                  <a:latin typeface="Bahnschrift" panose="020B0502040204020203" pitchFamily="34" charset="0"/>
                </a:rPr>
                <a:t> </a:t>
              </a:r>
              <a:r>
                <a:rPr lang="en-US" sz="1800" dirty="0">
                  <a:latin typeface="Bahnschrift" panose="020B0502040204020203" pitchFamily="34" charset="0"/>
                </a:rPr>
                <a:t>[2]</a:t>
              </a:r>
              <a:endParaRPr lang="ru-RU" dirty="0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4987D40E-C1FB-0B57-BD81-270BB67742CF}"/>
              </a:ext>
            </a:extLst>
          </p:cNvPr>
          <p:cNvSpPr txBox="1"/>
          <p:nvPr/>
        </p:nvSpPr>
        <p:spPr>
          <a:xfrm>
            <a:off x="226585" y="4383595"/>
            <a:ext cx="5039474" cy="923330"/>
          </a:xfrm>
          <a:prstGeom prst="rect">
            <a:avLst/>
          </a:prstGeom>
          <a:solidFill>
            <a:srgbClr val="FFC000">
              <a:alpha val="4000"/>
            </a:srgb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>
                <a:latin typeface="Bahnschrift" panose="020B0502040204020203" pitchFamily="34" charset="0"/>
              </a:rPr>
              <a:t>BaCl</a:t>
            </a:r>
            <a:r>
              <a:rPr lang="en-US" sz="2000" baseline="-25000" dirty="0">
                <a:latin typeface="Bahnschrift" panose="020B0502040204020203" pitchFamily="34" charset="0"/>
              </a:rPr>
              <a:t>2</a:t>
            </a:r>
            <a:r>
              <a:rPr lang="ru-RU" sz="2000" dirty="0">
                <a:latin typeface="Bahnschrift" panose="020B0502040204020203" pitchFamily="34" charset="0"/>
              </a:rPr>
              <a:t> </a:t>
            </a:r>
            <a:r>
              <a:rPr lang="en-US" sz="2000" dirty="0">
                <a:latin typeface="Bahnschrift" panose="020B0502040204020203" pitchFamily="34" charset="0"/>
              </a:rPr>
              <a:t>V(</a:t>
            </a:r>
            <a:r>
              <a:rPr lang="ru-RU" sz="2000" dirty="0">
                <a:latin typeface="Bahnschrift" panose="020B0502040204020203" pitchFamily="34" charset="0"/>
              </a:rPr>
              <a:t>р-</a:t>
            </a:r>
            <a:r>
              <a:rPr lang="ru-RU" sz="2000" dirty="0" err="1">
                <a:latin typeface="Bahnschrift" panose="020B0502040204020203" pitchFamily="34" charset="0"/>
              </a:rPr>
              <a:t>ра</a:t>
            </a:r>
            <a:r>
              <a:rPr lang="en-US" sz="2000" dirty="0">
                <a:latin typeface="Bahnschrift" panose="020B0502040204020203" pitchFamily="34" charset="0"/>
              </a:rPr>
              <a:t>) = </a:t>
            </a:r>
            <a:r>
              <a:rPr lang="ru-RU" sz="2000" dirty="0">
                <a:latin typeface="Bahnschrift" panose="020B0502040204020203" pitchFamily="34" charset="0"/>
              </a:rPr>
              <a:t>?</a:t>
            </a:r>
          </a:p>
          <a:p>
            <a:pPr>
              <a:lnSpc>
                <a:spcPct val="90000"/>
              </a:lnSpc>
            </a:pPr>
            <a:r>
              <a:rPr lang="ru-RU" sz="2000" dirty="0">
                <a:latin typeface="Bahnschrift" panose="020B0502040204020203" pitchFamily="34" charset="0"/>
              </a:rPr>
              <a:t> </a:t>
            </a:r>
          </a:p>
          <a:p>
            <a:pPr>
              <a:lnSpc>
                <a:spcPct val="90000"/>
              </a:lnSpc>
            </a:pPr>
            <a:endParaRPr lang="ru-RU" sz="2000" dirty="0">
              <a:latin typeface="Bahnschrift" panose="020B0502040204020203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F9B85C5-76E4-FAC8-6F32-E9EAE53D4E60}"/>
              </a:ext>
            </a:extLst>
          </p:cNvPr>
          <p:cNvSpPr txBox="1"/>
          <p:nvPr/>
        </p:nvSpPr>
        <p:spPr>
          <a:xfrm>
            <a:off x="944176" y="5964695"/>
            <a:ext cx="7478278" cy="369332"/>
          </a:xfrm>
          <a:prstGeom prst="rect">
            <a:avLst/>
          </a:prstGeom>
          <a:solidFill>
            <a:srgbClr val="FF66CC">
              <a:alpha val="4000"/>
            </a:srgb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2000" dirty="0">
                <a:latin typeface="Bahnschrift" panose="020B0502040204020203" pitchFamily="34" charset="0"/>
              </a:rPr>
              <a:t>0,0322 = 208</a:t>
            </a:r>
            <a:r>
              <a:rPr lang="en-US" sz="2000" dirty="0">
                <a:latin typeface="Bahnschrift" panose="020B0502040204020203" pitchFamily="34" charset="0"/>
              </a:rPr>
              <a:t>z</a:t>
            </a:r>
            <a:r>
              <a:rPr lang="ru-RU" sz="2000" dirty="0">
                <a:latin typeface="Bahnschrift" panose="020B0502040204020203" pitchFamily="34" charset="0"/>
              </a:rPr>
              <a:t>/ </a:t>
            </a:r>
            <a:r>
              <a:rPr lang="en-US" sz="2000" dirty="0">
                <a:latin typeface="Bahnschrift" panose="020B0502040204020203" pitchFamily="34" charset="0"/>
                <a:cs typeface="Arial" panose="020B0604020202020204" pitchFamily="34" charset="0"/>
              </a:rPr>
              <a:t>161,6 + 1080z</a:t>
            </a:r>
            <a:r>
              <a:rPr lang="ru-RU" sz="2000" dirty="0">
                <a:latin typeface="Bahnschrift" panose="020B0502040204020203" pitchFamily="34" charset="0"/>
                <a:cs typeface="Arial" panose="020B0604020202020204" pitchFamily="34" charset="0"/>
              </a:rPr>
              <a:t>           </a:t>
            </a:r>
            <a:r>
              <a:rPr lang="en-US" sz="2000" dirty="0">
                <a:latin typeface="Bahnschrift" panose="020B0502040204020203" pitchFamily="34" charset="0"/>
                <a:cs typeface="Arial" panose="020B0604020202020204" pitchFamily="34" charset="0"/>
              </a:rPr>
              <a:t>z</a:t>
            </a:r>
            <a:r>
              <a:rPr lang="ru-RU" sz="2000" dirty="0">
                <a:latin typeface="Bahnschrift" panose="020B0502040204020203" pitchFamily="34" charset="0"/>
                <a:cs typeface="Arial" panose="020B0604020202020204" pitchFamily="34" charset="0"/>
              </a:rPr>
              <a:t> = 0,0</a:t>
            </a:r>
            <a:r>
              <a:rPr lang="en-US" sz="2000" dirty="0">
                <a:latin typeface="Bahnschrift" panose="020B0502040204020203" pitchFamily="34" charset="0"/>
                <a:cs typeface="Arial" panose="020B0604020202020204" pitchFamily="34" charset="0"/>
              </a:rPr>
              <a:t>3 </a:t>
            </a:r>
            <a:r>
              <a:rPr lang="en-US" sz="2000" dirty="0">
                <a:latin typeface="Bahnschrift" panose="020B0502040204020203" pitchFamily="34" charset="0"/>
              </a:rPr>
              <a:t>BaCl</a:t>
            </a:r>
            <a:r>
              <a:rPr lang="en-US" sz="2000" baseline="-25000" dirty="0">
                <a:latin typeface="Bahnschrift" panose="020B0502040204020203" pitchFamily="34" charset="0"/>
              </a:rPr>
              <a:t>2 </a:t>
            </a:r>
            <a:r>
              <a:rPr lang="ru-RU" sz="2000" baseline="-25000" dirty="0">
                <a:latin typeface="Bahnschrift" panose="020B0502040204020203" pitchFamily="34" charset="0"/>
              </a:rPr>
              <a:t>ост. </a:t>
            </a:r>
            <a:endParaRPr lang="ru-RU" sz="2000" dirty="0">
              <a:latin typeface="Bahnschrift" panose="020B0502040204020203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ED0576A-39DD-8CA3-2C1D-5753F1B74AC6}"/>
              </a:ext>
            </a:extLst>
          </p:cNvPr>
          <p:cNvSpPr txBox="1"/>
          <p:nvPr/>
        </p:nvSpPr>
        <p:spPr>
          <a:xfrm>
            <a:off x="8877658" y="4120735"/>
            <a:ext cx="2134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 </a:t>
            </a:r>
            <a:r>
              <a:rPr lang="ru-RU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х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 моль     </a:t>
            </a:r>
            <a:r>
              <a:rPr lang="ru-RU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у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 моль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48EA7AD-AA1F-AA7B-A626-E2810F27B39C}"/>
              </a:ext>
            </a:extLst>
          </p:cNvPr>
          <p:cNvSpPr txBox="1"/>
          <p:nvPr/>
        </p:nvSpPr>
        <p:spPr>
          <a:xfrm>
            <a:off x="8997874" y="5090549"/>
            <a:ext cx="27157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Bahnschrift" panose="020B0502040204020203" pitchFamily="34" charset="0"/>
              </a:rPr>
              <a:t>тогда </a:t>
            </a:r>
          </a:p>
          <a:p>
            <a:r>
              <a:rPr lang="en-US" sz="2000" dirty="0">
                <a:latin typeface="Bahnschrift" panose="020B0502040204020203" pitchFamily="34" charset="0"/>
              </a:rPr>
              <a:t>64</a:t>
            </a:r>
            <a:r>
              <a:rPr lang="ru-RU" sz="2000" i="1" dirty="0">
                <a:latin typeface="Bahnschrift" panose="020B0502040204020203" pitchFamily="34" charset="0"/>
              </a:rPr>
              <a:t>х</a:t>
            </a:r>
            <a:r>
              <a:rPr lang="ru-RU" sz="2000" dirty="0">
                <a:latin typeface="Bahnschrift" panose="020B0502040204020203" pitchFamily="34" charset="0"/>
              </a:rPr>
              <a:t> + </a:t>
            </a:r>
            <a:r>
              <a:rPr lang="en-US" sz="2000" dirty="0">
                <a:latin typeface="Bahnschrift" panose="020B0502040204020203" pitchFamily="34" charset="0"/>
              </a:rPr>
              <a:t>48</a:t>
            </a:r>
            <a:r>
              <a:rPr lang="ru-RU" sz="2000" i="1" dirty="0">
                <a:latin typeface="Bahnschrift" panose="020B0502040204020203" pitchFamily="34" charset="0"/>
              </a:rPr>
              <a:t>у</a:t>
            </a:r>
            <a:r>
              <a:rPr lang="ru-RU" sz="2000" dirty="0">
                <a:latin typeface="Bahnschrift" panose="020B0502040204020203" pitchFamily="34" charset="0"/>
              </a:rPr>
              <a:t> / 98</a:t>
            </a:r>
            <a:r>
              <a:rPr lang="ru-RU" sz="2000" i="1" dirty="0">
                <a:latin typeface="Bahnschrift" panose="020B0502040204020203" pitchFamily="34" charset="0"/>
              </a:rPr>
              <a:t>х</a:t>
            </a:r>
            <a:r>
              <a:rPr lang="ru-RU" sz="2000" dirty="0">
                <a:latin typeface="Bahnschrift" panose="020B0502040204020203" pitchFamily="34" charset="0"/>
              </a:rPr>
              <a:t> +80</a:t>
            </a:r>
            <a:r>
              <a:rPr lang="ru-RU" sz="2000" i="1" dirty="0">
                <a:latin typeface="Bahnschrift" panose="020B0502040204020203" pitchFamily="34" charset="0"/>
              </a:rPr>
              <a:t>у</a:t>
            </a:r>
            <a:r>
              <a:rPr lang="en-US" sz="2000" dirty="0">
                <a:latin typeface="Bahnschrift" panose="020B0502040204020203" pitchFamily="34" charset="0"/>
              </a:rPr>
              <a:t> =</a:t>
            </a:r>
            <a:r>
              <a:rPr lang="ru-RU" sz="2000" dirty="0">
                <a:latin typeface="Bahnschrift" panose="020B0502040204020203" pitchFamily="34" charset="0"/>
              </a:rPr>
              <a:t> </a:t>
            </a:r>
            <a:r>
              <a:rPr lang="en-US" sz="2000" dirty="0">
                <a:latin typeface="Bahnschrift" panose="020B0502040204020203" pitchFamily="34" charset="0"/>
              </a:rPr>
              <a:t>0,6104</a:t>
            </a:r>
            <a:endParaRPr lang="ru-RU" sz="2000" dirty="0">
              <a:latin typeface="Bahnschrift" panose="020B0502040204020203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72E4EAF-9EF2-BE6A-5C45-5D56DB45B4CF}"/>
              </a:ext>
            </a:extLst>
          </p:cNvPr>
          <p:cNvSpPr txBox="1"/>
          <p:nvPr/>
        </p:nvSpPr>
        <p:spPr>
          <a:xfrm>
            <a:off x="9917697" y="5663186"/>
            <a:ext cx="21481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>
                <a:latin typeface="Bahnschrift" panose="020B0502040204020203" pitchFamily="34" charset="0"/>
              </a:rPr>
              <a:t>у</a:t>
            </a:r>
            <a:r>
              <a:rPr lang="en-US" sz="2000" dirty="0">
                <a:latin typeface="Bahnschrift" panose="020B0502040204020203" pitchFamily="34" charset="0"/>
              </a:rPr>
              <a:t> = </a:t>
            </a:r>
            <a:r>
              <a:rPr lang="ru-RU" sz="2000" dirty="0">
                <a:latin typeface="Bahnschrift" panose="020B0502040204020203" pitchFamily="34" charset="0"/>
              </a:rPr>
              <a:t>5</a:t>
            </a:r>
            <a:r>
              <a:rPr lang="ru-RU" sz="2000" i="1" dirty="0">
                <a:latin typeface="Bahnschrift" panose="020B0502040204020203" pitchFamily="34" charset="0"/>
              </a:rPr>
              <a:t>х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D848227-311C-C0A5-8A44-B046BD6D30E0}"/>
              </a:ext>
            </a:extLst>
          </p:cNvPr>
          <p:cNvSpPr txBox="1"/>
          <p:nvPr/>
        </p:nvSpPr>
        <p:spPr>
          <a:xfrm>
            <a:off x="526679" y="2668288"/>
            <a:ext cx="579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0,1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41D4EB4-B331-5CF4-2421-69DB36E9C334}"/>
              </a:ext>
            </a:extLst>
          </p:cNvPr>
          <p:cNvSpPr txBox="1"/>
          <p:nvPr/>
        </p:nvSpPr>
        <p:spPr>
          <a:xfrm>
            <a:off x="2131748" y="2672415"/>
            <a:ext cx="579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0,1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208E144-877A-F377-E42B-5930B5550CFA}"/>
              </a:ext>
            </a:extLst>
          </p:cNvPr>
          <p:cNvSpPr txBox="1"/>
          <p:nvPr/>
        </p:nvSpPr>
        <p:spPr>
          <a:xfrm>
            <a:off x="1581044" y="3434047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0,12</a:t>
            </a:r>
            <a:endParaRPr lang="ru-RU" b="1" dirty="0">
              <a:solidFill>
                <a:schemeClr val="accent1">
                  <a:lumMod val="60000"/>
                  <a:lumOff val="40000"/>
                </a:schemeClr>
              </a:solidFill>
              <a:latin typeface="Bahnschrift" panose="020B0502040204020203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890A36C-5C1A-EE20-4421-70AB27B03EA1}"/>
              </a:ext>
            </a:extLst>
          </p:cNvPr>
          <p:cNvSpPr txBox="1"/>
          <p:nvPr/>
        </p:nvSpPr>
        <p:spPr>
          <a:xfrm>
            <a:off x="474994" y="3425061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0,12</a:t>
            </a:r>
            <a:endParaRPr lang="ru-RU" b="1" dirty="0">
              <a:solidFill>
                <a:schemeClr val="accent1">
                  <a:lumMod val="60000"/>
                  <a:lumOff val="40000"/>
                </a:schemeClr>
              </a:solidFill>
              <a:latin typeface="Bahnschrift" panose="020B0502040204020203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48F32C1-10DE-A4A4-0980-83EC017F3C90}"/>
              </a:ext>
            </a:extLst>
          </p:cNvPr>
          <p:cNvSpPr txBox="1"/>
          <p:nvPr/>
        </p:nvSpPr>
        <p:spPr>
          <a:xfrm>
            <a:off x="2421686" y="4543258"/>
            <a:ext cx="23314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Bahnschrift" panose="020B0502040204020203" pitchFamily="34" charset="0"/>
              </a:rPr>
              <a:t>1 </a:t>
            </a:r>
            <a:r>
              <a:rPr lang="ru-RU" sz="2000" dirty="0">
                <a:latin typeface="Bahnschrift" panose="020B0502040204020203" pitchFamily="34" charset="0"/>
              </a:rPr>
              <a:t>моль – 1000 мл</a:t>
            </a:r>
          </a:p>
          <a:p>
            <a:r>
              <a:rPr lang="en-US" sz="2000" dirty="0">
                <a:latin typeface="Bahnschrift" panose="020B0502040204020203" pitchFamily="34" charset="0"/>
              </a:rPr>
              <a:t>0,15 </a:t>
            </a:r>
            <a:r>
              <a:rPr lang="ru-RU" sz="2000" dirty="0">
                <a:latin typeface="Bahnschrift" panose="020B0502040204020203" pitchFamily="34" charset="0"/>
              </a:rPr>
              <a:t>моль – </a:t>
            </a:r>
            <a:r>
              <a:rPr lang="en-US" sz="2000" dirty="0">
                <a:latin typeface="Bahnschrift" panose="020B0502040204020203" pitchFamily="34" charset="0"/>
              </a:rPr>
              <a:t>150</a:t>
            </a:r>
            <a:r>
              <a:rPr lang="ru-RU" sz="2000" dirty="0">
                <a:latin typeface="Bahnschrift" panose="020B0502040204020203" pitchFamily="34" charset="0"/>
              </a:rPr>
              <a:t> мл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44686EA-0EAD-5B88-7C66-D6551BF1C09D}"/>
              </a:ext>
            </a:extLst>
          </p:cNvPr>
          <p:cNvSpPr txBox="1"/>
          <p:nvPr/>
        </p:nvSpPr>
        <p:spPr>
          <a:xfrm>
            <a:off x="2624776" y="3425061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0,12</a:t>
            </a:r>
            <a:endParaRPr lang="ru-RU" b="1" dirty="0">
              <a:solidFill>
                <a:schemeClr val="accent1">
                  <a:lumMod val="60000"/>
                  <a:lumOff val="40000"/>
                </a:schemeClr>
              </a:solidFill>
              <a:latin typeface="Bahnschrift" panose="020B0502040204020203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E9CF94B-F998-7985-132F-443A86052017}"/>
              </a:ext>
            </a:extLst>
          </p:cNvPr>
          <p:cNvSpPr txBox="1"/>
          <p:nvPr/>
        </p:nvSpPr>
        <p:spPr>
          <a:xfrm>
            <a:off x="941905" y="6442542"/>
            <a:ext cx="7986705" cy="369332"/>
          </a:xfrm>
          <a:prstGeom prst="rect">
            <a:avLst/>
          </a:prstGeom>
          <a:solidFill>
            <a:srgbClr val="FF66CC">
              <a:alpha val="4000"/>
            </a:srgb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>
                <a:latin typeface="Bahnschrift" panose="020B0502040204020203" pitchFamily="34" charset="0"/>
              </a:rPr>
              <a:t>m</a:t>
            </a:r>
            <a:r>
              <a:rPr lang="ru-RU" sz="2000" dirty="0">
                <a:latin typeface="Bahnschrift" panose="020B0502040204020203" pitchFamily="34" charset="0"/>
              </a:rPr>
              <a:t> (</a:t>
            </a:r>
            <a:r>
              <a:rPr lang="ru-RU" sz="2000" dirty="0" err="1">
                <a:latin typeface="Bahnschrift" panose="020B0502040204020203" pitchFamily="34" charset="0"/>
              </a:rPr>
              <a:t>кон.р-ра</a:t>
            </a:r>
            <a:r>
              <a:rPr lang="en-US" sz="2000" dirty="0">
                <a:latin typeface="Bahnschrift" panose="020B0502040204020203" pitchFamily="34" charset="0"/>
              </a:rPr>
              <a:t>)</a:t>
            </a:r>
            <a:r>
              <a:rPr lang="ru-RU" sz="2000" dirty="0">
                <a:latin typeface="Bahnschrift" panose="020B0502040204020203" pitchFamily="34" charset="0"/>
              </a:rPr>
              <a:t> = </a:t>
            </a:r>
            <a:r>
              <a:rPr lang="en-US" sz="2000" dirty="0">
                <a:latin typeface="Bahnschrift" panose="020B0502040204020203" pitchFamily="34" charset="0"/>
              </a:rPr>
              <a:t>9</a:t>
            </a:r>
            <a:r>
              <a:rPr lang="ru-RU" sz="2000" dirty="0">
                <a:latin typeface="Bahnschrift" panose="020B0502040204020203" pitchFamily="34" charset="0"/>
              </a:rPr>
              <a:t>,96 +50 + 1,08(1000</a:t>
            </a:r>
            <a:r>
              <a:rPr lang="en-US" sz="2000" dirty="0">
                <a:latin typeface="Bahnschrift" panose="020B0502040204020203" pitchFamily="34" charset="0"/>
              </a:rPr>
              <a:t>z</a:t>
            </a:r>
            <a:r>
              <a:rPr lang="ru-RU" sz="2000" dirty="0">
                <a:latin typeface="Bahnschrift" panose="020B0502040204020203" pitchFamily="34" charset="0"/>
              </a:rPr>
              <a:t> +</a:t>
            </a:r>
            <a:r>
              <a:rPr lang="en-US" sz="2000" dirty="0">
                <a:latin typeface="Bahnschrift" panose="020B0502040204020203" pitchFamily="34" charset="0"/>
              </a:rPr>
              <a:t> </a:t>
            </a:r>
            <a:r>
              <a:rPr lang="ru-RU" sz="2000" dirty="0">
                <a:latin typeface="Bahnschrift" panose="020B0502040204020203" pitchFamily="34" charset="0"/>
              </a:rPr>
              <a:t>120) – 0,12</a:t>
            </a:r>
            <a:r>
              <a:rPr lang="en-US" sz="2000" dirty="0">
                <a:latin typeface="Bahnschrift" panose="020B0502040204020203" pitchFamily="34" charset="0"/>
                <a:cs typeface="Arial" panose="020B0604020202020204" pitchFamily="34" charset="0"/>
              </a:rPr>
              <a:t>ꞏ</a:t>
            </a:r>
            <a:r>
              <a:rPr lang="ru-RU" sz="2000" dirty="0">
                <a:latin typeface="Bahnschrift" panose="020B0502040204020203" pitchFamily="34" charset="0"/>
                <a:cs typeface="Arial" panose="020B0604020202020204" pitchFamily="34" charset="0"/>
              </a:rPr>
              <a:t>233 = 161,6 + 1080</a:t>
            </a:r>
            <a:r>
              <a:rPr lang="en-US" sz="2000" dirty="0">
                <a:latin typeface="Bahnschrift" panose="020B0502040204020203" pitchFamily="34" charset="0"/>
                <a:cs typeface="Arial" panose="020B0604020202020204" pitchFamily="34" charset="0"/>
              </a:rPr>
              <a:t>z</a:t>
            </a:r>
            <a:endParaRPr lang="ru-RU" sz="2000" dirty="0">
              <a:latin typeface="Bahnschrift" panose="020B050204020402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804D3C-149C-8868-9580-DCE1A7582BF9}"/>
              </a:ext>
            </a:extLst>
          </p:cNvPr>
          <p:cNvSpPr txBox="1"/>
          <p:nvPr/>
        </p:nvSpPr>
        <p:spPr>
          <a:xfrm>
            <a:off x="4223792" y="2694113"/>
            <a:ext cx="24451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sz="2000" dirty="0">
                <a:latin typeface="Bahnschrift" panose="020B0502040204020203" pitchFamily="34" charset="0"/>
              </a:rPr>
              <a:t> H</a:t>
            </a:r>
            <a:r>
              <a:rPr lang="en-US" sz="2000" baseline="-25000" dirty="0">
                <a:latin typeface="Bahnschrift" panose="020B0502040204020203" pitchFamily="34" charset="0"/>
              </a:rPr>
              <a:t>2</a:t>
            </a:r>
            <a:r>
              <a:rPr lang="en-US" sz="2000" dirty="0">
                <a:latin typeface="Bahnschrift" panose="020B0502040204020203" pitchFamily="34" charset="0"/>
              </a:rPr>
              <a:t>SO</a:t>
            </a:r>
            <a:r>
              <a:rPr lang="en-US" sz="2000" baseline="-25000" dirty="0">
                <a:latin typeface="Bahnschrift" panose="020B0502040204020203" pitchFamily="34" charset="0"/>
              </a:rPr>
              <a:t>4</a:t>
            </a:r>
            <a:r>
              <a:rPr lang="ru-RU" sz="2000" baseline="-25000" dirty="0">
                <a:latin typeface="Bahnschrift" panose="020B0502040204020203" pitchFamily="34" charset="0"/>
              </a:rPr>
              <a:t> </a:t>
            </a:r>
            <a:r>
              <a:rPr lang="ru-RU" sz="2000" dirty="0">
                <a:latin typeface="Bahnschrift" panose="020B0502040204020203" pitchFamily="34" charset="0"/>
              </a:rPr>
              <a:t>= 0,12 моль</a:t>
            </a:r>
            <a:endParaRPr lang="ru-RU" sz="2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DD80814-A51B-9B08-F497-8075C1A55A6E}"/>
              </a:ext>
            </a:extLst>
          </p:cNvPr>
          <p:cNvSpPr txBox="1"/>
          <p:nvPr/>
        </p:nvSpPr>
        <p:spPr>
          <a:xfrm>
            <a:off x="108036" y="512756"/>
            <a:ext cx="11964627" cy="2246769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2000" b="0" i="0" u="none" strike="noStrike" baseline="0" dirty="0">
                <a:solidFill>
                  <a:schemeClr val="accent5">
                    <a:lumMod val="50000"/>
                  </a:schemeClr>
                </a:solidFill>
                <a:latin typeface="Bahnschrift" panose="020B0502040204020203" pitchFamily="34" charset="0"/>
              </a:rPr>
              <a:t>В воде объемом 50 мл </a:t>
            </a:r>
            <a:r>
              <a:rPr lang="ru-RU" sz="2000" b="0" i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" panose="020B0502040204020203" pitchFamily="34" charset="0"/>
              </a:rPr>
              <a:t>аккуратно растворили </a:t>
            </a:r>
            <a:r>
              <a:rPr lang="ru-RU" sz="2000" b="0" i="0" u="none" strike="noStrike" baseline="0" dirty="0">
                <a:solidFill>
                  <a:srgbClr val="00B050"/>
                </a:solidFill>
                <a:latin typeface="Bahnschrift" panose="020B0502040204020203" pitchFamily="34" charset="0"/>
              </a:rPr>
              <a:t>порцию олеума массой 9,96 г, в которой массовая доля кислорода составляете 61,04%</a:t>
            </a:r>
            <a:r>
              <a:rPr lang="ru-RU" sz="2000" b="0" i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" panose="020B0502040204020203" pitchFamily="34" charset="0"/>
              </a:rPr>
              <a:t>. К полученному раствору добавили </a:t>
            </a:r>
            <a:r>
              <a:rPr lang="ru-RU" sz="2000" b="0" i="0" u="none" strike="noStrike" baseline="0" dirty="0">
                <a:solidFill>
                  <a:srgbClr val="FF0000"/>
                </a:solidFill>
                <a:latin typeface="Bahnschrift" panose="020B0502040204020203" pitchFamily="34" charset="0"/>
              </a:rPr>
              <a:t>раствор хлорида бария, имеющий концентрацию 1 моль/л и плотность 1,08 г/мл. в образовавшемся растворе массовая доля хлорида бария составила 3,22%</a:t>
            </a:r>
            <a:r>
              <a:rPr lang="ru-RU" sz="2000" b="0" i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" panose="020B0502040204020203" pitchFamily="34" charset="0"/>
              </a:rPr>
              <a:t>. Рассчитайте </a:t>
            </a:r>
            <a:r>
              <a:rPr lang="ru-RU" sz="2000" b="0" i="0" u="none" strike="noStrike" baseline="0" dirty="0">
                <a:solidFill>
                  <a:srgbClr val="FF0000"/>
                </a:solidFill>
                <a:latin typeface="Bahnschrift" panose="020B0502040204020203" pitchFamily="34" charset="0"/>
              </a:rPr>
              <a:t>объем раствора хлорида бария </a:t>
            </a:r>
            <a:r>
              <a:rPr lang="ru-RU" sz="2000" b="0" i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" panose="020B0502040204020203" pitchFamily="34" charset="0"/>
              </a:rPr>
              <a:t>который был добавлен. В ответе запишите уравнения реакций, которые указаны в условии задачи, и приведите все необходимые вычисления (указывайте единицы измерения и обозначения искомых физических величин).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Bahnschrift" panose="020B05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5FCC6D-D97E-7BEC-79F5-EE83F45497B5}"/>
              </a:ext>
            </a:extLst>
          </p:cNvPr>
          <p:cNvSpPr txBox="1"/>
          <p:nvPr/>
        </p:nvSpPr>
        <p:spPr>
          <a:xfrm>
            <a:off x="9683671" y="6012905"/>
            <a:ext cx="31054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ahnschrift" panose="020B0502040204020203" pitchFamily="34" charset="0"/>
              </a:rPr>
              <a:t>98x + 400x = 9,96</a:t>
            </a:r>
          </a:p>
          <a:p>
            <a:r>
              <a:rPr lang="en-US" dirty="0">
                <a:latin typeface="Bahnschrift" panose="020B0502040204020203" pitchFamily="34" charset="0"/>
              </a:rPr>
              <a:t>x = 0,02</a:t>
            </a:r>
            <a:r>
              <a:rPr lang="ru-RU" dirty="0">
                <a:latin typeface="Bahnschrift" panose="020B0502040204020203" pitchFamily="34" charset="0"/>
              </a:rPr>
              <a:t>; у = 0,1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05ADDE-A907-999A-5D7F-FA257B7E5751}"/>
              </a:ext>
            </a:extLst>
          </p:cNvPr>
          <p:cNvSpPr txBox="1"/>
          <p:nvPr/>
        </p:nvSpPr>
        <p:spPr>
          <a:xfrm>
            <a:off x="4899490" y="3092838"/>
            <a:ext cx="28860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" panose="020B0502040204020203" pitchFamily="34" charset="0"/>
              </a:rPr>
              <a:t>Пусть </a:t>
            </a:r>
            <a:r>
              <a:rPr lang="en-US" dirty="0">
                <a:latin typeface="Bahnschrift" panose="020B0502040204020203" pitchFamily="34" charset="0"/>
              </a:rPr>
              <a:t>z</a:t>
            </a:r>
            <a:r>
              <a:rPr lang="ru-RU" dirty="0">
                <a:latin typeface="Bahnschrift" panose="020B0502040204020203" pitchFamily="34" charset="0"/>
              </a:rPr>
              <a:t> моль </a:t>
            </a:r>
            <a:r>
              <a:rPr lang="en-US" sz="1800" dirty="0">
                <a:latin typeface="Bahnschrift" panose="020B0502040204020203" pitchFamily="34" charset="0"/>
              </a:rPr>
              <a:t>BaCl</a:t>
            </a:r>
            <a:r>
              <a:rPr lang="en-US" sz="1800" baseline="-25000" dirty="0">
                <a:latin typeface="Bahnschrift" panose="020B0502040204020203" pitchFamily="34" charset="0"/>
              </a:rPr>
              <a:t>2</a:t>
            </a:r>
            <a:r>
              <a:rPr lang="ru-RU" sz="1800" baseline="-25000" dirty="0">
                <a:latin typeface="Bahnschrift" panose="020B0502040204020203" pitchFamily="34" charset="0"/>
              </a:rPr>
              <a:t> ост</a:t>
            </a:r>
          </a:p>
          <a:p>
            <a:r>
              <a:rPr lang="ru-RU" dirty="0"/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3E732FD-183F-56CC-476E-E1C1AB9976EF}"/>
              </a:ext>
            </a:extLst>
          </p:cNvPr>
          <p:cNvSpPr txBox="1"/>
          <p:nvPr/>
        </p:nvSpPr>
        <p:spPr>
          <a:xfrm>
            <a:off x="5606693" y="5266736"/>
            <a:ext cx="3008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Bahnschrift" panose="020B0502040204020203" pitchFamily="34" charset="0"/>
              </a:rPr>
              <a:t> </a:t>
            </a:r>
            <a:r>
              <a:rPr lang="en-US" sz="2000" dirty="0">
                <a:latin typeface="Bahnschrift" panose="020B0502040204020203" pitchFamily="34" charset="0"/>
              </a:rPr>
              <a:t>V= 1000z + 120</a:t>
            </a:r>
            <a:endParaRPr lang="ru-RU" sz="2000" dirty="0">
              <a:latin typeface="Bahnschrift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F916728-14B3-175F-EA7D-E0ED084D65D7}"/>
              </a:ext>
            </a:extLst>
          </p:cNvPr>
          <p:cNvSpPr txBox="1"/>
          <p:nvPr/>
        </p:nvSpPr>
        <p:spPr>
          <a:xfrm>
            <a:off x="5637287" y="4545785"/>
            <a:ext cx="30083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Bahnschrift" panose="020B0502040204020203" pitchFamily="34" charset="0"/>
              </a:rPr>
              <a:t>1 </a:t>
            </a:r>
            <a:r>
              <a:rPr lang="ru-RU" sz="2000" dirty="0">
                <a:latin typeface="Bahnschrift" panose="020B0502040204020203" pitchFamily="34" charset="0"/>
              </a:rPr>
              <a:t>моль – 1000 мл</a:t>
            </a:r>
          </a:p>
          <a:p>
            <a:r>
              <a:rPr lang="en-US" sz="2000" dirty="0">
                <a:latin typeface="Bahnschrift" panose="020B0502040204020203" pitchFamily="34" charset="0"/>
              </a:rPr>
              <a:t>z + 0,1 </a:t>
            </a:r>
            <a:r>
              <a:rPr lang="ru-RU" sz="2000" dirty="0">
                <a:latin typeface="Bahnschrift" panose="020B0502040204020203" pitchFamily="34" charset="0"/>
              </a:rPr>
              <a:t>моль – </a:t>
            </a:r>
            <a:r>
              <a:rPr lang="en-US" sz="2000" dirty="0">
                <a:latin typeface="Bahnschrift" panose="020B0502040204020203" pitchFamily="34" charset="0"/>
              </a:rPr>
              <a:t>V</a:t>
            </a:r>
            <a:r>
              <a:rPr lang="ru-RU" sz="2000" dirty="0">
                <a:latin typeface="Bahnschrift" panose="020B0502040204020203" pitchFamily="34" charset="0"/>
              </a:rPr>
              <a:t> мл</a:t>
            </a:r>
          </a:p>
        </p:txBody>
      </p:sp>
    </p:spTree>
    <p:extLst>
      <p:ext uri="{BB962C8B-B14F-4D97-AF65-F5344CB8AC3E}">
        <p14:creationId xmlns:p14="http://schemas.microsoft.com/office/powerpoint/2010/main" val="3647977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10" grpId="0" animBg="1"/>
      <p:bldP spid="20" grpId="0" animBg="1"/>
      <p:bldP spid="21" grpId="0" animBg="1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7" grpId="0"/>
      <p:bldP spid="38" grpId="0" animBg="1"/>
      <p:bldP spid="9" grpId="0"/>
      <p:bldP spid="5" grpId="0"/>
      <p:bldP spid="15" grpId="0"/>
      <p:bldP spid="18" grpId="0"/>
      <p:bldP spid="1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E0B6D6-8F2A-552C-EB46-DD2A63EDB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9696" y="-234708"/>
            <a:ext cx="8020472" cy="990600"/>
          </a:xfrm>
        </p:spPr>
        <p:txBody>
          <a:bodyPr/>
          <a:lstStyle/>
          <a:p>
            <a:r>
              <a:rPr lang="ru-RU" dirty="0">
                <a:solidFill>
                  <a:srgbClr val="C00000"/>
                </a:solidFill>
                <a:latin typeface="Bahnschrift" panose="020B0502040204020203" pitchFamily="34" charset="0"/>
              </a:rPr>
              <a:t>Изменим условие…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D22472-EDD7-1472-EA69-A376C5A3C4F9}"/>
              </a:ext>
            </a:extLst>
          </p:cNvPr>
          <p:cNvSpPr txBox="1"/>
          <p:nvPr/>
        </p:nvSpPr>
        <p:spPr>
          <a:xfrm>
            <a:off x="479376" y="310452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Bahnschrift" panose="020B0502040204020203" pitchFamily="34" charset="0"/>
              </a:rPr>
              <a:t>Пример 5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63B827D-AB73-6CE5-EC52-8CAA2B3D3CDD}"/>
              </a:ext>
            </a:extLst>
          </p:cNvPr>
          <p:cNvSpPr/>
          <p:nvPr/>
        </p:nvSpPr>
        <p:spPr>
          <a:xfrm>
            <a:off x="119336" y="771656"/>
            <a:ext cx="11924243" cy="5969711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32C659E-647B-DE45-930D-159F7DBB31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56" y="980728"/>
            <a:ext cx="8585668" cy="2986690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874471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431B6D-7835-0A5C-D9A0-2B2FE7355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93878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C00000"/>
                </a:solidFill>
                <a:latin typeface="Bahnschrift" panose="020B0502040204020203" pitchFamily="34" charset="0"/>
              </a:rPr>
              <a:t>Учимся решать сами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A97D07C-D8AC-C2D5-6690-6746D7701E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501" y="2318457"/>
            <a:ext cx="2635385" cy="3772094"/>
          </a:xfrm>
          <a:prstGeom prst="rect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FF484AB-CCF3-2981-6320-F3833BE1F9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8851" y="959003"/>
            <a:ext cx="8230023" cy="5169166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AAE080C-AF97-5FDD-6529-AB06965C959B}"/>
              </a:ext>
            </a:extLst>
          </p:cNvPr>
          <p:cNvSpPr/>
          <p:nvPr/>
        </p:nvSpPr>
        <p:spPr>
          <a:xfrm>
            <a:off x="207963" y="141109"/>
            <a:ext cx="11707812" cy="6564491"/>
          </a:xfrm>
          <a:prstGeom prst="rect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844693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EAA951B1-ECD3-EBEB-139B-1D552C8AD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684312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rgbClr val="C00000"/>
                </a:solidFill>
                <a:latin typeface="Bahnschrift" panose="020B0502040204020203" pitchFamily="34" charset="0"/>
              </a:rPr>
              <a:t>ТРУДНЫЕ ТЕМЫ ПО РЕЗУЛЬТАТАМ ОГЭ 2026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E24D361-1CBB-4C17-3642-B5D3CAB93E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4413" y="980728"/>
            <a:ext cx="8860983" cy="4680520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7699790A-10A6-C76A-3E86-B84C172658BE}"/>
              </a:ext>
            </a:extLst>
          </p:cNvPr>
          <p:cNvGrpSpPr/>
          <p:nvPr/>
        </p:nvGrpSpPr>
        <p:grpSpPr>
          <a:xfrm>
            <a:off x="1351754" y="4098759"/>
            <a:ext cx="1100938" cy="461665"/>
            <a:chOff x="1351754" y="4098759"/>
            <a:chExt cx="1100938" cy="461665"/>
          </a:xfrm>
        </p:grpSpPr>
        <p:pic>
          <p:nvPicPr>
            <p:cNvPr id="7" name="Picture 2" descr="Картинки точки - 69 фото">
              <a:extLst>
                <a:ext uri="{FF2B5EF4-FFF2-40B4-BE49-F238E27FC236}">
                  <a16:creationId xmlns:a16="http://schemas.microsoft.com/office/drawing/2014/main" id="{F0A7E31B-9A1A-2D0F-C4E5-018C586FE6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1754" y="4138733"/>
              <a:ext cx="749673" cy="4216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2A21B32-D0A0-3FC9-922F-C71B53A1A678}"/>
                </a:ext>
              </a:extLst>
            </p:cNvPr>
            <p:cNvSpPr txBox="1"/>
            <p:nvPr/>
          </p:nvSpPr>
          <p:spPr>
            <a:xfrm>
              <a:off x="2101427" y="4098759"/>
              <a:ext cx="35126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400" b="1" dirty="0">
                  <a:latin typeface="Bahnschrift" panose="020B0502040204020203" pitchFamily="34" charset="0"/>
                </a:rPr>
                <a:t>↑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98080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B7E4B9-9A88-439E-F8A2-FDF8BBC4E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C00000"/>
                </a:solidFill>
                <a:latin typeface="Aptos" panose="020B0004020202020204" pitchFamily="34" charset="0"/>
              </a:rPr>
              <a:t>Рефлексия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41C0BA-415A-90E7-1520-8D6A0F2F78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281041FB-C382-4C0D-9F5E-55E4ABDF56A0}"/>
              </a:ext>
            </a:extLst>
          </p:cNvPr>
          <p:cNvGrpSpPr/>
          <p:nvPr/>
        </p:nvGrpSpPr>
        <p:grpSpPr>
          <a:xfrm>
            <a:off x="3944520" y="2830746"/>
            <a:ext cx="4695345" cy="2143059"/>
            <a:chOff x="6740462" y="4382285"/>
            <a:chExt cx="4695345" cy="2143059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1A12E838-D127-2CAC-81B2-EF14FA0D99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740462" y="4382285"/>
              <a:ext cx="4695345" cy="2143059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D7709F6-E291-3343-5C0A-A0E00CE51C7D}"/>
                </a:ext>
              </a:extLst>
            </p:cNvPr>
            <p:cNvSpPr txBox="1"/>
            <p:nvPr/>
          </p:nvSpPr>
          <p:spPr>
            <a:xfrm>
              <a:off x="8328248" y="4509120"/>
              <a:ext cx="2736304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ru-RU" sz="2200" dirty="0">
                  <a:latin typeface="Bahnschrift Condensed" panose="020B0502040204020203" pitchFamily="34" charset="0"/>
                </a:rPr>
                <a:t>Факт, который узнал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31D4CC5-0902-42FD-8BF1-0800094C3E4B}"/>
                </a:ext>
              </a:extLst>
            </p:cNvPr>
            <p:cNvSpPr txBox="1"/>
            <p:nvPr/>
          </p:nvSpPr>
          <p:spPr>
            <a:xfrm>
              <a:off x="8328248" y="4891933"/>
              <a:ext cx="2736304" cy="76944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ru-RU" sz="2200" dirty="0">
                  <a:latin typeface="Bahnschrift Condensed" panose="020B0502040204020203" pitchFamily="34" charset="0"/>
                </a:rPr>
                <a:t>Факт, который заинтересовал 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AC11112-8591-3394-A757-4E2F634FD911}"/>
                </a:ext>
              </a:extLst>
            </p:cNvPr>
            <p:cNvSpPr txBox="1"/>
            <p:nvPr/>
          </p:nvSpPr>
          <p:spPr>
            <a:xfrm>
              <a:off x="8341156" y="5661374"/>
              <a:ext cx="2789704" cy="76944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ru-RU" sz="2200" dirty="0">
                  <a:latin typeface="Bahnschrift Condensed" panose="020B0502040204020203" pitchFamily="34" charset="0"/>
                </a:rPr>
                <a:t>Факт, который остался непонятным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2726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29747</TotalTime>
  <Words>2400</Words>
  <Application>Microsoft Office PowerPoint</Application>
  <PresentationFormat>Широкоэкранный</PresentationFormat>
  <Paragraphs>466</Paragraphs>
  <Slides>47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60" baseType="lpstr">
      <vt:lpstr>Aptos</vt:lpstr>
      <vt:lpstr>Arial</vt:lpstr>
      <vt:lpstr>Bahnschrift</vt:lpstr>
      <vt:lpstr>Bahnschrift Condensed</vt:lpstr>
      <vt:lpstr>Bahnschrift SemiBold</vt:lpstr>
      <vt:lpstr>Bahnschrift SemiBold Condensed</vt:lpstr>
      <vt:lpstr>Bahnschrift SemiBold SemiConden</vt:lpstr>
      <vt:lpstr>Calibri</vt:lpstr>
      <vt:lpstr>Calibri Light</vt:lpstr>
      <vt:lpstr>Cambria</vt:lpstr>
      <vt:lpstr>Times New Roman</vt:lpstr>
      <vt:lpstr>Wingdings</vt:lpstr>
      <vt:lpstr>Тема Office</vt:lpstr>
      <vt:lpstr>Методический анализ результатов ГИА 2026 по химии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ПРИЧИНЫ ОТРИЦАТЕЛЬНОЙ ДИНАМИКИ КАЧЕСТВА ХИМИЧЕСКОГО ОБРАЗОВАНИЯ</vt:lpstr>
      <vt:lpstr>Нормативные документы, регламентирующие процедуру ЕГЭ</vt:lpstr>
      <vt:lpstr>Вебинары для обучающихся 9-ых и 11-ых классов  17.12.2025 г</vt:lpstr>
      <vt:lpstr>Вебинары экспертов предметной комиссии  </vt:lpstr>
      <vt:lpstr>Презентация PowerPoint</vt:lpstr>
      <vt:lpstr>ТРУДНЫЕ ТЕМЫ ПО РЕЗУЛЬТАТАМ ЕГЭ 2026 </vt:lpstr>
      <vt:lpstr>Презентация PowerPoint</vt:lpstr>
      <vt:lpstr>Как ошибку трансформировать в дефицит? </vt:lpstr>
      <vt:lpstr>Презентация PowerPoint</vt:lpstr>
      <vt:lpstr>ПРИНЦИПЫ СТРУКТУРИРОВАНИЯ УЧЕБНОГО СОДЕРЖАНИЯ</vt:lpstr>
      <vt:lpstr>ПРИНЦИПЫ СТРУКТУРИРОВАНИЯ УЧЕБНОГО СОДЕРЖАНИЯ</vt:lpstr>
      <vt:lpstr>ПРИНЦИПЫ СТРУКТУРИРОВАНИЯ УЧЕБНОГО СОДЕРЖАНИЯ</vt:lpstr>
      <vt:lpstr>Инструментарий </vt:lpstr>
      <vt:lpstr> </vt:lpstr>
      <vt:lpstr> </vt:lpstr>
      <vt:lpstr> </vt:lpstr>
      <vt:lpstr> </vt:lpstr>
      <vt:lpstr>Презентация PowerPoint</vt:lpstr>
      <vt:lpstr>Оценивание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Установите тип и название реакции</vt:lpstr>
      <vt:lpstr>Установите тип и название реакции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Порою, чужие грабли, могут стать своею взлётной полосой…</vt:lpstr>
      <vt:lpstr>Презентация PowerPoint</vt:lpstr>
      <vt:lpstr>Презентация PowerPoint</vt:lpstr>
      <vt:lpstr>Презентация PowerPoint</vt:lpstr>
      <vt:lpstr>Изменим условие…</vt:lpstr>
      <vt:lpstr>Презентация PowerPoint</vt:lpstr>
      <vt:lpstr>Изменим условие…</vt:lpstr>
      <vt:lpstr>Учимся решать сами</vt:lpstr>
      <vt:lpstr>ТРУДНЫЕ ТЕМЫ ПО РЕЗУЛЬТАТАМ ОГЭ 2026 </vt:lpstr>
      <vt:lpstr>Рефлексия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Юлия Лапина</cp:lastModifiedBy>
  <cp:revision>406</cp:revision>
  <dcterms:created xsi:type="dcterms:W3CDTF">2021-04-03T07:38:43Z</dcterms:created>
  <dcterms:modified xsi:type="dcterms:W3CDTF">2026-09-23T13:52:55Z</dcterms:modified>
</cp:coreProperties>
</file>