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4" r:id="rId17"/>
    <p:sldId id="269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18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99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82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1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3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88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1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3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41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4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BE59C-9EBC-44B2-B6E9-AEA5824CA8A8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39894-7EA5-4E99-91FE-FA325CF9DB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6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niso54.ru/metodsoprod/professionalnye-obedineniya/uchiteley-biologii-i-khimii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ddtl.nios.ru/rayonnyy-okruzhnoy-etap-gorodskoy-otkrytoy-nauchno-prakticheskoy-konferencii-novosibirskogo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6621" y="759279"/>
            <a:ext cx="9941379" cy="2383971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Информационно – методическое сопровождение преподавания предметов биологии и химии в соответствии с учетом ФООП и ФАОП по стратегической сессии. 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55821" y="4262776"/>
            <a:ext cx="5657850" cy="132976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Павлова Е.П</a:t>
            </a:r>
            <a:r>
              <a:rPr lang="ru-RU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ru-RU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химии и биологии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 221,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химии и биологии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г.Новосибирска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47" y="2277835"/>
            <a:ext cx="4906351" cy="50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8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функциональной грамотности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0586"/>
            <a:ext cx="10515600" cy="4756377"/>
          </a:xfrm>
        </p:spPr>
        <p:txBody>
          <a:bodyPr/>
          <a:lstStyle/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читать и анализировать научные тексты;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применять знания для решения бытовых задач (например, расчёт дозировки лекарств, определение </a:t>
            </a:r>
            <a:r>
              <a:rPr lang="ru-RU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воды);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критического мышления (анализ научных статей, выявление </a:t>
            </a:r>
            <a:r>
              <a:rPr lang="ru-RU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фейков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071" y="3252814"/>
            <a:ext cx="5074104" cy="337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6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9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75607"/>
            <a:ext cx="10515600" cy="5401356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ФООП и ФАОП — это не ограничение, а инструмент для создания качественного и доступного образования. Преподавание биологии и химии должно быть не только информативным, но и вдохновляющим, мотивирующим учащихся к познанию мира.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267" y="3102428"/>
            <a:ext cx="6087733" cy="29849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62" y="3347357"/>
            <a:ext cx="3483819" cy="28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44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40436" cy="132556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федеральные образовательные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№ 704 от 9.10.2024)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2954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сокращения нагрузки на обучающихся определено максимальное количество контрольных работ (не должно превышать 10% от всего объема учебного времени).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закреплен перечень (кодификатор) проверяемых требований к </a:t>
            </a:r>
            <a:r>
              <a:rPr lang="ru-RU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метапредметным</a:t>
            </a: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предметным результатам освоения ООП при проведении федеральных и региональных процедур оценки качества образования.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синхронизированы с основным и единым государственными экзаменами: по каждому учебному предмету указан перечень содержания, проверяемых на ОГЭ и ЕГЭ.</a:t>
            </a:r>
          </a:p>
          <a:p>
            <a:pPr marL="514350" lvl="0" indent="-514350">
              <a:buFont typeface="Arial" panose="020B0604020202020204" pitchFamily="34" charset="0"/>
              <a:buAutoNum type="arabicPeriod"/>
            </a:pPr>
            <a:r>
              <a:rPr lang="ru-RU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образовательной организации остается право по своему усмотрению использовать часы резервных уроков и определять место оценочных процедур в поурочном планировании и их количество не превышающее установленных требований.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974" y="444073"/>
            <a:ext cx="402370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8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718221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ГИА по биологии и химии 2025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>
            <a:normAutofit/>
          </a:bodyPr>
          <a:lstStyle/>
          <a:p>
            <a:r>
              <a:rPr lang="en-US" b="0" dirty="0" smtClean="0">
                <a:effectLst/>
                <a:latin typeface="YS Geo"/>
                <a:hlinkClick r:id="rId2"/>
              </a:rPr>
              <a:t>https://niso54.ru/metodsoprod/professionalnye-obedineniya/uchiteley-biologii-i-khimii</a:t>
            </a:r>
            <a:r>
              <a:rPr lang="ru-RU" b="0" dirty="0" smtClean="0">
                <a:effectLst/>
                <a:latin typeface="YS Geo"/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5" y="2593895"/>
            <a:ext cx="9335309" cy="39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24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Методы подготовки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5271"/>
            <a:ext cx="10515600" cy="4821692"/>
          </a:xfrm>
        </p:spPr>
        <p:txBody>
          <a:bodyPr>
            <a:normAutofit lnSpcReduction="10000"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обеспечение преемственности знаний, работа над общими понятиями для развития логического мышления. 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цифровые образовательные ресурсы, виртуальные лаборатории, интерактивные задания и модели. 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 обучения: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индивидуальные и групповые задания разного уровня сложности, работа с одарёнными и слабоуспевающими учениками. 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типовых заданий: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разбор сложных задач, ошибок, методов решения. 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НИПКиПРО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Просвещение, Легион.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9675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НГПУ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058" y="238124"/>
            <a:ext cx="6610064" cy="4505326"/>
          </a:xfrm>
        </p:spPr>
      </p:pic>
      <p:sp>
        <p:nvSpPr>
          <p:cNvPr id="5" name="Прямоугольник 4"/>
          <p:cNvSpPr/>
          <p:nvPr/>
        </p:nvSpPr>
        <p:spPr>
          <a:xfrm>
            <a:off x="718457" y="4743450"/>
            <a:ext cx="7674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Новые предметные направления: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 естественно-научная направленность (занятия по биологии и химии, куратор — ИЕСЭН НГПУ),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·       физико-математическая направленность (занятия по физике и математике, куратор — ИФМИТО НГПУ).</a:t>
            </a:r>
            <a:endParaRPr lang="ru-RU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81" y="1817689"/>
            <a:ext cx="3180635" cy="179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71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НПК «Сибирь»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8750"/>
            <a:ext cx="10515600" cy="5086350"/>
          </a:xfrm>
        </p:spPr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r>
              <a:rPr lang="ru-RU" sz="6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6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XLV</a:t>
            </a:r>
            <a:r>
              <a:rPr lang="ru-RU" sz="60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городской открытой научно-практической конференции Новосибирского научного общества учащихся «Сибирь» принимают участие обучающиеся 9 – 11-х классов общеобразовательных организаций города Новосибирска, Новосибирской области и регионов Сибирского Федерального округа.</a:t>
            </a:r>
            <a:endParaRPr lang="ru-RU" sz="6000" dirty="0">
              <a:solidFill>
                <a:prstClr val="black"/>
              </a:solidFill>
              <a:hlinkClick r:id="rId2"/>
            </a:endParaRPr>
          </a:p>
          <a:p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проводится в три этапа:</a:t>
            </a:r>
          </a:p>
          <a:p>
            <a:r>
              <a:rPr lang="ru-RU" sz="4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этап – школьный</a:t>
            </a:r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4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(01.11.2025 – 23.11.2025)</a:t>
            </a:r>
            <a:endParaRPr lang="ru-RU" sz="4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– общеобразовательные организации г. Новосибирска.</a:t>
            </a:r>
          </a:p>
          <a:p>
            <a:r>
              <a:rPr lang="ru-RU" sz="4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 этап – районный (окружной) (24.11.2025 – 21.12.2025)</a:t>
            </a:r>
            <a:endParaRPr lang="ru-RU" sz="4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– УДО г. Новосибирска.</a:t>
            </a:r>
          </a:p>
          <a:p>
            <a:r>
              <a:rPr lang="ru-RU" sz="4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 этап – городской</a:t>
            </a:r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(01.02.2026 – 16.02.2026)</a:t>
            </a:r>
            <a:endParaRPr lang="ru-RU" sz="4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участия в конференции необходимо зарегистрировать учащихся на программу «Исследовательская деятельность как основа развития научного мышления» в ГИС «Навигатор ДО НСО»</a:t>
            </a:r>
            <a:endParaRPr lang="ru-RU" sz="1800" dirty="0" smtClean="0">
              <a:solidFill>
                <a:prstClr val="black"/>
              </a:solidFill>
              <a:hlinkClick r:id="rId2"/>
            </a:endParaRPr>
          </a:p>
          <a:p>
            <a:pPr lvl="0"/>
            <a:endParaRPr lang="ru-RU" sz="4500" dirty="0">
              <a:solidFill>
                <a:prstClr val="black"/>
              </a:solidFill>
              <a:hlinkClick r:id="rId2"/>
            </a:endParaRPr>
          </a:p>
          <a:p>
            <a:pPr lvl="0"/>
            <a:r>
              <a:rPr lang="en-US" sz="4500" dirty="0" smtClean="0">
                <a:solidFill>
                  <a:prstClr val="black"/>
                </a:solidFill>
                <a:hlinkClick r:id="rId2"/>
              </a:rPr>
              <a:t>http</a:t>
            </a:r>
            <a:r>
              <a:rPr lang="en-US" sz="4500" dirty="0">
                <a:solidFill>
                  <a:prstClr val="black"/>
                </a:solidFill>
                <a:hlinkClick r:id="rId2"/>
              </a:rPr>
              <a:t>://ddtl.nios.ru/rayonnyy-okruzhnoy-etap-gorodskoy-otkrytoy-nauchno-prakticheskoy-konferencii-novosibirskogo</a:t>
            </a:r>
            <a:r>
              <a:rPr lang="ru-RU" sz="4500" dirty="0">
                <a:solidFill>
                  <a:prstClr val="black"/>
                </a:solidFill>
              </a:rPr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13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бразовательные проекты в Новосибирске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5886" y="1369672"/>
            <a:ext cx="3201535" cy="32015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30" y="1524000"/>
            <a:ext cx="3238500" cy="3238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778" y="1670957"/>
            <a:ext cx="4229100" cy="2381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778" y="4231822"/>
            <a:ext cx="3156856" cy="23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65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0434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393" y="103368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7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693" y="574449"/>
            <a:ext cx="8343900" cy="58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81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5350" y="20542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ФООП и ФАОП в преподавании естественных наук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задают единые образовательные стандарты для всех школ России;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преемственность между ступенями образования (начальная, основная, старшая школа);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учитывают индивидуальные особенности учащихся, включая детей с ОВЗ (через ФАОП);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функциональную грамотность и </a:t>
            </a:r>
            <a:r>
              <a:rPr lang="ru-RU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навыки.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014" y="157184"/>
            <a:ext cx="5088774" cy="1844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912" y="286801"/>
            <a:ext cx="2114204" cy="158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327" y="390063"/>
            <a:ext cx="10515600" cy="1325563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означает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0586"/>
            <a:ext cx="10515600" cy="4756377"/>
          </a:xfrm>
        </p:spPr>
        <p:txBody>
          <a:bodyPr/>
          <a:lstStyle/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чёткое определение целей и задач обучения;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структурирование содержания по темам и разделам;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между теоретическими знаниями и практическими навыками (лабораторные работы, эксперименты);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с другими предметами (физика, экология, медицина).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194" y="3910693"/>
            <a:ext cx="4057650" cy="27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7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994" y="365125"/>
            <a:ext cx="7176406" cy="1700439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Ключевые требования ФООП к преподаванию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биологии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51313"/>
            <a:ext cx="10515600" cy="3825649"/>
          </a:xfrm>
        </p:spPr>
        <p:txBody>
          <a:bodyPr>
            <a:normAutofit lnSpcReduction="10000"/>
          </a:bodyPr>
          <a:lstStyle/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акцент на системное изучение живых организмов (от клетки до экосистем);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естественнонаучной грамотности (умение анализировать биологические процессы, применять знания в жизни);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цифровых образовательных ресурсов (ЦОР) для визуализации сложных процессов (например, деление клетки, круговорот веществ);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и исследовательская деятельность (наблюдение за растениями, анализ ДНК-моделей).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43" y="307294"/>
            <a:ext cx="2641147" cy="17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30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69086" cy="1325563"/>
          </a:xfrm>
        </p:spPr>
        <p:txBody>
          <a:bodyPr/>
          <a:lstStyle/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требования ФООП к преподаванию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химии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0586"/>
            <a:ext cx="10515600" cy="4756377"/>
          </a:xfrm>
        </p:spPr>
        <p:txBody>
          <a:bodyPr/>
          <a:lstStyle/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базовых химических понятий (элементы, соединения, реакции);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безопасного обращения с реактивами;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химических знаний в быту и промышленности (очистка воды, производство лекарств);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интерактивных моделей молекул, виртуальных лабораторий.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868" y="4514850"/>
            <a:ext cx="2031774" cy="20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5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Особенности работы по ФАОП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детей с ОВЗ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88283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0" dirty="0" smtClean="0">
              <a:effectLst/>
              <a:latin typeface="YS Geo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адаптировать темп обучения (индивидуальные графики, дополнительные уроки);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наглядные материалы (таблицы, схемы, видео с субтитрами);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дифференцированные задания (выбор уровня сложности);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включать игровые элементы и практические опыты для лучшего усвоения материала.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7" y="226332"/>
            <a:ext cx="3448049" cy="253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8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1789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Стратегические подходы в преподавании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98739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биологии:</a:t>
            </a:r>
            <a:endParaRPr lang="ru-RU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кейс-метода (анализ реальных биологических ситуаций — эпидемии, изменение климата);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экскурсий в ботанические сады, зоопарки, лаборатории;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VR-технологий для изучения микромира.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химии:</a:t>
            </a:r>
            <a:endParaRPr lang="ru-RU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«химических шоу» для мотивации учащихся;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мини-проектов (например, «Химия пищи», «Экологические последствия химических реакций»);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онлайн-симуляторов для отработки лабораторных навыков.</a:t>
            </a:r>
            <a:endParaRPr lang="ru-RU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425" y="4192362"/>
            <a:ext cx="3749996" cy="25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9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654"/>
          </a:xfrm>
        </p:spPr>
        <p:txBody>
          <a:bodyPr>
            <a:normAutofit fontScale="90000"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Интеграция с цифровыми технологиями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85850"/>
            <a:ext cx="10515600" cy="5091113"/>
          </a:xfrm>
        </p:spPr>
        <p:txBody>
          <a:bodyPr>
            <a:normAutofit/>
          </a:bodyPr>
          <a:lstStyle/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платформы «Российская электронная школа», «</a:t>
            </a:r>
            <a:r>
              <a:rPr lang="ru-RU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Учи.ру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для домашних заданий и тестов;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электронные учебники с интерактивными элементами;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QR-коды на стендах с информацией о химических элементах или биологических видах;</a:t>
            </a:r>
          </a:p>
          <a:p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учёными и практикующими специалистами (медиками, экологами)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306" y="0"/>
            <a:ext cx="2943750" cy="1191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548" y="3999134"/>
            <a:ext cx="2244380" cy="1532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555" y="4523013"/>
            <a:ext cx="2204514" cy="1894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739" y="4809095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5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ru-RU" sz="2800" b="1" dirty="0">
                <a:solidFill>
                  <a:srgbClr val="002060"/>
                </a:solidFill>
                <a:latin typeface="YS Geo"/>
                <a:ea typeface="+mn-ea"/>
                <a:cs typeface="+mn-cs"/>
              </a:rPr>
              <a:t>Оценка результатов обучения</a:t>
            </a:r>
            <a:br>
              <a:rPr lang="ru-RU" sz="2800" b="1" dirty="0">
                <a:solidFill>
                  <a:srgbClr val="002060"/>
                </a:solidFill>
                <a:latin typeface="YS Geo"/>
                <a:ea typeface="+mn-ea"/>
                <a:cs typeface="+mn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0779"/>
            <a:ext cx="10515600" cy="4846184"/>
          </a:xfrm>
        </p:spPr>
        <p:txBody>
          <a:bodyPr/>
          <a:lstStyle/>
          <a:p>
            <a:pPr marL="0" indent="0">
              <a:buNone/>
            </a:pPr>
            <a:r>
              <a:rPr lang="ru-RU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ФООП и ФАОП, оценка должна быть комплексной: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контроль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тесты, лабораторные работы, устные ответы;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промежуточная аттестация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контрольные работы, проекты, практические задания;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оценка</a:t>
            </a:r>
            <a:r>
              <a:rPr lang="ru-RU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ОГЭ/ЕГЭ, защита исследовательских работ.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94" y="4131129"/>
            <a:ext cx="3640883" cy="25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316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633</Words>
  <Application>Microsoft Office PowerPoint</Application>
  <PresentationFormat>Произвольный</PresentationFormat>
  <Paragraphs>83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Информационно – методическое сопровождение преподавания предметов биологии и химии в соответствии с учетом ФООП и ФАОП по стратегической сессии. </vt:lpstr>
      <vt:lpstr>Презентация PowerPoint</vt:lpstr>
      <vt:lpstr>Что означает: </vt:lpstr>
      <vt:lpstr>Ключевые требования ФООП к преподаванию биологии </vt:lpstr>
      <vt:lpstr>Ключевые требования ФООП к преподаванию химии </vt:lpstr>
      <vt:lpstr>Особенности работы по ФАОП для детей с ОВЗ</vt:lpstr>
      <vt:lpstr>Стратегические подходы в преподавании</vt:lpstr>
      <vt:lpstr>Интеграция с цифровыми технологиями </vt:lpstr>
      <vt:lpstr>Оценка результатов обучения </vt:lpstr>
      <vt:lpstr>Формирование функциональной грамотности: </vt:lpstr>
      <vt:lpstr>Презентация PowerPoint</vt:lpstr>
      <vt:lpstr>Изменения в федеральные образовательные программы  (Приказ № 704 от 9.10.2024)</vt:lpstr>
      <vt:lpstr>Результаты ГИА по биологии и химии 2025</vt:lpstr>
      <vt:lpstr>Методы подготовки </vt:lpstr>
      <vt:lpstr>НГПУ</vt:lpstr>
      <vt:lpstr>НПК «Сибирь»</vt:lpstr>
      <vt:lpstr>Образовательные проекты в Новосибирске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 – методическое сопровождение преподавания предметов биологии и химии в соответствии с учетом ФООП и ФАОП по стратегической сессии. </dc:title>
  <dc:creator>Елена</dc:creator>
  <cp:lastModifiedBy>Каминская ЮС</cp:lastModifiedBy>
  <cp:revision>10</cp:revision>
  <dcterms:created xsi:type="dcterms:W3CDTF">2025-10-29T11:57:15Z</dcterms:created>
  <dcterms:modified xsi:type="dcterms:W3CDTF">2026-05-28T02:32:54Z</dcterms:modified>
</cp:coreProperties>
</file>