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303" r:id="rId4"/>
    <p:sldId id="258" r:id="rId5"/>
    <p:sldId id="261" r:id="rId6"/>
    <p:sldId id="265" r:id="rId7"/>
    <p:sldId id="262" r:id="rId8"/>
    <p:sldId id="263" r:id="rId9"/>
    <p:sldId id="264" r:id="rId10"/>
    <p:sldId id="267" r:id="rId11"/>
    <p:sldId id="268" r:id="rId12"/>
    <p:sldId id="304" r:id="rId13"/>
    <p:sldId id="305" r:id="rId14"/>
    <p:sldId id="318" r:id="rId15"/>
    <p:sldId id="319" r:id="rId16"/>
    <p:sldId id="320" r:id="rId17"/>
    <p:sldId id="306" r:id="rId18"/>
    <p:sldId id="307" r:id="rId19"/>
    <p:sldId id="310" r:id="rId20"/>
    <p:sldId id="311" r:id="rId21"/>
    <p:sldId id="312" r:id="rId22"/>
    <p:sldId id="313" r:id="rId23"/>
    <p:sldId id="317" r:id="rId24"/>
    <p:sldId id="321" r:id="rId25"/>
    <p:sldId id="314" r:id="rId26"/>
    <p:sldId id="315" r:id="rId27"/>
    <p:sldId id="316" r:id="rId28"/>
    <p:sldId id="275" r:id="rId29"/>
    <p:sldId id="289" r:id="rId30"/>
    <p:sldId id="287" r:id="rId31"/>
    <p:sldId id="288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2" r:id="rId41"/>
    <p:sldId id="308" r:id="rId42"/>
    <p:sldId id="309" r:id="rId4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9" autoAdjust="0"/>
    <p:restoredTop sz="94660"/>
  </p:normalViewPr>
  <p:slideViewPr>
    <p:cSldViewPr snapToGrid="0">
      <p:cViewPr varScale="1">
        <p:scale>
          <a:sx n="91" d="100"/>
          <a:sy n="91" d="100"/>
        </p:scale>
        <p:origin x="3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2EB99-B408-4112-B3B2-5C11D8E0C8E9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C8C17-4336-44F3-AA8F-53AEDBB4F7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277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2EB99-B408-4112-B3B2-5C11D8E0C8E9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C8C17-4336-44F3-AA8F-53AEDBB4F7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870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2EB99-B408-4112-B3B2-5C11D8E0C8E9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C8C17-4336-44F3-AA8F-53AEDBB4F7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87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2EB99-B408-4112-B3B2-5C11D8E0C8E9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C8C17-4336-44F3-AA8F-53AEDBB4F7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619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2EB99-B408-4112-B3B2-5C11D8E0C8E9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C8C17-4336-44F3-AA8F-53AEDBB4F7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110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2EB99-B408-4112-B3B2-5C11D8E0C8E9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C8C17-4336-44F3-AA8F-53AEDBB4F7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648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2EB99-B408-4112-B3B2-5C11D8E0C8E9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C8C17-4336-44F3-AA8F-53AEDBB4F7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220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2EB99-B408-4112-B3B2-5C11D8E0C8E9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C8C17-4336-44F3-AA8F-53AEDBB4F7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614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2EB99-B408-4112-B3B2-5C11D8E0C8E9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C8C17-4336-44F3-AA8F-53AEDBB4F7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746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2EB99-B408-4112-B3B2-5C11D8E0C8E9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C8C17-4336-44F3-AA8F-53AEDBB4F7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3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2EB99-B408-4112-B3B2-5C11D8E0C8E9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C8C17-4336-44F3-AA8F-53AEDBB4F7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42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2EB99-B408-4112-B3B2-5C11D8E0C8E9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C8C17-4336-44F3-AA8F-53AEDBB4F7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188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03586" y="3718418"/>
            <a:ext cx="9144000" cy="2671872"/>
          </a:xfrm>
        </p:spPr>
        <p:txBody>
          <a:bodyPr>
            <a:normAutofit fontScale="90000"/>
          </a:bodyPr>
          <a:lstStyle/>
          <a:p>
            <a:pPr lvl="0" algn="l">
              <a:spcBef>
                <a:spcPts val="1000"/>
              </a:spcBef>
            </a:pPr>
            <a:r>
              <a:rPr lang="ru-RU" dirty="0" smtClean="0"/>
              <a:t>Задачи по генетике в ЕГЭ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dirty="0" smtClean="0"/>
              <a:t>Подкаст ФИПИ по задачам №28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sz="2400" dirty="0" smtClean="0">
                <a:latin typeface="Calibri" panose="020F0502020204030204"/>
                <a:ea typeface="+mn-ea"/>
                <a:cs typeface="+mn-cs"/>
              </a:rPr>
              <a:t>https</a:t>
            </a:r>
            <a:r>
              <a:rPr lang="en-US" sz="2400" dirty="0">
                <a:latin typeface="Calibri" panose="020F0502020204030204"/>
                <a:ea typeface="+mn-ea"/>
                <a:cs typeface="+mn-cs"/>
              </a:rPr>
              <a:t>://rutube.ru/video/83963f7f853c348f7d92fd09598cec30</a:t>
            </a:r>
            <a:r>
              <a:rPr lang="en-US" sz="2400" dirty="0" smtClean="0">
                <a:latin typeface="Calibri" panose="020F0502020204030204"/>
                <a:ea typeface="+mn-ea"/>
                <a:cs typeface="+mn-cs"/>
              </a:rPr>
              <a:t>/</a:t>
            </a:r>
            <a:r>
              <a:rPr lang="ru-RU" sz="2400" dirty="0" smtClean="0">
                <a:latin typeface="Calibri" panose="020F0502020204030204"/>
                <a:ea typeface="+mn-ea"/>
                <a:cs typeface="+mn-cs"/>
              </a:rPr>
              <a:t/>
            </a:r>
            <a:br>
              <a:rPr lang="ru-RU" sz="2400" dirty="0" smtClean="0">
                <a:latin typeface="Calibri" panose="020F0502020204030204"/>
                <a:ea typeface="+mn-ea"/>
                <a:cs typeface="+mn-cs"/>
              </a:rPr>
            </a:br>
            <a:r>
              <a:rPr lang="en-US" sz="2400" dirty="0">
                <a:latin typeface="Calibri" panose="020F0502020204030204"/>
                <a:ea typeface="+mn-ea"/>
                <a:cs typeface="+mn-cs"/>
              </a:rPr>
              <a:t>https://rutube.ru/video/be2a4085ca73e7029666be157aca26e4/</a:t>
            </a:r>
            <a:r>
              <a:rPr lang="ru-RU" sz="2400" dirty="0" smtClean="0">
                <a:latin typeface="Calibri" panose="020F0502020204030204"/>
                <a:ea typeface="+mn-ea"/>
                <a:cs typeface="+mn-cs"/>
              </a:rPr>
              <a:t/>
            </a:r>
            <a:br>
              <a:rPr lang="ru-RU" sz="2400" dirty="0" smtClean="0">
                <a:latin typeface="Calibri" panose="020F0502020204030204"/>
                <a:ea typeface="+mn-ea"/>
                <a:cs typeface="+mn-cs"/>
              </a:rPr>
            </a:br>
            <a:r>
              <a:rPr lang="ru-RU" sz="2400" dirty="0" smtClean="0">
                <a:latin typeface="Calibri" panose="020F0502020204030204"/>
                <a:ea typeface="+mn-ea"/>
                <a:cs typeface="+mn-cs"/>
              </a:rPr>
              <a:t/>
            </a:r>
            <a:br>
              <a:rPr lang="ru-RU" sz="2400" dirty="0" smtClean="0">
                <a:latin typeface="Calibri" panose="020F0502020204030204"/>
                <a:ea typeface="+mn-ea"/>
                <a:cs typeface="+mn-cs"/>
              </a:rPr>
            </a:br>
            <a:r>
              <a:rPr lang="ru-RU" sz="2400" dirty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t/>
            </a:r>
            <a:br>
              <a:rPr lang="ru-RU" sz="2400" dirty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3507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EB1E71-EC4B-4B5F-8474-F08C68DB4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Требования к оформлению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539834-05C9-42AB-A799-5DC139EA5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1) Наличие формулы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первого скрещивания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с указанием генотипов и фенотипов родительских особей, типов гамет, генотипов и фенотипов гибридов первого поколения. </a:t>
            </a:r>
          </a:p>
          <a:p>
            <a:pPr marL="0" indent="0" algn="just" defTabSz="685800">
              <a:spcBef>
                <a:spcPts val="750"/>
              </a:spcBef>
              <a:buNone/>
              <a:defRPr/>
            </a:pPr>
            <a:r>
              <a:rPr lang="ru-RU" dirty="0">
                <a:solidFill>
                  <a:srgbClr val="44546A">
                    <a:lumMod val="50000"/>
                  </a:srgbClr>
                </a:solidFill>
                <a:latin typeface="Calibri" panose="020F0502020204030204"/>
              </a:rPr>
              <a:t>2</a:t>
            </a:r>
            <a:r>
              <a:rPr lang="ru-RU" sz="2100" dirty="0">
                <a:solidFill>
                  <a:srgbClr val="44546A">
                    <a:lumMod val="50000"/>
                  </a:srgbClr>
                </a:solidFill>
                <a:latin typeface="Calibri" panose="020F0502020204030204"/>
              </a:rPr>
              <a:t>) </a:t>
            </a:r>
            <a:r>
              <a:rPr lang="ru-RU" dirty="0">
                <a:solidFill>
                  <a:srgbClr val="44546A">
                    <a:lumMod val="50000"/>
                  </a:srgbClr>
                </a:solidFill>
                <a:latin typeface="Calibri" panose="020F0502020204030204"/>
              </a:rPr>
              <a:t>Наличие формулы </a:t>
            </a:r>
            <a:r>
              <a:rPr lang="ru-RU" b="1" dirty="0">
                <a:solidFill>
                  <a:srgbClr val="44546A">
                    <a:lumMod val="50000"/>
                  </a:srgbClr>
                </a:solidFill>
                <a:latin typeface="Calibri" panose="020F0502020204030204"/>
              </a:rPr>
              <a:t>второго скрещивания </a:t>
            </a:r>
            <a:r>
              <a:rPr lang="ru-RU" dirty="0">
                <a:solidFill>
                  <a:srgbClr val="44546A">
                    <a:lumMod val="50000"/>
                  </a:srgbClr>
                </a:solidFill>
                <a:latin typeface="Calibri" panose="020F0502020204030204"/>
              </a:rPr>
              <a:t>с указанием генотипов и фенотипов родительских особей, типов гамет, генотипов и фенотипов гибридов второго (первого) поколения.</a:t>
            </a:r>
          </a:p>
          <a:p>
            <a:pPr marL="0" indent="0" algn="just" defTabSz="685800">
              <a:spcBef>
                <a:spcPts val="750"/>
              </a:spcBef>
              <a:buNone/>
              <a:defRPr/>
            </a:pPr>
            <a:r>
              <a:rPr lang="ru-RU" dirty="0">
                <a:solidFill>
                  <a:srgbClr val="44546A">
                    <a:lumMod val="50000"/>
                  </a:srgbClr>
                </a:solidFill>
                <a:latin typeface="Calibri" panose="020F0502020204030204"/>
              </a:rPr>
              <a:t>Оформление должно содержать элементы классической генетической символики</a:t>
            </a:r>
            <a:endParaRPr lang="ru-RU" sz="2100" dirty="0">
              <a:solidFill>
                <a:srgbClr val="44546A">
                  <a:lumMod val="50000"/>
                </a:srgbClr>
              </a:solidFill>
              <a:latin typeface="Calibri" panose="020F0502020204030204"/>
            </a:endParaRPr>
          </a:p>
          <a:p>
            <a:pPr marL="0" indent="0" algn="just" defTabSz="685800">
              <a:spcBef>
                <a:spcPts val="750"/>
              </a:spcBef>
              <a:buNone/>
              <a:defRPr/>
            </a:pPr>
            <a:r>
              <a:rPr lang="ru-RU" dirty="0">
                <a:solidFill>
                  <a:srgbClr val="44546A">
                    <a:lumMod val="50000"/>
                  </a:srgbClr>
                </a:solidFill>
                <a:latin typeface="Calibri" panose="020F0502020204030204"/>
              </a:rPr>
              <a:t>3) Наличие </a:t>
            </a:r>
            <a:r>
              <a:rPr lang="ru-RU" b="1" dirty="0">
                <a:solidFill>
                  <a:srgbClr val="44546A">
                    <a:lumMod val="50000"/>
                  </a:srgbClr>
                </a:solidFill>
                <a:latin typeface="Calibri" panose="020F0502020204030204"/>
              </a:rPr>
              <a:t>ответа на поставленный вопрос</a:t>
            </a:r>
            <a:r>
              <a:rPr lang="ru-RU" dirty="0">
                <a:solidFill>
                  <a:srgbClr val="44546A">
                    <a:lumMod val="50000"/>
                  </a:srgbClr>
                </a:solidFill>
                <a:latin typeface="Calibri" panose="020F0502020204030204"/>
              </a:rPr>
              <a:t>.</a:t>
            </a:r>
            <a:endParaRPr lang="ru-RU" sz="2100" dirty="0">
              <a:solidFill>
                <a:srgbClr val="44546A">
                  <a:lumMod val="50000"/>
                </a:srgbClr>
              </a:solidFill>
              <a:latin typeface="Calibri" panose="020F0502020204030204"/>
            </a:endParaRPr>
          </a:p>
          <a:p>
            <a:pPr marL="0" indent="0" algn="just">
              <a:buNone/>
            </a:pP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32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380" y="249510"/>
            <a:ext cx="11233310" cy="632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527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450" y="1223962"/>
            <a:ext cx="2754313" cy="132556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Легенда:</a:t>
            </a:r>
            <a:br>
              <a:rPr lang="ru-RU" dirty="0" smtClean="0"/>
            </a:br>
            <a:r>
              <a:rPr lang="ru-RU" altLang="ru-RU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А – цвет</a:t>
            </a:r>
            <a:br>
              <a:rPr lang="ru-RU" altLang="ru-RU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</a:br>
            <a:r>
              <a:rPr lang="ru-RU" altLang="ru-RU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В - форма</a:t>
            </a:r>
            <a:endParaRPr lang="ru-RU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8056563" y="1581150"/>
            <a:ext cx="6477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sz="4400">
                <a:cs typeface="Arial" panose="020B0604020202020204" pitchFamily="34" charset="0"/>
              </a:rPr>
              <a:t>×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329363" y="1652588"/>
            <a:ext cx="165576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32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АА </a:t>
            </a:r>
            <a:r>
              <a:rPr lang="en-US" altLang="ru-RU" sz="32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BB</a:t>
            </a:r>
            <a:endParaRPr lang="ru-RU" altLang="ru-RU" sz="3200" b="1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8777288" y="1652588"/>
            <a:ext cx="12954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3200" b="1" i="1">
                <a:solidFill>
                  <a:srgbClr val="CC3300"/>
                </a:solidFill>
                <a:latin typeface="Times New Roman" panose="02020603050405020304" pitchFamily="18" charset="0"/>
              </a:rPr>
              <a:t>аа</a:t>
            </a:r>
            <a:r>
              <a:rPr lang="en-US" altLang="ru-RU" sz="3200" b="1" i="1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3200" b="1">
                <a:solidFill>
                  <a:srgbClr val="CC3300"/>
                </a:solidFill>
                <a:latin typeface="Times New Roman" panose="02020603050405020304" pitchFamily="18" charset="0"/>
              </a:rPr>
              <a:t>bb</a:t>
            </a:r>
            <a:endParaRPr lang="ru-RU" altLang="ru-RU" sz="3200" b="1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240213" y="1652588"/>
            <a:ext cx="431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b="1"/>
              <a:t>P</a:t>
            </a:r>
            <a:endParaRPr lang="ru-RU" altLang="ru-RU" sz="3200" b="1" baseline="-25000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4238626" y="2751137"/>
            <a:ext cx="720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sz="2400" b="1" dirty="0" smtClean="0"/>
              <a:t>G</a:t>
            </a:r>
            <a:endParaRPr lang="ru-RU" altLang="ru-RU" sz="2400" b="1" dirty="0"/>
          </a:p>
        </p:txBody>
      </p:sp>
      <p:grpSp>
        <p:nvGrpSpPr>
          <p:cNvPr id="11" name="Group 9"/>
          <p:cNvGrpSpPr>
            <a:grpSpLocks/>
          </p:cNvGrpSpPr>
          <p:nvPr/>
        </p:nvGrpSpPr>
        <p:grpSpPr bwMode="auto">
          <a:xfrm>
            <a:off x="6472238" y="2228850"/>
            <a:ext cx="1008062" cy="1079500"/>
            <a:chOff x="1882" y="1389"/>
            <a:chExt cx="635" cy="680"/>
          </a:xfrm>
        </p:grpSpPr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2200" y="1389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" name="Group 11"/>
            <p:cNvGrpSpPr>
              <a:grpSpLocks/>
            </p:cNvGrpSpPr>
            <p:nvPr/>
          </p:nvGrpSpPr>
          <p:grpSpPr bwMode="auto">
            <a:xfrm>
              <a:off x="1882" y="1661"/>
              <a:ext cx="635" cy="408"/>
              <a:chOff x="1882" y="1661"/>
              <a:chExt cx="635" cy="408"/>
            </a:xfrm>
          </p:grpSpPr>
          <p:sp>
            <p:nvSpPr>
              <p:cNvPr id="14" name="Oval 12"/>
              <p:cNvSpPr>
                <a:spLocks noChangeArrowheads="1"/>
              </p:cNvSpPr>
              <p:nvPr/>
            </p:nvSpPr>
            <p:spPr bwMode="auto">
              <a:xfrm>
                <a:off x="1882" y="1661"/>
                <a:ext cx="635" cy="40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/>
              </a:p>
            </p:txBody>
          </p:sp>
          <p:sp>
            <p:nvSpPr>
              <p:cNvPr id="15" name="Text Box 13"/>
              <p:cNvSpPr txBox="1">
                <a:spLocks noChangeArrowheads="1"/>
              </p:cNvSpPr>
              <p:nvPr/>
            </p:nvSpPr>
            <p:spPr bwMode="auto">
              <a:xfrm>
                <a:off x="1927" y="1661"/>
                <a:ext cx="544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ru-RU" altLang="ru-RU" sz="3200" b="1">
                    <a:solidFill>
                      <a:srgbClr val="CC3300"/>
                    </a:solidFill>
                    <a:latin typeface="Times New Roman" panose="02020603050405020304" pitchFamily="18" charset="0"/>
                  </a:rPr>
                  <a:t>АВ</a:t>
                </a:r>
              </a:p>
            </p:txBody>
          </p:sp>
        </p:grpSp>
      </p:grpSp>
      <p:grpSp>
        <p:nvGrpSpPr>
          <p:cNvPr id="16" name="Group 14"/>
          <p:cNvGrpSpPr>
            <a:grpSpLocks/>
          </p:cNvGrpSpPr>
          <p:nvPr/>
        </p:nvGrpSpPr>
        <p:grpSpPr bwMode="auto">
          <a:xfrm>
            <a:off x="8848725" y="2228850"/>
            <a:ext cx="1008063" cy="1079500"/>
            <a:chOff x="3379" y="1389"/>
            <a:chExt cx="635" cy="680"/>
          </a:xfrm>
        </p:grpSpPr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3696" y="1389"/>
              <a:ext cx="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8" name="Group 16"/>
            <p:cNvGrpSpPr>
              <a:grpSpLocks/>
            </p:cNvGrpSpPr>
            <p:nvPr/>
          </p:nvGrpSpPr>
          <p:grpSpPr bwMode="auto">
            <a:xfrm>
              <a:off x="3379" y="1661"/>
              <a:ext cx="635" cy="408"/>
              <a:chOff x="3379" y="1661"/>
              <a:chExt cx="635" cy="408"/>
            </a:xfrm>
          </p:grpSpPr>
          <p:sp>
            <p:nvSpPr>
              <p:cNvPr id="19" name="Oval 17"/>
              <p:cNvSpPr>
                <a:spLocks noChangeArrowheads="1"/>
              </p:cNvSpPr>
              <p:nvPr/>
            </p:nvSpPr>
            <p:spPr bwMode="auto">
              <a:xfrm>
                <a:off x="3379" y="1661"/>
                <a:ext cx="635" cy="40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ru-RU" altLang="ru-RU" sz="1800"/>
              </a:p>
            </p:txBody>
          </p:sp>
          <p:sp>
            <p:nvSpPr>
              <p:cNvPr id="20" name="Text Box 18"/>
              <p:cNvSpPr txBox="1">
                <a:spLocks noChangeArrowheads="1"/>
              </p:cNvSpPr>
              <p:nvPr/>
            </p:nvSpPr>
            <p:spPr bwMode="auto">
              <a:xfrm>
                <a:off x="3424" y="1661"/>
                <a:ext cx="544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115000"/>
                  </a:lnSpc>
                  <a:spcBef>
                    <a:spcPct val="20000"/>
                  </a:spcBef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lnSpc>
                    <a:spcPct val="115000"/>
                  </a:lnSpc>
                  <a:spcBef>
                    <a:spcPct val="20000"/>
                  </a:spcBef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lnSpc>
                    <a:spcPct val="115000"/>
                  </a:lnSpc>
                  <a:spcBef>
                    <a:spcPct val="20000"/>
                  </a:spcBef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115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757C62"/>
                  </a:buClr>
                  <a:buSzPct val="120000"/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ru-RU" altLang="ru-RU" sz="3200" b="1" i="1">
                    <a:solidFill>
                      <a:srgbClr val="CC3300"/>
                    </a:solidFill>
                    <a:latin typeface="Times New Roman" panose="02020603050405020304" pitchFamily="18" charset="0"/>
                  </a:rPr>
                  <a:t>а </a:t>
                </a:r>
                <a:r>
                  <a:rPr lang="en-US" altLang="ru-RU" sz="3200" b="1">
                    <a:solidFill>
                      <a:srgbClr val="CC3300"/>
                    </a:solidFill>
                    <a:latin typeface="Times New Roman" panose="02020603050405020304" pitchFamily="18" charset="0"/>
                  </a:rPr>
                  <a:t>b</a:t>
                </a:r>
                <a:endParaRPr lang="ru-RU" altLang="ru-RU" sz="3200" b="1">
                  <a:solidFill>
                    <a:srgbClr val="CC3300"/>
                  </a:solidFill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1" name="Text Box 19"/>
          <p:cNvSpPr txBox="1">
            <a:spLocks noChangeArrowheads="1"/>
          </p:cNvSpPr>
          <p:nvPr/>
        </p:nvSpPr>
        <p:spPr bwMode="auto">
          <a:xfrm>
            <a:off x="4240213" y="3740150"/>
            <a:ext cx="6477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b="1"/>
              <a:t>F</a:t>
            </a:r>
            <a:r>
              <a:rPr lang="en-US" altLang="ru-RU" sz="3200" b="1" baseline="-25000"/>
              <a:t>1</a:t>
            </a:r>
            <a:endParaRPr lang="ru-RU" altLang="ru-RU" sz="3200" b="1" baseline="-25000"/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>
            <a:off x="7192963" y="3308350"/>
            <a:ext cx="5762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 flipH="1">
            <a:off x="8559800" y="3308350"/>
            <a:ext cx="504825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" name="Text Box 22"/>
          <p:cNvSpPr txBox="1">
            <a:spLocks noChangeArrowheads="1"/>
          </p:cNvSpPr>
          <p:nvPr/>
        </p:nvSpPr>
        <p:spPr bwMode="auto">
          <a:xfrm>
            <a:off x="7119938" y="3668713"/>
            <a:ext cx="201453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sz="3200" b="1">
                <a:solidFill>
                  <a:srgbClr val="CC3300"/>
                </a:solidFill>
                <a:latin typeface="Times New Roman" panose="02020603050405020304" pitchFamily="18" charset="0"/>
              </a:rPr>
              <a:t>A </a:t>
            </a:r>
            <a:r>
              <a:rPr lang="ru-RU" altLang="ru-RU" sz="3200" b="1" i="1">
                <a:solidFill>
                  <a:srgbClr val="CC3300"/>
                </a:solidFill>
                <a:latin typeface="Times New Roman" panose="02020603050405020304" pitchFamily="18" charset="0"/>
              </a:rPr>
              <a:t>а </a:t>
            </a:r>
            <a:r>
              <a:rPr lang="en-US" altLang="ru-RU" sz="3200" b="1" i="1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3200" b="1">
                <a:solidFill>
                  <a:srgbClr val="CC3300"/>
                </a:solidFill>
                <a:latin typeface="Times New Roman" panose="02020603050405020304" pitchFamily="18" charset="0"/>
              </a:rPr>
              <a:t>B b</a:t>
            </a:r>
            <a:endParaRPr lang="ru-RU" altLang="ru-RU" sz="3200" b="1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>
            <a:off x="8027988" y="539908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" name="Text Box 28"/>
          <p:cNvSpPr txBox="1">
            <a:spLocks noChangeArrowheads="1"/>
          </p:cNvSpPr>
          <p:nvPr/>
        </p:nvSpPr>
        <p:spPr bwMode="auto">
          <a:xfrm>
            <a:off x="4160839" y="5830888"/>
            <a:ext cx="6477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b="1" dirty="0"/>
              <a:t>F</a:t>
            </a:r>
            <a:r>
              <a:rPr lang="ru-RU" altLang="ru-RU" sz="3200" b="1" baseline="-25000" dirty="0"/>
              <a:t>2</a:t>
            </a:r>
          </a:p>
        </p:txBody>
      </p:sp>
      <p:sp>
        <p:nvSpPr>
          <p:cNvPr id="38" name="Text Box 36"/>
          <p:cNvSpPr txBox="1">
            <a:spLocks noChangeArrowheads="1"/>
          </p:cNvSpPr>
          <p:nvPr/>
        </p:nvSpPr>
        <p:spPr bwMode="auto">
          <a:xfrm>
            <a:off x="5572125" y="6278563"/>
            <a:ext cx="51847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3200" b="1"/>
              <a:t>9      :     3     :     3      :     1</a:t>
            </a:r>
          </a:p>
        </p:txBody>
      </p:sp>
      <p:sp>
        <p:nvSpPr>
          <p:cNvPr id="39" name="Text Box 37"/>
          <p:cNvSpPr txBox="1">
            <a:spLocks noChangeArrowheads="1"/>
          </p:cNvSpPr>
          <p:nvPr/>
        </p:nvSpPr>
        <p:spPr bwMode="auto">
          <a:xfrm>
            <a:off x="5210968" y="5665789"/>
            <a:ext cx="58324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А_ </a:t>
            </a:r>
            <a:r>
              <a:rPr lang="en-US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B</a:t>
            </a:r>
            <a:r>
              <a:rPr lang="ru-RU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_</a:t>
            </a:r>
            <a:r>
              <a:rPr lang="ru-RU" altLang="ru-RU" sz="2400" b="1">
                <a:solidFill>
                  <a:srgbClr val="CC3300"/>
                </a:solidFill>
              </a:rPr>
              <a:t>        </a:t>
            </a:r>
            <a:r>
              <a:rPr lang="ru-RU" altLang="ru-RU" b="1" i="1">
                <a:solidFill>
                  <a:srgbClr val="CC3300"/>
                </a:solidFill>
                <a:latin typeface="Times New Roman" panose="02020603050405020304" pitchFamily="18" charset="0"/>
              </a:rPr>
              <a:t>аа</a:t>
            </a:r>
            <a:r>
              <a:rPr lang="en-US" altLang="ru-RU" b="1" i="1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B_     </a:t>
            </a:r>
            <a:r>
              <a:rPr lang="ru-RU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  </a:t>
            </a:r>
            <a:r>
              <a:rPr lang="en-US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A_</a:t>
            </a:r>
            <a:r>
              <a:rPr lang="en-US" altLang="ru-RU" b="1" i="1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bb</a:t>
            </a:r>
            <a:r>
              <a:rPr lang="ru-RU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    </a:t>
            </a:r>
            <a:r>
              <a:rPr lang="en-US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    </a:t>
            </a:r>
            <a:r>
              <a:rPr lang="ru-RU" altLang="ru-RU" b="1" i="1">
                <a:solidFill>
                  <a:srgbClr val="CC3300"/>
                </a:solidFill>
                <a:latin typeface="Times New Roman" panose="02020603050405020304" pitchFamily="18" charset="0"/>
              </a:rPr>
              <a:t>аа</a:t>
            </a:r>
            <a:r>
              <a:rPr lang="en-US" altLang="ru-RU" b="1" i="1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bb</a:t>
            </a:r>
            <a:endParaRPr lang="ru-RU" altLang="ru-RU" b="1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42" name="Group 11"/>
          <p:cNvGrpSpPr>
            <a:grpSpLocks/>
          </p:cNvGrpSpPr>
          <p:nvPr/>
        </p:nvGrpSpPr>
        <p:grpSpPr bwMode="auto">
          <a:xfrm>
            <a:off x="5960272" y="4635501"/>
            <a:ext cx="1008062" cy="647700"/>
            <a:chOff x="1882" y="1661"/>
            <a:chExt cx="635" cy="408"/>
          </a:xfrm>
        </p:grpSpPr>
        <p:sp>
          <p:nvSpPr>
            <p:cNvPr id="43" name="Oval 12"/>
            <p:cNvSpPr>
              <a:spLocks noChangeArrowheads="1"/>
            </p:cNvSpPr>
            <p:nvPr/>
          </p:nvSpPr>
          <p:spPr bwMode="auto">
            <a:xfrm>
              <a:off x="1882" y="1661"/>
              <a:ext cx="635" cy="40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/>
            </a:p>
          </p:txBody>
        </p:sp>
        <p:sp>
          <p:nvSpPr>
            <p:cNvPr id="44" name="Text Box 13"/>
            <p:cNvSpPr txBox="1">
              <a:spLocks noChangeArrowheads="1"/>
            </p:cNvSpPr>
            <p:nvPr/>
          </p:nvSpPr>
          <p:spPr bwMode="auto">
            <a:xfrm>
              <a:off x="1927" y="1661"/>
              <a:ext cx="54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ru-RU" altLang="ru-RU" sz="3200" b="1" dirty="0">
                  <a:solidFill>
                    <a:srgbClr val="CC3300"/>
                  </a:solidFill>
                  <a:latin typeface="Times New Roman" panose="02020603050405020304" pitchFamily="18" charset="0"/>
                </a:rPr>
                <a:t>АВ</a:t>
              </a:r>
            </a:p>
          </p:txBody>
        </p:sp>
      </p:grpSp>
      <p:grpSp>
        <p:nvGrpSpPr>
          <p:cNvPr id="45" name="Group 11"/>
          <p:cNvGrpSpPr>
            <a:grpSpLocks/>
          </p:cNvGrpSpPr>
          <p:nvPr/>
        </p:nvGrpSpPr>
        <p:grpSpPr bwMode="auto">
          <a:xfrm>
            <a:off x="7119941" y="4635501"/>
            <a:ext cx="1008062" cy="647700"/>
            <a:chOff x="1882" y="1661"/>
            <a:chExt cx="635" cy="408"/>
          </a:xfrm>
        </p:grpSpPr>
        <p:sp>
          <p:nvSpPr>
            <p:cNvPr id="46" name="Oval 12"/>
            <p:cNvSpPr>
              <a:spLocks noChangeArrowheads="1"/>
            </p:cNvSpPr>
            <p:nvPr/>
          </p:nvSpPr>
          <p:spPr bwMode="auto">
            <a:xfrm>
              <a:off x="1882" y="1661"/>
              <a:ext cx="635" cy="40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/>
            </a:p>
          </p:txBody>
        </p:sp>
        <p:sp>
          <p:nvSpPr>
            <p:cNvPr id="47" name="Text Box 13"/>
            <p:cNvSpPr txBox="1">
              <a:spLocks noChangeArrowheads="1"/>
            </p:cNvSpPr>
            <p:nvPr/>
          </p:nvSpPr>
          <p:spPr bwMode="auto">
            <a:xfrm>
              <a:off x="1927" y="1661"/>
              <a:ext cx="54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ru-RU" altLang="ru-RU" sz="3200" b="1" dirty="0" smtClean="0">
                  <a:solidFill>
                    <a:srgbClr val="CC3300"/>
                  </a:solidFill>
                  <a:latin typeface="Times New Roman" panose="02020603050405020304" pitchFamily="18" charset="0"/>
                </a:rPr>
                <a:t>А</a:t>
              </a:r>
              <a:r>
                <a:rPr lang="en-US" altLang="ru-RU" sz="3200" b="1" dirty="0" smtClean="0">
                  <a:solidFill>
                    <a:srgbClr val="CC3300"/>
                  </a:solidFill>
                  <a:latin typeface="Times New Roman" panose="02020603050405020304" pitchFamily="18" charset="0"/>
                </a:rPr>
                <a:t>b</a:t>
              </a:r>
              <a:endParaRPr lang="ru-RU" altLang="ru-RU" sz="3200" b="1" dirty="0">
                <a:solidFill>
                  <a:srgbClr val="CC33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8" name="Group 11"/>
          <p:cNvGrpSpPr>
            <a:grpSpLocks/>
          </p:cNvGrpSpPr>
          <p:nvPr/>
        </p:nvGrpSpPr>
        <p:grpSpPr bwMode="auto">
          <a:xfrm>
            <a:off x="8235952" y="4635501"/>
            <a:ext cx="1008062" cy="647700"/>
            <a:chOff x="1882" y="1661"/>
            <a:chExt cx="635" cy="408"/>
          </a:xfrm>
        </p:grpSpPr>
        <p:sp>
          <p:nvSpPr>
            <p:cNvPr id="49" name="Oval 12"/>
            <p:cNvSpPr>
              <a:spLocks noChangeArrowheads="1"/>
            </p:cNvSpPr>
            <p:nvPr/>
          </p:nvSpPr>
          <p:spPr bwMode="auto">
            <a:xfrm>
              <a:off x="1882" y="1661"/>
              <a:ext cx="635" cy="40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/>
            </a:p>
          </p:txBody>
        </p:sp>
        <p:sp>
          <p:nvSpPr>
            <p:cNvPr id="50" name="Text Box 13"/>
            <p:cNvSpPr txBox="1">
              <a:spLocks noChangeArrowheads="1"/>
            </p:cNvSpPr>
            <p:nvPr/>
          </p:nvSpPr>
          <p:spPr bwMode="auto">
            <a:xfrm>
              <a:off x="1927" y="1661"/>
              <a:ext cx="54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ru-RU" sz="3200" b="1" dirty="0" smtClean="0">
                  <a:solidFill>
                    <a:srgbClr val="CC3300"/>
                  </a:solidFill>
                  <a:latin typeface="Times New Roman" panose="02020603050405020304" pitchFamily="18" charset="0"/>
                </a:rPr>
                <a:t>a</a:t>
              </a:r>
              <a:r>
                <a:rPr lang="ru-RU" altLang="ru-RU" sz="3200" b="1" dirty="0" smtClean="0">
                  <a:solidFill>
                    <a:srgbClr val="CC3300"/>
                  </a:solidFill>
                  <a:latin typeface="Times New Roman" panose="02020603050405020304" pitchFamily="18" charset="0"/>
                </a:rPr>
                <a:t>В</a:t>
              </a:r>
              <a:endParaRPr lang="ru-RU" altLang="ru-RU" sz="3200" b="1" dirty="0">
                <a:solidFill>
                  <a:srgbClr val="CC33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51" name="Group 11"/>
          <p:cNvGrpSpPr>
            <a:grpSpLocks/>
          </p:cNvGrpSpPr>
          <p:nvPr/>
        </p:nvGrpSpPr>
        <p:grpSpPr bwMode="auto">
          <a:xfrm>
            <a:off x="9351963" y="4635501"/>
            <a:ext cx="1008062" cy="647700"/>
            <a:chOff x="1882" y="1661"/>
            <a:chExt cx="635" cy="408"/>
          </a:xfrm>
        </p:grpSpPr>
        <p:sp>
          <p:nvSpPr>
            <p:cNvPr id="52" name="Oval 12"/>
            <p:cNvSpPr>
              <a:spLocks noChangeArrowheads="1"/>
            </p:cNvSpPr>
            <p:nvPr/>
          </p:nvSpPr>
          <p:spPr bwMode="auto">
            <a:xfrm>
              <a:off x="1882" y="1661"/>
              <a:ext cx="635" cy="40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/>
            </a:p>
          </p:txBody>
        </p:sp>
        <p:sp>
          <p:nvSpPr>
            <p:cNvPr id="53" name="Text Box 13"/>
            <p:cNvSpPr txBox="1">
              <a:spLocks noChangeArrowheads="1"/>
            </p:cNvSpPr>
            <p:nvPr/>
          </p:nvSpPr>
          <p:spPr bwMode="auto">
            <a:xfrm>
              <a:off x="1927" y="1661"/>
              <a:ext cx="54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ru-RU" sz="3200" b="1" dirty="0" smtClean="0">
                  <a:solidFill>
                    <a:srgbClr val="CC3300"/>
                  </a:solidFill>
                  <a:latin typeface="Times New Roman" panose="02020603050405020304" pitchFamily="18" charset="0"/>
                </a:rPr>
                <a:t>ab</a:t>
              </a:r>
              <a:endParaRPr lang="ru-RU" altLang="ru-RU" sz="3200" b="1" dirty="0">
                <a:solidFill>
                  <a:srgbClr val="CC33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54" name="Rectangle 19"/>
          <p:cNvSpPr>
            <a:spLocks noChangeArrowheads="1"/>
          </p:cNvSpPr>
          <p:nvPr/>
        </p:nvSpPr>
        <p:spPr bwMode="auto">
          <a:xfrm>
            <a:off x="5970588" y="1753394"/>
            <a:ext cx="527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>
                <a:cs typeface="Arial" panose="020B0604020202020204" pitchFamily="34" charset="0"/>
              </a:rPr>
              <a:t>♀</a:t>
            </a:r>
          </a:p>
        </p:txBody>
      </p:sp>
      <p:sp>
        <p:nvSpPr>
          <p:cNvPr id="55" name="Rectangle 20"/>
          <p:cNvSpPr>
            <a:spLocks noChangeArrowheads="1"/>
          </p:cNvSpPr>
          <p:nvPr/>
        </p:nvSpPr>
        <p:spPr bwMode="auto">
          <a:xfrm>
            <a:off x="8393113" y="1649412"/>
            <a:ext cx="527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folHlink"/>
              </a:buClr>
              <a:buSzPct val="90000"/>
              <a:buFont typeface="Wingdings" panose="05000000000000000000" pitchFamily="2" charset="2"/>
              <a:buNone/>
            </a:pPr>
            <a:r>
              <a:rPr lang="ru-RU" altLang="ru-RU" sz="3600" b="1">
                <a:cs typeface="Arial" panose="020B0604020202020204" pitchFamily="34" charset="0"/>
              </a:rPr>
              <a:t>♂</a:t>
            </a:r>
            <a:endParaRPr lang="en-US" altLang="ru-RU" sz="2800"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192963" y="2171700"/>
            <a:ext cx="863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Кр</a:t>
            </a:r>
            <a:r>
              <a:rPr lang="ru-RU" dirty="0" smtClean="0"/>
              <a:t> </a:t>
            </a:r>
            <a:r>
              <a:rPr lang="ru-RU" dirty="0" err="1" smtClean="0"/>
              <a:t>Ов</a:t>
            </a:r>
            <a:endParaRPr lang="ru-RU" dirty="0"/>
          </a:p>
        </p:txBody>
      </p:sp>
      <p:sp>
        <p:nvSpPr>
          <p:cNvPr id="57" name="TextBox 56"/>
          <p:cNvSpPr txBox="1"/>
          <p:nvPr/>
        </p:nvSpPr>
        <p:spPr>
          <a:xfrm>
            <a:off x="9505949" y="2148721"/>
            <a:ext cx="863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/>
              <a:t>Ж</a:t>
            </a:r>
            <a:r>
              <a:rPr lang="ru-RU" dirty="0" smtClean="0"/>
              <a:t> </a:t>
            </a:r>
            <a:r>
              <a:rPr lang="ru-RU" dirty="0" err="1" smtClean="0"/>
              <a:t>Дл</a:t>
            </a:r>
            <a:endParaRPr lang="ru-RU" dirty="0"/>
          </a:p>
        </p:txBody>
      </p:sp>
      <p:sp>
        <p:nvSpPr>
          <p:cNvPr id="58" name="TextBox 57"/>
          <p:cNvSpPr txBox="1"/>
          <p:nvPr/>
        </p:nvSpPr>
        <p:spPr>
          <a:xfrm>
            <a:off x="7804152" y="4127223"/>
            <a:ext cx="863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Кр</a:t>
            </a:r>
            <a:r>
              <a:rPr lang="ru-RU" dirty="0" smtClean="0"/>
              <a:t> </a:t>
            </a:r>
            <a:r>
              <a:rPr lang="ru-RU" dirty="0" err="1" smtClean="0"/>
              <a:t>Ов</a:t>
            </a:r>
            <a:endParaRPr lang="ru-RU" dirty="0"/>
          </a:p>
        </p:txBody>
      </p:sp>
      <p:sp>
        <p:nvSpPr>
          <p:cNvPr id="59" name="Text Box 8"/>
          <p:cNvSpPr txBox="1">
            <a:spLocks noChangeArrowheads="1"/>
          </p:cNvSpPr>
          <p:nvPr/>
        </p:nvSpPr>
        <p:spPr bwMode="auto">
          <a:xfrm>
            <a:off x="4311650" y="4784427"/>
            <a:ext cx="720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sz="2400" b="1" dirty="0" smtClean="0"/>
              <a:t>G</a:t>
            </a:r>
            <a:endParaRPr lang="ru-RU" altLang="ru-RU" sz="2400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5370513" y="6082271"/>
            <a:ext cx="863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Кр</a:t>
            </a:r>
            <a:r>
              <a:rPr lang="ru-RU" dirty="0" smtClean="0"/>
              <a:t> </a:t>
            </a:r>
            <a:r>
              <a:rPr lang="ru-RU" dirty="0" err="1" smtClean="0"/>
              <a:t>Ов</a:t>
            </a:r>
            <a:endParaRPr lang="ru-RU" dirty="0"/>
          </a:p>
        </p:txBody>
      </p:sp>
      <p:sp>
        <p:nvSpPr>
          <p:cNvPr id="61" name="TextBox 60"/>
          <p:cNvSpPr txBox="1"/>
          <p:nvPr/>
        </p:nvSpPr>
        <p:spPr>
          <a:xfrm>
            <a:off x="6895309" y="6050244"/>
            <a:ext cx="863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Ж </a:t>
            </a:r>
            <a:r>
              <a:rPr lang="ru-RU" dirty="0" err="1" smtClean="0"/>
              <a:t>Ов</a:t>
            </a:r>
            <a:endParaRPr lang="ru-RU" dirty="0"/>
          </a:p>
        </p:txBody>
      </p:sp>
      <p:sp>
        <p:nvSpPr>
          <p:cNvPr id="62" name="TextBox 61"/>
          <p:cNvSpPr txBox="1"/>
          <p:nvPr/>
        </p:nvSpPr>
        <p:spPr>
          <a:xfrm>
            <a:off x="8488363" y="6026152"/>
            <a:ext cx="863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Кр</a:t>
            </a:r>
            <a:r>
              <a:rPr lang="ru-RU" dirty="0" smtClean="0"/>
              <a:t> </a:t>
            </a:r>
            <a:r>
              <a:rPr lang="ru-RU" dirty="0" err="1" smtClean="0"/>
              <a:t>Дл</a:t>
            </a:r>
            <a:endParaRPr lang="ru-RU" dirty="0"/>
          </a:p>
        </p:txBody>
      </p:sp>
      <p:sp>
        <p:nvSpPr>
          <p:cNvPr id="63" name="TextBox 62"/>
          <p:cNvSpPr txBox="1"/>
          <p:nvPr/>
        </p:nvSpPr>
        <p:spPr>
          <a:xfrm>
            <a:off x="10183817" y="6053422"/>
            <a:ext cx="863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Ж </a:t>
            </a:r>
            <a:r>
              <a:rPr lang="ru-RU" dirty="0" err="1" smtClean="0"/>
              <a:t>Дл</a:t>
            </a:r>
            <a:endParaRPr lang="ru-RU" dirty="0"/>
          </a:p>
        </p:txBody>
      </p:sp>
      <p:sp>
        <p:nvSpPr>
          <p:cNvPr id="64" name="Заголовок 1">
            <a:extLst>
              <a:ext uri="{FF2B5EF4-FFF2-40B4-BE49-F238E27FC236}">
                <a16:creationId xmlns:a16="http://schemas.microsoft.com/office/drawing/2014/main" id="{2DEB1E71-EC4B-4B5F-8474-F08C68DB4945}"/>
              </a:ext>
            </a:extLst>
          </p:cNvPr>
          <p:cNvSpPr txBox="1">
            <a:spLocks/>
          </p:cNvSpPr>
          <p:nvPr/>
        </p:nvSpPr>
        <p:spPr>
          <a:xfrm>
            <a:off x="4808538" y="365125"/>
            <a:ext cx="65452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Формулы скрещиваний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90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Объяснения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114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В ответе при отсутствии объяснения результатов скрещивания высший балл не присваивается даже в случае правильного решения задачи. </a:t>
            </a:r>
          </a:p>
          <a:p>
            <a:pPr marL="0" indent="0">
              <a:buNone/>
            </a:pPr>
            <a:r>
              <a:rPr lang="ru-RU" dirty="0" smtClean="0"/>
              <a:t>• Если в задаче требуется указать закон наследственности, то должно быть указано его название. </a:t>
            </a:r>
          </a:p>
          <a:p>
            <a:pPr marL="0" indent="0">
              <a:buNone/>
            </a:pPr>
            <a:r>
              <a:rPr lang="ru-RU" dirty="0" smtClean="0"/>
              <a:t>• Если в ответе указан номер закона или автор (1 закон, закон Менделя, закон Моргана), то ответ не принимается как верный и балл не выставляется.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409733" y="5025097"/>
            <a:ext cx="83932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При этом если сразу проявляется несколько законов или явлений, описывать желательно ВСЕ.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30706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prstClr val="black"/>
                </a:solidFill>
              </a:rPr>
              <a:t>Объяснения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единообразие гибридов (все дети получились идентичными по генотипу и фенотипу)</a:t>
            </a:r>
          </a:p>
          <a:p>
            <a:r>
              <a:rPr lang="ru-RU" dirty="0"/>
              <a:t>В скрещивании наблюдается</a:t>
            </a:r>
            <a:r>
              <a:rPr lang="ru-RU" b="1" dirty="0"/>
              <a:t> закон единообразия гибридов первого поколения,</a:t>
            </a:r>
            <a:r>
              <a:rPr lang="ru-RU" dirty="0"/>
              <a:t> так как все получившиеся гибриды </a:t>
            </a:r>
            <a:r>
              <a:rPr lang="ru-RU" b="1" dirty="0"/>
              <a:t>идентичны </a:t>
            </a:r>
            <a:r>
              <a:rPr lang="ru-RU" dirty="0"/>
              <a:t>по генотипу и </a:t>
            </a:r>
            <a:r>
              <a:rPr lang="ru-RU" dirty="0" smtClean="0"/>
              <a:t>фенотипу</a:t>
            </a:r>
          </a:p>
          <a:p>
            <a:r>
              <a:rPr lang="ru-RU" b="1" dirty="0"/>
              <a:t>расщепление по двум признакам (</a:t>
            </a:r>
            <a:r>
              <a:rPr lang="ru-RU" b="1" dirty="0" err="1"/>
              <a:t>дигибридное</a:t>
            </a:r>
            <a:r>
              <a:rPr lang="ru-RU" b="1" dirty="0"/>
              <a:t> скрещивание) без сцепления генов</a:t>
            </a:r>
          </a:p>
          <a:p>
            <a:r>
              <a:rPr lang="ru-RU" dirty="0"/>
              <a:t>Проявляется закон </a:t>
            </a:r>
            <a:r>
              <a:rPr lang="ru-RU" b="1" dirty="0"/>
              <a:t>независимого наследования признаков, </a:t>
            </a:r>
            <a:r>
              <a:rPr lang="ru-RU" dirty="0"/>
              <a:t>так как гены расположены в </a:t>
            </a:r>
            <a:r>
              <a:rPr lang="ru-RU" b="1" dirty="0"/>
              <a:t>разных парах гомологичных хромосом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1837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prstClr val="black"/>
                </a:solidFill>
              </a:rPr>
              <a:t>Объяснения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Если используется анализирующее скрещивание (</a:t>
            </a:r>
            <a:r>
              <a:rPr lang="ru-RU" b="1" dirty="0" err="1"/>
              <a:t>aa</a:t>
            </a:r>
            <a:r>
              <a:rPr lang="ru-RU" b="1" dirty="0"/>
              <a:t> или </a:t>
            </a:r>
            <a:r>
              <a:rPr lang="ru-RU" b="1" dirty="0" err="1"/>
              <a:t>aabb</a:t>
            </a:r>
            <a:r>
              <a:rPr lang="ru-RU" b="1" dirty="0"/>
              <a:t>):</a:t>
            </a:r>
          </a:p>
          <a:p>
            <a:pPr marL="0" indent="0">
              <a:buNone/>
            </a:pPr>
            <a:r>
              <a:rPr lang="ru-RU" dirty="0"/>
              <a:t>В скрещивании было использовано </a:t>
            </a:r>
            <a:r>
              <a:rPr lang="ru-RU" b="1" dirty="0"/>
              <a:t>анализирующее скрещивание </a:t>
            </a:r>
            <a:r>
              <a:rPr lang="ru-RU" dirty="0"/>
              <a:t>— с рецессивной </a:t>
            </a:r>
            <a:r>
              <a:rPr lang="ru-RU" dirty="0" err="1"/>
              <a:t>гомозиготой</a:t>
            </a:r>
            <a:r>
              <a:rPr lang="ru-RU" dirty="0"/>
              <a:t> (</a:t>
            </a:r>
            <a:r>
              <a:rPr lang="ru-RU" dirty="0" err="1"/>
              <a:t>дигомозиготой</a:t>
            </a:r>
            <a:r>
              <a:rPr lang="ru-RU" dirty="0"/>
              <a:t>), которое производится для </a:t>
            </a:r>
            <a:r>
              <a:rPr lang="ru-RU" b="1" dirty="0"/>
              <a:t>определения генотипа особи с доминантными </a:t>
            </a:r>
            <a:r>
              <a:rPr lang="ru-RU" b="1" dirty="0" smtClean="0"/>
              <a:t>признаками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/>
              <a:t>Если </a:t>
            </a:r>
            <a:r>
              <a:rPr lang="ru-RU" b="1" dirty="0" smtClean="0"/>
              <a:t>неполное доминирование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Часть потомства (или всё потомство) имеет </a:t>
            </a:r>
            <a:r>
              <a:rPr lang="ru-RU" b="1" dirty="0"/>
              <a:t>промежуточный признак, </a:t>
            </a:r>
            <a:r>
              <a:rPr lang="ru-RU" dirty="0"/>
              <a:t>так как </a:t>
            </a:r>
            <a:r>
              <a:rPr lang="ru-RU" b="1" dirty="0"/>
              <a:t>доминантный аллель не полностью подавляет рецессивный, </a:t>
            </a:r>
            <a:r>
              <a:rPr lang="ru-RU" dirty="0"/>
              <a:t>возникает явление </a:t>
            </a:r>
            <a:r>
              <a:rPr lang="ru-RU" b="1" dirty="0"/>
              <a:t>неполного доминирования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8865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prstClr val="black"/>
                </a:solidFill>
              </a:rPr>
              <a:t>Объяснения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Если </a:t>
            </a:r>
            <a:r>
              <a:rPr lang="ru-RU" b="1" dirty="0"/>
              <a:t>есть гибель эмбрионов (летальный аллель)</a:t>
            </a:r>
          </a:p>
          <a:p>
            <a:r>
              <a:rPr lang="ru-RU" dirty="0"/>
              <a:t>Фенотипическое расщепление в потомстве связано с </a:t>
            </a:r>
            <a:r>
              <a:rPr lang="ru-RU" b="1" dirty="0"/>
              <a:t>гибелью эмбрионов </a:t>
            </a:r>
            <a:r>
              <a:rPr lang="ru-RU" dirty="0"/>
              <a:t>с генотипом АА (или </a:t>
            </a:r>
            <a:r>
              <a:rPr lang="ru-RU" dirty="0" err="1"/>
              <a:t>Аа</a:t>
            </a:r>
            <a:r>
              <a:rPr lang="ru-RU" dirty="0"/>
              <a:t>, или </a:t>
            </a:r>
            <a:r>
              <a:rPr lang="ru-RU" dirty="0" err="1"/>
              <a:t>аа</a:t>
            </a:r>
            <a:r>
              <a:rPr lang="ru-RU" dirty="0" smtClean="0"/>
              <a:t>)</a:t>
            </a:r>
          </a:p>
          <a:p>
            <a:endParaRPr lang="ru-RU" dirty="0"/>
          </a:p>
          <a:p>
            <a:pPr lvl="0"/>
            <a:r>
              <a:rPr lang="ru-RU" sz="2600" b="1" dirty="0">
                <a:solidFill>
                  <a:prstClr val="black"/>
                </a:solidFill>
              </a:rPr>
              <a:t>Если есть полное сцепление генов, без нарушения</a:t>
            </a:r>
          </a:p>
          <a:p>
            <a:pPr lvl="0"/>
            <a:r>
              <a:rPr lang="ru-RU" sz="2600" dirty="0">
                <a:solidFill>
                  <a:prstClr val="black"/>
                </a:solidFill>
              </a:rPr>
              <a:t>Проявляется </a:t>
            </a:r>
            <a:r>
              <a:rPr lang="ru-RU" sz="2600" b="1" dirty="0">
                <a:solidFill>
                  <a:prstClr val="black"/>
                </a:solidFill>
              </a:rPr>
              <a:t>закон сцепленного наследования генов,</a:t>
            </a:r>
            <a:r>
              <a:rPr lang="ru-RU" sz="2600" dirty="0">
                <a:solidFill>
                  <a:prstClr val="black"/>
                </a:solidFill>
              </a:rPr>
              <a:t> гены </a:t>
            </a:r>
            <a:r>
              <a:rPr lang="ru-RU" sz="2600" b="1" dirty="0">
                <a:solidFill>
                  <a:prstClr val="black"/>
                </a:solidFill>
              </a:rPr>
              <a:t>полностью </a:t>
            </a:r>
            <a:r>
              <a:rPr lang="ru-RU" sz="2600" dirty="0">
                <a:solidFill>
                  <a:prstClr val="black"/>
                </a:solidFill>
              </a:rPr>
              <a:t>сцеплены, так как находятся близко на </a:t>
            </a:r>
            <a:r>
              <a:rPr lang="ru-RU" sz="2600" b="1" dirty="0">
                <a:solidFill>
                  <a:prstClr val="black"/>
                </a:solidFill>
              </a:rPr>
              <a:t>одной паре гомологичных </a:t>
            </a:r>
            <a:r>
              <a:rPr lang="ru-RU" sz="2600" dirty="0">
                <a:solidFill>
                  <a:prstClr val="black"/>
                </a:solidFill>
              </a:rPr>
              <a:t>хромосом, </a:t>
            </a:r>
            <a:r>
              <a:rPr lang="ru-RU" sz="2600" b="1" dirty="0">
                <a:solidFill>
                  <a:prstClr val="black"/>
                </a:solidFill>
              </a:rPr>
              <a:t>кроссинговера не происходит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9125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prstClr val="black"/>
                </a:solidFill>
              </a:rPr>
              <a:t>Объяснения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545" y="1415722"/>
            <a:ext cx="10515600" cy="5037630"/>
          </a:xfrm>
        </p:spPr>
        <p:txBody>
          <a:bodyPr>
            <a:normAutofit/>
          </a:bodyPr>
          <a:lstStyle/>
          <a:p>
            <a:r>
              <a:rPr lang="ru-RU" b="1" dirty="0" smtClean="0"/>
              <a:t>Если </a:t>
            </a:r>
            <a:r>
              <a:rPr lang="ru-RU" b="1" dirty="0"/>
              <a:t>есть неполное сцепление генов, которое нарушается</a:t>
            </a:r>
          </a:p>
          <a:p>
            <a:r>
              <a:rPr lang="ru-RU" dirty="0"/>
              <a:t>Появление</a:t>
            </a:r>
            <a:r>
              <a:rPr lang="ru-RU" b="1" dirty="0"/>
              <a:t> </a:t>
            </a:r>
            <a:r>
              <a:rPr lang="ru-RU" b="1" dirty="0" err="1"/>
              <a:t>неравночисленных</a:t>
            </a:r>
            <a:r>
              <a:rPr lang="ru-RU" b="1" dirty="0"/>
              <a:t> фенотипических </a:t>
            </a:r>
            <a:r>
              <a:rPr lang="ru-RU" dirty="0"/>
              <a:t>групп связано с явлением </a:t>
            </a:r>
            <a:r>
              <a:rPr lang="ru-RU" b="1" dirty="0"/>
              <a:t>неполного сцепления генов</a:t>
            </a:r>
            <a:r>
              <a:rPr lang="ru-RU" dirty="0"/>
              <a:t> (нарушением сцепления)». </a:t>
            </a:r>
            <a:r>
              <a:rPr lang="ru-RU" dirty="0" err="1"/>
              <a:t>Бо́льшая</a:t>
            </a:r>
            <a:r>
              <a:rPr lang="ru-RU" dirty="0"/>
              <a:t> фенотипическая группа состоит из особей, которые образовались в результате </a:t>
            </a:r>
            <a:r>
              <a:rPr lang="ru-RU" b="1" dirty="0"/>
              <a:t>сцепления генов.</a:t>
            </a:r>
            <a:r>
              <a:rPr lang="ru-RU" dirty="0"/>
              <a:t> Меньшая группа состоит из рекомбинантных особей, образованных в результате </a:t>
            </a:r>
            <a:r>
              <a:rPr lang="ru-RU" b="1" dirty="0"/>
              <a:t>слияния </a:t>
            </a:r>
            <a:r>
              <a:rPr lang="ru-RU" b="1" dirty="0" err="1"/>
              <a:t>кроссоверных</a:t>
            </a:r>
            <a:r>
              <a:rPr lang="ru-RU" b="1" dirty="0"/>
              <a:t> </a:t>
            </a:r>
            <a:r>
              <a:rPr lang="ru-RU" dirty="0" smtClean="0"/>
              <a:t>гамет.</a:t>
            </a:r>
          </a:p>
          <a:p>
            <a:endParaRPr lang="ru-RU" dirty="0" smtClean="0"/>
          </a:p>
          <a:p>
            <a:pPr lvl="0"/>
            <a:r>
              <a:rPr lang="ru-RU" b="1" dirty="0">
                <a:solidFill>
                  <a:prstClr val="black"/>
                </a:solidFill>
              </a:rPr>
              <a:t>Если есть сцепление с полом (с X-хромосомой)</a:t>
            </a:r>
          </a:p>
          <a:p>
            <a:pPr lvl="0"/>
            <a:r>
              <a:rPr lang="ru-RU" dirty="0">
                <a:solidFill>
                  <a:prstClr val="black"/>
                </a:solidFill>
              </a:rPr>
              <a:t>Наблюдается наследование, </a:t>
            </a:r>
            <a:r>
              <a:rPr lang="ru-RU" b="1" dirty="0">
                <a:solidFill>
                  <a:prstClr val="black"/>
                </a:solidFill>
              </a:rPr>
              <a:t>сцепленное с полом, </a:t>
            </a:r>
            <a:r>
              <a:rPr lang="ru-RU" dirty="0">
                <a:solidFill>
                  <a:prstClr val="black"/>
                </a:solidFill>
              </a:rPr>
              <a:t>так как ген </a:t>
            </a:r>
            <a:r>
              <a:rPr lang="ru-RU" b="1" dirty="0">
                <a:solidFill>
                  <a:prstClr val="black"/>
                </a:solidFill>
              </a:rPr>
              <a:t>находится на X-хромосоме</a:t>
            </a:r>
            <a:endParaRPr lang="ru-RU" dirty="0">
              <a:solidFill>
                <a:prstClr val="black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0335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Независимое наследование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959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91041" cy="1325563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1.1. Все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на </a:t>
            </a:r>
            <a:r>
              <a:rPr lang="ru-RU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дигибридное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скрещивание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r="26426"/>
          <a:stretch/>
        </p:blipFill>
        <p:spPr>
          <a:xfrm>
            <a:off x="7495381" y="2531926"/>
            <a:ext cx="4022726" cy="3841750"/>
          </a:xfrm>
          <a:prstGeom prst="rect">
            <a:avLst/>
          </a:prstGeom>
        </p:spPr>
      </p:pic>
      <p:sp>
        <p:nvSpPr>
          <p:cNvPr id="6" name="Text Box 19"/>
          <p:cNvSpPr txBox="1">
            <a:spLocks noChangeArrowheads="1"/>
          </p:cNvSpPr>
          <p:nvPr/>
        </p:nvSpPr>
        <p:spPr bwMode="auto">
          <a:xfrm>
            <a:off x="379413" y="1943100"/>
            <a:ext cx="6477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b="1"/>
              <a:t>F</a:t>
            </a:r>
            <a:r>
              <a:rPr lang="en-US" altLang="ru-RU" sz="3200" b="1" baseline="-25000"/>
              <a:t>1</a:t>
            </a:r>
            <a:endParaRPr lang="ru-RU" altLang="ru-RU" sz="3200" b="1" baseline="-25000"/>
          </a:p>
        </p:txBody>
      </p:sp>
      <p:sp>
        <p:nvSpPr>
          <p:cNvPr id="7" name="Text Box 22"/>
          <p:cNvSpPr txBox="1">
            <a:spLocks noChangeArrowheads="1"/>
          </p:cNvSpPr>
          <p:nvPr/>
        </p:nvSpPr>
        <p:spPr bwMode="auto">
          <a:xfrm>
            <a:off x="2402683" y="1882776"/>
            <a:ext cx="201453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sz="3200" b="1">
                <a:solidFill>
                  <a:srgbClr val="CC3300"/>
                </a:solidFill>
                <a:latin typeface="Times New Roman" panose="02020603050405020304" pitchFamily="18" charset="0"/>
              </a:rPr>
              <a:t>A </a:t>
            </a:r>
            <a:r>
              <a:rPr lang="ru-RU" altLang="ru-RU" sz="3200" b="1" i="1">
                <a:solidFill>
                  <a:srgbClr val="CC3300"/>
                </a:solidFill>
                <a:latin typeface="Times New Roman" panose="02020603050405020304" pitchFamily="18" charset="0"/>
              </a:rPr>
              <a:t>а </a:t>
            </a:r>
            <a:r>
              <a:rPr lang="en-US" altLang="ru-RU" sz="3200" b="1" i="1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3200" b="1">
                <a:solidFill>
                  <a:srgbClr val="CC3300"/>
                </a:solidFill>
                <a:latin typeface="Times New Roman" panose="02020603050405020304" pitchFamily="18" charset="0"/>
              </a:rPr>
              <a:t>B b</a:t>
            </a:r>
            <a:endParaRPr lang="ru-RU" altLang="ru-RU" sz="3200" b="1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Line 27"/>
          <p:cNvSpPr>
            <a:spLocks noChangeShapeType="1"/>
          </p:cNvSpPr>
          <p:nvPr/>
        </p:nvSpPr>
        <p:spPr bwMode="auto">
          <a:xfrm>
            <a:off x="4167188" y="360203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Text Box 28"/>
          <p:cNvSpPr txBox="1">
            <a:spLocks noChangeArrowheads="1"/>
          </p:cNvSpPr>
          <p:nvPr/>
        </p:nvSpPr>
        <p:spPr bwMode="auto">
          <a:xfrm>
            <a:off x="411165" y="5507038"/>
            <a:ext cx="6477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b="1" dirty="0"/>
              <a:t>F</a:t>
            </a:r>
            <a:r>
              <a:rPr lang="ru-RU" altLang="ru-RU" sz="3200" b="1" baseline="-25000" dirty="0"/>
              <a:t>2</a:t>
            </a:r>
          </a:p>
        </p:txBody>
      </p:sp>
      <p:sp>
        <p:nvSpPr>
          <p:cNvPr id="10" name="Text Box 36"/>
          <p:cNvSpPr txBox="1">
            <a:spLocks noChangeArrowheads="1"/>
          </p:cNvSpPr>
          <p:nvPr/>
        </p:nvSpPr>
        <p:spPr bwMode="auto">
          <a:xfrm>
            <a:off x="1822451" y="5954713"/>
            <a:ext cx="51847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3200" b="1"/>
              <a:t>9      :     3     :     3      :     1</a:t>
            </a:r>
          </a:p>
        </p:txBody>
      </p:sp>
      <p:sp>
        <p:nvSpPr>
          <p:cNvPr id="11" name="Text Box 37"/>
          <p:cNvSpPr txBox="1">
            <a:spLocks noChangeArrowheads="1"/>
          </p:cNvSpPr>
          <p:nvPr/>
        </p:nvSpPr>
        <p:spPr bwMode="auto">
          <a:xfrm>
            <a:off x="1461294" y="5341939"/>
            <a:ext cx="58324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А_ </a:t>
            </a:r>
            <a:r>
              <a:rPr lang="en-US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B</a:t>
            </a:r>
            <a:r>
              <a:rPr lang="ru-RU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_</a:t>
            </a:r>
            <a:r>
              <a:rPr lang="ru-RU" altLang="ru-RU" sz="2400" b="1">
                <a:solidFill>
                  <a:srgbClr val="CC3300"/>
                </a:solidFill>
              </a:rPr>
              <a:t>        </a:t>
            </a:r>
            <a:r>
              <a:rPr lang="ru-RU" altLang="ru-RU" b="1" i="1">
                <a:solidFill>
                  <a:srgbClr val="CC3300"/>
                </a:solidFill>
                <a:latin typeface="Times New Roman" panose="02020603050405020304" pitchFamily="18" charset="0"/>
              </a:rPr>
              <a:t>аа</a:t>
            </a:r>
            <a:r>
              <a:rPr lang="en-US" altLang="ru-RU" b="1" i="1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B_     </a:t>
            </a:r>
            <a:r>
              <a:rPr lang="ru-RU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  </a:t>
            </a:r>
            <a:r>
              <a:rPr lang="en-US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A_</a:t>
            </a:r>
            <a:r>
              <a:rPr lang="en-US" altLang="ru-RU" b="1" i="1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bb</a:t>
            </a:r>
            <a:r>
              <a:rPr lang="ru-RU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    </a:t>
            </a:r>
            <a:r>
              <a:rPr lang="en-US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    </a:t>
            </a:r>
            <a:r>
              <a:rPr lang="ru-RU" altLang="ru-RU" b="1" i="1">
                <a:solidFill>
                  <a:srgbClr val="CC3300"/>
                </a:solidFill>
                <a:latin typeface="Times New Roman" panose="02020603050405020304" pitchFamily="18" charset="0"/>
              </a:rPr>
              <a:t>аа</a:t>
            </a:r>
            <a:r>
              <a:rPr lang="en-US" altLang="ru-RU" b="1" i="1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bb</a:t>
            </a:r>
            <a:endParaRPr lang="ru-RU" altLang="ru-RU" b="1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2099472" y="2838451"/>
            <a:ext cx="1008062" cy="647700"/>
            <a:chOff x="1882" y="1661"/>
            <a:chExt cx="635" cy="408"/>
          </a:xfrm>
        </p:grpSpPr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1882" y="1661"/>
              <a:ext cx="635" cy="40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/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1927" y="1661"/>
              <a:ext cx="54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ru-RU" altLang="ru-RU" sz="3200" b="1" dirty="0">
                  <a:solidFill>
                    <a:srgbClr val="CC3300"/>
                  </a:solidFill>
                  <a:latin typeface="Times New Roman" panose="02020603050405020304" pitchFamily="18" charset="0"/>
                </a:rPr>
                <a:t>АВ</a:t>
              </a:r>
            </a:p>
          </p:txBody>
        </p:sp>
      </p:grpSp>
      <p:grpSp>
        <p:nvGrpSpPr>
          <p:cNvPr id="15" name="Group 11"/>
          <p:cNvGrpSpPr>
            <a:grpSpLocks/>
          </p:cNvGrpSpPr>
          <p:nvPr/>
        </p:nvGrpSpPr>
        <p:grpSpPr bwMode="auto">
          <a:xfrm>
            <a:off x="3259141" y="2838451"/>
            <a:ext cx="1008062" cy="647700"/>
            <a:chOff x="1882" y="1661"/>
            <a:chExt cx="635" cy="408"/>
          </a:xfrm>
        </p:grpSpPr>
        <p:sp>
          <p:nvSpPr>
            <p:cNvPr id="16" name="Oval 12"/>
            <p:cNvSpPr>
              <a:spLocks noChangeArrowheads="1"/>
            </p:cNvSpPr>
            <p:nvPr/>
          </p:nvSpPr>
          <p:spPr bwMode="auto">
            <a:xfrm>
              <a:off x="1882" y="1661"/>
              <a:ext cx="635" cy="40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/>
            </a:p>
          </p:txBody>
        </p:sp>
        <p:sp>
          <p:nvSpPr>
            <p:cNvPr id="17" name="Text Box 13"/>
            <p:cNvSpPr txBox="1">
              <a:spLocks noChangeArrowheads="1"/>
            </p:cNvSpPr>
            <p:nvPr/>
          </p:nvSpPr>
          <p:spPr bwMode="auto">
            <a:xfrm>
              <a:off x="1927" y="1661"/>
              <a:ext cx="54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ru-RU" altLang="ru-RU" sz="3200" b="1" dirty="0" smtClean="0">
                  <a:solidFill>
                    <a:srgbClr val="CC3300"/>
                  </a:solidFill>
                  <a:latin typeface="Times New Roman" panose="02020603050405020304" pitchFamily="18" charset="0"/>
                </a:rPr>
                <a:t>А</a:t>
              </a:r>
              <a:r>
                <a:rPr lang="en-US" altLang="ru-RU" sz="3200" b="1" dirty="0" smtClean="0">
                  <a:solidFill>
                    <a:srgbClr val="CC3300"/>
                  </a:solidFill>
                  <a:latin typeface="Times New Roman" panose="02020603050405020304" pitchFamily="18" charset="0"/>
                </a:rPr>
                <a:t>b</a:t>
              </a:r>
              <a:endParaRPr lang="ru-RU" altLang="ru-RU" sz="3200" b="1" dirty="0">
                <a:solidFill>
                  <a:srgbClr val="CC33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8" name="Group 11"/>
          <p:cNvGrpSpPr>
            <a:grpSpLocks/>
          </p:cNvGrpSpPr>
          <p:nvPr/>
        </p:nvGrpSpPr>
        <p:grpSpPr bwMode="auto">
          <a:xfrm>
            <a:off x="4375152" y="2838451"/>
            <a:ext cx="1008062" cy="647700"/>
            <a:chOff x="1882" y="1661"/>
            <a:chExt cx="635" cy="408"/>
          </a:xfrm>
        </p:grpSpPr>
        <p:sp>
          <p:nvSpPr>
            <p:cNvPr id="19" name="Oval 12"/>
            <p:cNvSpPr>
              <a:spLocks noChangeArrowheads="1"/>
            </p:cNvSpPr>
            <p:nvPr/>
          </p:nvSpPr>
          <p:spPr bwMode="auto">
            <a:xfrm>
              <a:off x="1882" y="1661"/>
              <a:ext cx="635" cy="40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/>
            </a:p>
          </p:txBody>
        </p:sp>
        <p:sp>
          <p:nvSpPr>
            <p:cNvPr id="20" name="Text Box 13"/>
            <p:cNvSpPr txBox="1">
              <a:spLocks noChangeArrowheads="1"/>
            </p:cNvSpPr>
            <p:nvPr/>
          </p:nvSpPr>
          <p:spPr bwMode="auto">
            <a:xfrm>
              <a:off x="1927" y="1661"/>
              <a:ext cx="54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ru-RU" sz="3200" b="1" dirty="0" smtClean="0">
                  <a:solidFill>
                    <a:srgbClr val="CC3300"/>
                  </a:solidFill>
                  <a:latin typeface="Times New Roman" panose="02020603050405020304" pitchFamily="18" charset="0"/>
                </a:rPr>
                <a:t>a</a:t>
              </a:r>
              <a:r>
                <a:rPr lang="ru-RU" altLang="ru-RU" sz="3200" b="1" dirty="0" smtClean="0">
                  <a:solidFill>
                    <a:srgbClr val="CC3300"/>
                  </a:solidFill>
                  <a:latin typeface="Times New Roman" panose="02020603050405020304" pitchFamily="18" charset="0"/>
                </a:rPr>
                <a:t>В</a:t>
              </a:r>
              <a:endParaRPr lang="ru-RU" altLang="ru-RU" sz="3200" b="1" dirty="0">
                <a:solidFill>
                  <a:srgbClr val="CC33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1" name="Group 11"/>
          <p:cNvGrpSpPr>
            <a:grpSpLocks/>
          </p:cNvGrpSpPr>
          <p:nvPr/>
        </p:nvGrpSpPr>
        <p:grpSpPr bwMode="auto">
          <a:xfrm>
            <a:off x="5491163" y="2838451"/>
            <a:ext cx="1008062" cy="647700"/>
            <a:chOff x="1882" y="1661"/>
            <a:chExt cx="635" cy="408"/>
          </a:xfrm>
        </p:grpSpPr>
        <p:sp>
          <p:nvSpPr>
            <p:cNvPr id="22" name="Oval 12"/>
            <p:cNvSpPr>
              <a:spLocks noChangeArrowheads="1"/>
            </p:cNvSpPr>
            <p:nvPr/>
          </p:nvSpPr>
          <p:spPr bwMode="auto">
            <a:xfrm>
              <a:off x="1882" y="1661"/>
              <a:ext cx="635" cy="40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/>
            </a:p>
          </p:txBody>
        </p:sp>
        <p:sp>
          <p:nvSpPr>
            <p:cNvPr id="23" name="Text Box 13"/>
            <p:cNvSpPr txBox="1">
              <a:spLocks noChangeArrowheads="1"/>
            </p:cNvSpPr>
            <p:nvPr/>
          </p:nvSpPr>
          <p:spPr bwMode="auto">
            <a:xfrm>
              <a:off x="1927" y="1661"/>
              <a:ext cx="54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ru-RU" sz="3200" b="1" dirty="0" smtClean="0">
                  <a:solidFill>
                    <a:srgbClr val="CC3300"/>
                  </a:solidFill>
                  <a:latin typeface="Times New Roman" panose="02020603050405020304" pitchFamily="18" charset="0"/>
                </a:rPr>
                <a:t>ab</a:t>
              </a:r>
              <a:endParaRPr lang="ru-RU" altLang="ru-RU" sz="3200" b="1" dirty="0">
                <a:solidFill>
                  <a:srgbClr val="CC33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086897" y="2341286"/>
            <a:ext cx="863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Кр</a:t>
            </a:r>
            <a:r>
              <a:rPr lang="ru-RU" dirty="0" smtClean="0"/>
              <a:t> </a:t>
            </a:r>
            <a:r>
              <a:rPr lang="ru-RU" dirty="0" err="1" smtClean="0"/>
              <a:t>Ов</a:t>
            </a:r>
            <a:endParaRPr lang="ru-RU" dirty="0"/>
          </a:p>
        </p:txBody>
      </p:sp>
      <p:sp>
        <p:nvSpPr>
          <p:cNvPr id="25" name="Text Box 8"/>
          <p:cNvSpPr txBox="1">
            <a:spLocks noChangeArrowheads="1"/>
          </p:cNvSpPr>
          <p:nvPr/>
        </p:nvSpPr>
        <p:spPr bwMode="auto">
          <a:xfrm>
            <a:off x="450850" y="2987377"/>
            <a:ext cx="720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sz="2400" b="1" dirty="0" smtClean="0"/>
              <a:t>G</a:t>
            </a:r>
            <a:endParaRPr lang="ru-RU" altLang="ru-RU" sz="2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620839" y="5758421"/>
            <a:ext cx="863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Кр</a:t>
            </a:r>
            <a:r>
              <a:rPr lang="ru-RU" dirty="0" smtClean="0"/>
              <a:t> </a:t>
            </a:r>
            <a:r>
              <a:rPr lang="ru-RU" dirty="0" err="1" smtClean="0"/>
              <a:t>Ов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3145635" y="5726394"/>
            <a:ext cx="863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Ж </a:t>
            </a:r>
            <a:r>
              <a:rPr lang="ru-RU" dirty="0" err="1" smtClean="0"/>
              <a:t>Ов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4738689" y="5702302"/>
            <a:ext cx="863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Кр</a:t>
            </a:r>
            <a:r>
              <a:rPr lang="ru-RU" dirty="0" smtClean="0"/>
              <a:t> </a:t>
            </a:r>
            <a:r>
              <a:rPr lang="ru-RU" dirty="0" err="1" smtClean="0"/>
              <a:t>Дл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434143" y="5729572"/>
            <a:ext cx="863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Ж </a:t>
            </a:r>
            <a:r>
              <a:rPr lang="ru-RU" dirty="0" err="1" smtClean="0"/>
              <a:t>Дл</a:t>
            </a:r>
            <a:endParaRPr lang="ru-RU" dirty="0"/>
          </a:p>
        </p:txBody>
      </p:sp>
      <p:sp>
        <p:nvSpPr>
          <p:cNvPr id="30" name="Text Box 22"/>
          <p:cNvSpPr txBox="1">
            <a:spLocks noChangeArrowheads="1"/>
          </p:cNvSpPr>
          <p:nvPr/>
        </p:nvSpPr>
        <p:spPr bwMode="auto">
          <a:xfrm>
            <a:off x="4476760" y="1861761"/>
            <a:ext cx="201453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sz="3200" b="1">
                <a:solidFill>
                  <a:srgbClr val="CC3300"/>
                </a:solidFill>
                <a:latin typeface="Times New Roman" panose="02020603050405020304" pitchFamily="18" charset="0"/>
              </a:rPr>
              <a:t>A </a:t>
            </a:r>
            <a:r>
              <a:rPr lang="ru-RU" altLang="ru-RU" sz="3200" b="1" i="1">
                <a:solidFill>
                  <a:srgbClr val="CC3300"/>
                </a:solidFill>
                <a:latin typeface="Times New Roman" panose="02020603050405020304" pitchFamily="18" charset="0"/>
              </a:rPr>
              <a:t>а </a:t>
            </a:r>
            <a:r>
              <a:rPr lang="en-US" altLang="ru-RU" sz="3200" b="1" i="1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3200" b="1">
                <a:solidFill>
                  <a:srgbClr val="CC3300"/>
                </a:solidFill>
                <a:latin typeface="Times New Roman" panose="02020603050405020304" pitchFamily="18" charset="0"/>
              </a:rPr>
              <a:t>B b</a:t>
            </a:r>
            <a:endParaRPr lang="ru-RU" altLang="ru-RU" sz="3200" b="1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60974" y="2320271"/>
            <a:ext cx="863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Кр</a:t>
            </a:r>
            <a:r>
              <a:rPr lang="ru-RU" dirty="0" smtClean="0"/>
              <a:t> </a:t>
            </a:r>
            <a:r>
              <a:rPr lang="ru-RU" dirty="0" err="1" smtClean="0"/>
              <a:t>Ов</a:t>
            </a:r>
            <a:endParaRPr lang="ru-RU" dirty="0"/>
          </a:p>
        </p:txBody>
      </p:sp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4194178" y="1804988"/>
            <a:ext cx="6477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sz="4400" dirty="0">
                <a:cs typeface="Arial" panose="020B0604020202020204" pitchFamily="34" charset="0"/>
              </a:rPr>
              <a:t>×</a:t>
            </a:r>
          </a:p>
        </p:txBody>
      </p:sp>
    </p:spTree>
    <p:extLst>
      <p:ext uri="{BB962C8B-B14F-4D97-AF65-F5344CB8AC3E}">
        <p14:creationId xmlns:p14="http://schemas.microsoft.com/office/powerpoint/2010/main" val="3041663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9731" y="165428"/>
            <a:ext cx="10515600" cy="1325563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1.2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признак наследуется по полному доминированию, второй – по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кодоминированию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10" y="2732691"/>
            <a:ext cx="5549463" cy="1881350"/>
          </a:xfrm>
          <a:prstGeom prst="rect">
            <a:avLst/>
          </a:prstGeom>
          <a:noFill/>
        </p:spPr>
      </p:pic>
      <p:pic>
        <p:nvPicPr>
          <p:cNvPr id="5" name="Рисунок 4"/>
          <p:cNvPicPr/>
          <p:nvPr/>
        </p:nvPicPr>
        <p:blipFill rotWithShape="1">
          <a:blip r:embed="rId3"/>
          <a:srcRect t="1080" r="11305"/>
          <a:stretch/>
        </p:blipFill>
        <p:spPr bwMode="auto">
          <a:xfrm>
            <a:off x="6011917" y="1606605"/>
            <a:ext cx="4553607" cy="50674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32060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9731" y="165428"/>
            <a:ext cx="10515600" cy="79101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1.3.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признак наследуется по полному доминированию, второй – с летальным эффектом.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0055" y="956441"/>
            <a:ext cx="11634952" cy="5370786"/>
          </a:xfrm>
        </p:spPr>
        <p:txBody>
          <a:bodyPr/>
          <a:lstStyle/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мышей гены окраски шерсти и длины хвоста не сцеплены. Длинный хвост (В) развивается только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гомозигот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короткий хвост развивается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гетерозигот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Рецессивные гены, определяющие длину хвоста, в гомозиготном состоянии вызывают гибель эмбрионов. При скрещивании самок мышей с черной шерстью, коротким хвостом и самца с белой шерстью, длинным хвостом получено 50 % особей с черной шерстью и длинным хвостом, 50% – с черной шерстью и коротким хвостом. Во втором случае скрестили полученную самку с черной шерстью, коротким хвостом и самца с белой шерстью, коротким хвостом. Составьте схему решения задачи. Определите генотипы родителей, генотипы и фенотипы потомства в двух скрещиваниях, соотношение фенотипов во втором скрещивании. Объясните причину полученного фенотипического расщепления во втором скрещивании.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146" y="2718301"/>
            <a:ext cx="4170870" cy="360892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2620" y="2622411"/>
            <a:ext cx="4701339" cy="4104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799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1.4.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Задачи, в которых один признак аутосомный, а другой сцеплен с полом (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крисс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-кросс наследование)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09799"/>
            <a:ext cx="10515600" cy="3967163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Если неверно определён признак, сцепленный с Х-хромосомой, то решение не засчитывается и выставляется 0 баллов. Отсутствие в ответе и генотипа, и фенотипа, и пола потомства считается ошибкой, элемент не засчитывается.</a:t>
            </a:r>
          </a:p>
          <a:p>
            <a:endParaRPr lang="ru-RU" dirty="0"/>
          </a:p>
          <a:p>
            <a:r>
              <a:rPr lang="ru-RU" dirty="0" smtClean="0"/>
              <a:t>Очень хорошо работает разбивание на два отдельных скрещивания</a:t>
            </a:r>
          </a:p>
          <a:p>
            <a:r>
              <a:rPr lang="ru-RU" dirty="0" smtClean="0"/>
              <a:t>В том скрещивании, где нет единообразия потомков, посмотрите, каким признаком отличаются потомки разного пола по фенотипу. Тот признак, по которому они отличаются – будет сцеплен с полом (находиться в Х-хромосоме). Другой признак будет аутосомным.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007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67532"/>
            <a:ext cx="10515600" cy="1946275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У птиц женский пол </a:t>
            </a:r>
            <a:r>
              <a:rPr lang="ru-RU" dirty="0" err="1"/>
              <a:t>гетерогаметен</a:t>
            </a:r>
            <a:r>
              <a:rPr lang="ru-RU" dirty="0"/>
              <a:t>. У кур двух пород цыплята отличаются окраской пуха: цыплята первой породы имеют светлый пух, второй - чёрный. При скрещивании кур первой породы с гребнем и петухов второй породы без гребня в потомстве получены петушки с гребнем и светлым пухом и курочки с гребнем и чёрным пухом. При скрещивании кур второй породы без гребня и петухов первой породы с гребнем всё гибридное потомство было единообразным по указанным признакам. Составьте схемы скрещиваний. Определите генотипы родительских особей и генотипы, фенотипы, пол потомства в двух скрещиваниях. Объясните фенотипическое расщепление в первом скрещивании.</a:t>
            </a:r>
          </a:p>
        </p:txBody>
      </p:sp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4156075" y="2408238"/>
            <a:ext cx="527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>
                <a:cs typeface="Arial" panose="020B0604020202020204" pitchFamily="34" charset="0"/>
              </a:rPr>
              <a:t>♀</a:t>
            </a: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1947069" y="2424113"/>
            <a:ext cx="527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folHlink"/>
              </a:buClr>
              <a:buSzPct val="90000"/>
              <a:buFont typeface="Wingdings" panose="05000000000000000000" pitchFamily="2" charset="2"/>
              <a:buNone/>
            </a:pPr>
            <a:r>
              <a:rPr lang="ru-RU" altLang="ru-RU" sz="3600" b="1">
                <a:cs typeface="Arial" panose="020B0604020202020204" pitchFamily="34" charset="0"/>
              </a:rPr>
              <a:t>♂</a:t>
            </a:r>
            <a:endParaRPr lang="en-US" altLang="ru-RU" sz="2800">
              <a:cs typeface="Arial" panose="020B0604020202020204" pitchFamily="34" charset="0"/>
            </a:endParaRP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auto">
          <a:xfrm>
            <a:off x="3673475" y="2441575"/>
            <a:ext cx="450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3600">
                <a:cs typeface="Arial" panose="020B0604020202020204" pitchFamily="34" charset="0"/>
              </a:rPr>
              <a:t>×</a:t>
            </a:r>
            <a:endParaRPr lang="ru-RU" altLang="ru-RU" sz="3600">
              <a:cs typeface="Arial" panose="020B0604020202020204" pitchFamily="34" charset="0"/>
            </a:endParaRPr>
          </a:p>
        </p:txBody>
      </p:sp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6970712" y="4639509"/>
            <a:ext cx="26638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200" dirty="0"/>
              <a:t>Все </a:t>
            </a:r>
            <a:r>
              <a:rPr lang="ru-RU" altLang="ru-RU" sz="2200" dirty="0" smtClean="0"/>
              <a:t>одинаковые</a:t>
            </a:r>
            <a:endParaRPr lang="ru-RU" altLang="ru-RU" sz="2200" dirty="0"/>
          </a:p>
        </p:txBody>
      </p:sp>
      <p:sp>
        <p:nvSpPr>
          <p:cNvPr id="11" name="Rectangle 22"/>
          <p:cNvSpPr>
            <a:spLocks noChangeArrowheads="1"/>
          </p:cNvSpPr>
          <p:nvPr/>
        </p:nvSpPr>
        <p:spPr bwMode="auto">
          <a:xfrm>
            <a:off x="1168400" y="2370138"/>
            <a:ext cx="488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600">
                <a:cs typeface="Arial" panose="020B0604020202020204" pitchFamily="34" charset="0"/>
              </a:rPr>
              <a:t>Р</a:t>
            </a:r>
          </a:p>
        </p:txBody>
      </p:sp>
      <p:sp>
        <p:nvSpPr>
          <p:cNvPr id="12" name="Rectangle 23"/>
          <p:cNvSpPr>
            <a:spLocks noChangeArrowheads="1"/>
          </p:cNvSpPr>
          <p:nvPr/>
        </p:nvSpPr>
        <p:spPr bwMode="auto">
          <a:xfrm>
            <a:off x="1168400" y="3881438"/>
            <a:ext cx="6334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3600">
                <a:cs typeface="Arial" panose="020B0604020202020204" pitchFamily="34" charset="0"/>
              </a:rPr>
              <a:t>F</a:t>
            </a:r>
            <a:r>
              <a:rPr lang="en-US" altLang="ru-RU" sz="3600" baseline="-25000">
                <a:cs typeface="Arial" panose="020B0604020202020204" pitchFamily="34" charset="0"/>
              </a:rPr>
              <a:t>1</a:t>
            </a:r>
            <a:endParaRPr lang="ru-RU" altLang="ru-RU" sz="3600" baseline="-25000">
              <a:cs typeface="Arial" panose="020B0604020202020204" pitchFamily="34" charset="0"/>
            </a:endParaRPr>
          </a:p>
        </p:txBody>
      </p:sp>
      <p:sp>
        <p:nvSpPr>
          <p:cNvPr id="15" name="Rectangle 29"/>
          <p:cNvSpPr>
            <a:spLocks noChangeArrowheads="1"/>
          </p:cNvSpPr>
          <p:nvPr/>
        </p:nvSpPr>
        <p:spPr bwMode="auto">
          <a:xfrm>
            <a:off x="2289174" y="3810834"/>
            <a:ext cx="30828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Clr>
                <a:schemeClr val="folHlink"/>
              </a:buClr>
              <a:buSzPct val="90000"/>
              <a:buNone/>
            </a:pPr>
            <a:r>
              <a:rPr lang="ru-RU" altLang="ru-RU" sz="3600" b="1" dirty="0" smtClean="0">
                <a:cs typeface="Arial" panose="020B0604020202020204" pitchFamily="34" charset="0"/>
              </a:rPr>
              <a:t>♂  </a:t>
            </a:r>
            <a:r>
              <a:rPr lang="ru-RU" altLang="ru-RU" sz="2800" dirty="0" smtClean="0">
                <a:cs typeface="Arial" panose="020B0604020202020204" pitchFamily="34" charset="0"/>
              </a:rPr>
              <a:t> </a:t>
            </a:r>
            <a:r>
              <a:rPr lang="ru-RU" altLang="ru-RU" sz="2800" b="1" dirty="0">
                <a:solidFill>
                  <a:srgbClr val="FF0000"/>
                </a:solidFill>
                <a:cs typeface="Arial" panose="020B0604020202020204" pitchFamily="34" charset="0"/>
              </a:rPr>
              <a:t>Х</a:t>
            </a:r>
            <a:r>
              <a:rPr lang="ru-RU" alt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Х</a:t>
            </a:r>
            <a:r>
              <a:rPr lang="ru-RU" altLang="ru-RU" sz="2800" dirty="0">
                <a:cs typeface="Arial" panose="020B0604020202020204" pitchFamily="34" charset="0"/>
              </a:rPr>
              <a:t> </a:t>
            </a:r>
            <a:r>
              <a:rPr lang="ru-RU" altLang="ru-RU" sz="2800" dirty="0" smtClean="0">
                <a:cs typeface="Arial" panose="020B0604020202020204" pitchFamily="34" charset="0"/>
              </a:rPr>
              <a:t>   </a:t>
            </a:r>
            <a:r>
              <a:rPr lang="ru-RU" altLang="ru-RU" sz="2800" b="1" dirty="0" smtClean="0">
                <a:cs typeface="Arial" panose="020B0604020202020204" pitchFamily="34" charset="0"/>
              </a:rPr>
              <a:t> </a:t>
            </a:r>
            <a:r>
              <a:rPr lang="ru-RU" altLang="ru-RU" sz="3600" b="1" dirty="0" smtClean="0">
                <a:cs typeface="Arial" panose="020B0604020202020204" pitchFamily="34" charset="0"/>
              </a:rPr>
              <a:t>♀</a:t>
            </a:r>
            <a:r>
              <a:rPr lang="ru-RU" altLang="ru-RU" sz="2800" dirty="0" smtClean="0">
                <a:cs typeface="Arial" panose="020B0604020202020204" pitchFamily="34" charset="0"/>
              </a:rPr>
              <a:t>   </a:t>
            </a:r>
            <a:r>
              <a:rPr lang="ru-RU" altLang="ru-RU" sz="28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Х</a:t>
            </a:r>
            <a:r>
              <a:rPr lang="en-US" altLang="ru-RU" sz="2800" b="1" dirty="0" smtClean="0">
                <a:cs typeface="Arial" panose="020B0604020202020204" pitchFamily="34" charset="0"/>
              </a:rPr>
              <a:t>Y</a:t>
            </a:r>
            <a:r>
              <a:rPr lang="en-US" altLang="ru-RU" sz="2800" dirty="0" smtClean="0">
                <a:cs typeface="Arial" panose="020B0604020202020204" pitchFamily="34" charset="0"/>
              </a:rPr>
              <a:t> </a:t>
            </a:r>
            <a:endParaRPr lang="en-US" altLang="ru-RU" sz="2800" dirty="0">
              <a:cs typeface="Arial" panose="020B0604020202020204" pitchFamily="34" charset="0"/>
            </a:endParaRPr>
          </a:p>
        </p:txBody>
      </p:sp>
      <p:sp>
        <p:nvSpPr>
          <p:cNvPr id="45" name="Rectangle 9"/>
          <p:cNvSpPr>
            <a:spLocks noChangeArrowheads="1"/>
          </p:cNvSpPr>
          <p:nvPr/>
        </p:nvSpPr>
        <p:spPr bwMode="auto">
          <a:xfrm>
            <a:off x="6037263" y="2370138"/>
            <a:ext cx="9001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folHlink"/>
              </a:buClr>
              <a:buSzPct val="90000"/>
              <a:buFont typeface="Wingdings" panose="05000000000000000000" pitchFamily="2" charset="2"/>
              <a:buNone/>
            </a:pPr>
            <a:r>
              <a:rPr lang="ru-RU" altLang="ru-RU" sz="3600" b="1" dirty="0">
                <a:cs typeface="Arial" panose="020B0604020202020204" pitchFamily="34" charset="0"/>
              </a:rPr>
              <a:t>♂</a:t>
            </a:r>
            <a:endParaRPr lang="en-US" altLang="ru-RU" sz="2800" dirty="0">
              <a:cs typeface="Arial" panose="020B0604020202020204" pitchFamily="34" charset="0"/>
            </a:endParaRPr>
          </a:p>
        </p:txBody>
      </p:sp>
      <p:sp>
        <p:nvSpPr>
          <p:cNvPr id="46" name="Line 10"/>
          <p:cNvSpPr>
            <a:spLocks noChangeShapeType="1"/>
          </p:cNvSpPr>
          <p:nvPr/>
        </p:nvSpPr>
        <p:spPr bwMode="auto">
          <a:xfrm>
            <a:off x="8066088" y="3162300"/>
            <a:ext cx="0" cy="5032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ru-RU"/>
          </a:p>
        </p:txBody>
      </p:sp>
      <p:sp>
        <p:nvSpPr>
          <p:cNvPr id="47" name="Rectangle 11"/>
          <p:cNvSpPr>
            <a:spLocks noChangeArrowheads="1"/>
          </p:cNvSpPr>
          <p:nvPr/>
        </p:nvSpPr>
        <p:spPr bwMode="auto">
          <a:xfrm>
            <a:off x="8981282" y="2441575"/>
            <a:ext cx="527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>
                <a:cs typeface="Arial" panose="020B0604020202020204" pitchFamily="34" charset="0"/>
              </a:rPr>
              <a:t>♀</a:t>
            </a:r>
          </a:p>
        </p:txBody>
      </p:sp>
      <p:sp>
        <p:nvSpPr>
          <p:cNvPr id="48" name="Rectangle 12"/>
          <p:cNvSpPr>
            <a:spLocks noChangeArrowheads="1"/>
          </p:cNvSpPr>
          <p:nvPr/>
        </p:nvSpPr>
        <p:spPr bwMode="auto">
          <a:xfrm>
            <a:off x="7851775" y="2441575"/>
            <a:ext cx="450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3600">
                <a:cs typeface="Arial" panose="020B0604020202020204" pitchFamily="34" charset="0"/>
              </a:rPr>
              <a:t>×</a:t>
            </a:r>
            <a:endParaRPr lang="ru-RU" altLang="ru-RU" sz="3600">
              <a:cs typeface="Arial" panose="020B0604020202020204" pitchFamily="34" charset="0"/>
            </a:endParaRPr>
          </a:p>
        </p:txBody>
      </p:sp>
      <p:sp>
        <p:nvSpPr>
          <p:cNvPr id="49" name="Rectangle 25"/>
          <p:cNvSpPr>
            <a:spLocks noChangeArrowheads="1"/>
          </p:cNvSpPr>
          <p:nvPr/>
        </p:nvSpPr>
        <p:spPr bwMode="auto">
          <a:xfrm>
            <a:off x="6769100" y="3233738"/>
            <a:ext cx="6572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ХХ</a:t>
            </a:r>
          </a:p>
        </p:txBody>
      </p:sp>
      <p:sp>
        <p:nvSpPr>
          <p:cNvPr id="50" name="Rectangle 26"/>
          <p:cNvSpPr>
            <a:spLocks noChangeArrowheads="1"/>
          </p:cNvSpPr>
          <p:nvPr/>
        </p:nvSpPr>
        <p:spPr bwMode="auto">
          <a:xfrm>
            <a:off x="9074150" y="3233738"/>
            <a:ext cx="6572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rgbClr val="FF0000"/>
                </a:solidFill>
                <a:cs typeface="Arial" panose="020B0604020202020204" pitchFamily="34" charset="0"/>
              </a:rPr>
              <a:t>Х</a:t>
            </a:r>
            <a:r>
              <a:rPr lang="en-US" altLang="ru-RU" sz="2800" b="1" dirty="0">
                <a:cs typeface="Arial" panose="020B0604020202020204" pitchFamily="34" charset="0"/>
              </a:rPr>
              <a:t>Y</a:t>
            </a:r>
            <a:endParaRPr lang="ru-RU" altLang="ru-RU" sz="2800" b="1" dirty="0">
              <a:cs typeface="Arial" panose="020B0604020202020204" pitchFamily="34" charset="0"/>
            </a:endParaRPr>
          </a:p>
        </p:txBody>
      </p:sp>
      <p:sp>
        <p:nvSpPr>
          <p:cNvPr id="51" name="Rectangle 30"/>
          <p:cNvSpPr>
            <a:spLocks noChangeArrowheads="1"/>
          </p:cNvSpPr>
          <p:nvPr/>
        </p:nvSpPr>
        <p:spPr bwMode="auto">
          <a:xfrm>
            <a:off x="6551612" y="3953709"/>
            <a:ext cx="30829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folHlink"/>
              </a:buClr>
              <a:buSzPct val="90000"/>
              <a:buFont typeface="Wingdings" panose="05000000000000000000" pitchFamily="2" charset="2"/>
              <a:buNone/>
            </a:pPr>
            <a:r>
              <a:rPr lang="ru-RU" altLang="ru-RU" sz="3600" b="1" dirty="0">
                <a:cs typeface="Arial" panose="020B0604020202020204" pitchFamily="34" charset="0"/>
              </a:rPr>
              <a:t>♀ </a:t>
            </a:r>
            <a:r>
              <a:rPr lang="ru-RU" altLang="ru-RU" sz="2800" dirty="0">
                <a:cs typeface="Arial" panose="020B0604020202020204" pitchFamily="34" charset="0"/>
              </a:rPr>
              <a:t>  </a:t>
            </a:r>
            <a:r>
              <a:rPr lang="ru-RU" altLang="ru-RU" sz="2800" b="1" dirty="0">
                <a:solidFill>
                  <a:srgbClr val="FF0000"/>
                </a:solidFill>
                <a:cs typeface="Arial" panose="020B0604020202020204" pitchFamily="34" charset="0"/>
              </a:rPr>
              <a:t>Х</a:t>
            </a:r>
            <a:r>
              <a:rPr lang="ru-RU" alt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Х</a:t>
            </a:r>
            <a:r>
              <a:rPr lang="ru-RU" altLang="ru-RU" sz="2800" dirty="0">
                <a:cs typeface="Arial" panose="020B0604020202020204" pitchFamily="34" charset="0"/>
              </a:rPr>
              <a:t>      </a:t>
            </a:r>
            <a:r>
              <a:rPr lang="ru-RU" altLang="ru-RU" sz="3600" b="1" dirty="0">
                <a:cs typeface="Arial" panose="020B0604020202020204" pitchFamily="34" charset="0"/>
              </a:rPr>
              <a:t>♂  </a:t>
            </a:r>
            <a:r>
              <a:rPr lang="ru-RU" alt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Х</a:t>
            </a:r>
            <a:r>
              <a:rPr lang="en-US" altLang="ru-RU" sz="2800" b="1" dirty="0">
                <a:cs typeface="Arial" panose="020B0604020202020204" pitchFamily="34" charset="0"/>
              </a:rPr>
              <a:t>Y</a:t>
            </a:r>
            <a:r>
              <a:rPr lang="en-US" altLang="ru-RU" sz="28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4681538" y="2586038"/>
            <a:ext cx="87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Св.Гр</a:t>
            </a:r>
            <a:endParaRPr lang="ru-RU" dirty="0"/>
          </a:p>
        </p:txBody>
      </p:sp>
      <p:sp>
        <p:nvSpPr>
          <p:cNvPr id="92" name="TextBox 91"/>
          <p:cNvSpPr txBox="1"/>
          <p:nvPr/>
        </p:nvSpPr>
        <p:spPr>
          <a:xfrm>
            <a:off x="2486024" y="2596634"/>
            <a:ext cx="87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Чер.БГ</a:t>
            </a:r>
            <a:endParaRPr lang="ru-RU" dirty="0"/>
          </a:p>
        </p:txBody>
      </p:sp>
      <p:sp>
        <p:nvSpPr>
          <p:cNvPr id="93" name="TextBox 92"/>
          <p:cNvSpPr txBox="1"/>
          <p:nvPr/>
        </p:nvSpPr>
        <p:spPr>
          <a:xfrm>
            <a:off x="2942035" y="4410393"/>
            <a:ext cx="87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Св.Гр</a:t>
            </a:r>
            <a:endParaRPr lang="ru-RU" dirty="0"/>
          </a:p>
        </p:txBody>
      </p:sp>
      <p:sp>
        <p:nvSpPr>
          <p:cNvPr id="94" name="TextBox 93"/>
          <p:cNvSpPr txBox="1"/>
          <p:nvPr/>
        </p:nvSpPr>
        <p:spPr>
          <a:xfrm>
            <a:off x="4312444" y="4390271"/>
            <a:ext cx="87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Чер</a:t>
            </a:r>
            <a:r>
              <a:rPr lang="ru-RU" dirty="0" smtClean="0"/>
              <a:t>. Гр</a:t>
            </a:r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9640887" y="2689742"/>
            <a:ext cx="87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Чер.БГ</a:t>
            </a:r>
            <a:endParaRPr lang="ru-RU" dirty="0"/>
          </a:p>
        </p:txBody>
      </p:sp>
      <p:sp>
        <p:nvSpPr>
          <p:cNvPr id="96" name="TextBox 95"/>
          <p:cNvSpPr txBox="1"/>
          <p:nvPr/>
        </p:nvSpPr>
        <p:spPr>
          <a:xfrm>
            <a:off x="6739731" y="2596634"/>
            <a:ext cx="87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Св.Гр</a:t>
            </a:r>
            <a:endParaRPr lang="ru-RU" dirty="0"/>
          </a:p>
        </p:txBody>
      </p:sp>
      <p:sp>
        <p:nvSpPr>
          <p:cNvPr id="56" name="Rectangle 25"/>
          <p:cNvSpPr>
            <a:spLocks noChangeArrowheads="1"/>
          </p:cNvSpPr>
          <p:nvPr/>
        </p:nvSpPr>
        <p:spPr bwMode="auto">
          <a:xfrm>
            <a:off x="2593973" y="3191669"/>
            <a:ext cx="6572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ХХ</a:t>
            </a:r>
          </a:p>
        </p:txBody>
      </p:sp>
      <p:sp>
        <p:nvSpPr>
          <p:cNvPr id="57" name="Rectangle 26"/>
          <p:cNvSpPr>
            <a:spLocks noChangeArrowheads="1"/>
          </p:cNvSpPr>
          <p:nvPr/>
        </p:nvSpPr>
        <p:spPr bwMode="auto">
          <a:xfrm>
            <a:off x="4672805" y="3194884"/>
            <a:ext cx="6572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rgbClr val="FF0000"/>
                </a:solidFill>
                <a:cs typeface="Arial" panose="020B0604020202020204" pitchFamily="34" charset="0"/>
              </a:rPr>
              <a:t>Х</a:t>
            </a:r>
            <a:r>
              <a:rPr lang="en-US" altLang="ru-RU" sz="2800" b="1" dirty="0">
                <a:cs typeface="Arial" panose="020B0604020202020204" pitchFamily="34" charset="0"/>
              </a:rPr>
              <a:t>Y</a:t>
            </a:r>
            <a:endParaRPr lang="ru-RU" altLang="ru-RU" sz="28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885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4244975" y="579438"/>
            <a:ext cx="527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>
                <a:cs typeface="Arial" panose="020B0604020202020204" pitchFamily="34" charset="0"/>
              </a:rPr>
              <a:t>♀</a:t>
            </a: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2035969" y="595313"/>
            <a:ext cx="527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folHlink"/>
              </a:buClr>
              <a:buSzPct val="90000"/>
              <a:buFont typeface="Wingdings" panose="05000000000000000000" pitchFamily="2" charset="2"/>
              <a:buNone/>
            </a:pPr>
            <a:r>
              <a:rPr lang="ru-RU" altLang="ru-RU" sz="3600" b="1">
                <a:cs typeface="Arial" panose="020B0604020202020204" pitchFamily="34" charset="0"/>
              </a:rPr>
              <a:t>♂</a:t>
            </a:r>
            <a:endParaRPr lang="en-US" altLang="ru-RU" sz="2800">
              <a:cs typeface="Arial" panose="020B0604020202020204" pitchFamily="34" charset="0"/>
            </a:endParaRP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auto">
          <a:xfrm>
            <a:off x="3762375" y="612775"/>
            <a:ext cx="450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3600">
                <a:cs typeface="Arial" panose="020B0604020202020204" pitchFamily="34" charset="0"/>
              </a:rPr>
              <a:t>×</a:t>
            </a:r>
            <a:endParaRPr lang="ru-RU" altLang="ru-RU" sz="3600">
              <a:cs typeface="Arial" panose="020B0604020202020204" pitchFamily="34" charset="0"/>
            </a:endParaRPr>
          </a:p>
        </p:txBody>
      </p:sp>
      <p:sp>
        <p:nvSpPr>
          <p:cNvPr id="9" name="Text Box 20"/>
          <p:cNvSpPr txBox="1">
            <a:spLocks noChangeArrowheads="1"/>
          </p:cNvSpPr>
          <p:nvPr/>
        </p:nvSpPr>
        <p:spPr bwMode="auto">
          <a:xfrm>
            <a:off x="7059612" y="2810709"/>
            <a:ext cx="26638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200" dirty="0"/>
              <a:t>Все </a:t>
            </a:r>
            <a:r>
              <a:rPr lang="ru-RU" altLang="ru-RU" sz="2200" dirty="0" smtClean="0"/>
              <a:t>одинаковые</a:t>
            </a:r>
            <a:endParaRPr lang="ru-RU" altLang="ru-RU" sz="2200" dirty="0"/>
          </a:p>
        </p:txBody>
      </p:sp>
      <p:sp>
        <p:nvSpPr>
          <p:cNvPr id="11" name="Rectangle 22"/>
          <p:cNvSpPr>
            <a:spLocks noChangeArrowheads="1"/>
          </p:cNvSpPr>
          <p:nvPr/>
        </p:nvSpPr>
        <p:spPr bwMode="auto">
          <a:xfrm>
            <a:off x="1257300" y="541338"/>
            <a:ext cx="488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600">
                <a:cs typeface="Arial" panose="020B0604020202020204" pitchFamily="34" charset="0"/>
              </a:rPr>
              <a:t>Р</a:t>
            </a:r>
          </a:p>
        </p:txBody>
      </p:sp>
      <p:sp>
        <p:nvSpPr>
          <p:cNvPr id="12" name="Rectangle 23"/>
          <p:cNvSpPr>
            <a:spLocks noChangeArrowheads="1"/>
          </p:cNvSpPr>
          <p:nvPr/>
        </p:nvSpPr>
        <p:spPr bwMode="auto">
          <a:xfrm>
            <a:off x="1257300" y="2052638"/>
            <a:ext cx="6334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3600">
                <a:cs typeface="Arial" panose="020B0604020202020204" pitchFamily="34" charset="0"/>
              </a:rPr>
              <a:t>F</a:t>
            </a:r>
            <a:r>
              <a:rPr lang="en-US" altLang="ru-RU" sz="3600" baseline="-25000">
                <a:cs typeface="Arial" panose="020B0604020202020204" pitchFamily="34" charset="0"/>
              </a:rPr>
              <a:t>1</a:t>
            </a:r>
            <a:endParaRPr lang="ru-RU" altLang="ru-RU" sz="3600" baseline="-25000">
              <a:cs typeface="Arial" panose="020B0604020202020204" pitchFamily="34" charset="0"/>
            </a:endParaRPr>
          </a:p>
        </p:txBody>
      </p:sp>
      <p:sp>
        <p:nvSpPr>
          <p:cNvPr id="15" name="Rectangle 29"/>
          <p:cNvSpPr>
            <a:spLocks noChangeArrowheads="1"/>
          </p:cNvSpPr>
          <p:nvPr/>
        </p:nvSpPr>
        <p:spPr bwMode="auto">
          <a:xfrm>
            <a:off x="2378074" y="1982034"/>
            <a:ext cx="30828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Clr>
                <a:schemeClr val="folHlink"/>
              </a:buClr>
              <a:buSzPct val="90000"/>
              <a:buNone/>
            </a:pPr>
            <a:r>
              <a:rPr lang="ru-RU" altLang="ru-RU" sz="3600" b="1" dirty="0" smtClean="0">
                <a:cs typeface="Arial" panose="020B0604020202020204" pitchFamily="34" charset="0"/>
              </a:rPr>
              <a:t>♂  </a:t>
            </a:r>
            <a:r>
              <a:rPr lang="ru-RU" altLang="ru-RU" sz="2800" dirty="0" smtClean="0">
                <a:cs typeface="Arial" panose="020B0604020202020204" pitchFamily="34" charset="0"/>
              </a:rPr>
              <a:t> </a:t>
            </a:r>
            <a:r>
              <a:rPr lang="ru-RU" altLang="ru-RU" sz="2800" b="1" dirty="0">
                <a:solidFill>
                  <a:srgbClr val="FF0000"/>
                </a:solidFill>
                <a:cs typeface="Arial" panose="020B0604020202020204" pitchFamily="34" charset="0"/>
              </a:rPr>
              <a:t>Х</a:t>
            </a:r>
            <a:r>
              <a:rPr lang="ru-RU" alt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Х</a:t>
            </a:r>
            <a:r>
              <a:rPr lang="ru-RU" altLang="ru-RU" sz="2800" dirty="0">
                <a:cs typeface="Arial" panose="020B0604020202020204" pitchFamily="34" charset="0"/>
              </a:rPr>
              <a:t> </a:t>
            </a:r>
            <a:r>
              <a:rPr lang="ru-RU" altLang="ru-RU" sz="2800" dirty="0" smtClean="0">
                <a:cs typeface="Arial" panose="020B0604020202020204" pitchFamily="34" charset="0"/>
              </a:rPr>
              <a:t>   </a:t>
            </a:r>
            <a:r>
              <a:rPr lang="ru-RU" altLang="ru-RU" sz="2800" b="1" dirty="0" smtClean="0">
                <a:cs typeface="Arial" panose="020B0604020202020204" pitchFamily="34" charset="0"/>
              </a:rPr>
              <a:t> </a:t>
            </a:r>
            <a:r>
              <a:rPr lang="ru-RU" altLang="ru-RU" sz="3600" b="1" dirty="0" smtClean="0">
                <a:cs typeface="Arial" panose="020B0604020202020204" pitchFamily="34" charset="0"/>
              </a:rPr>
              <a:t>♀</a:t>
            </a:r>
            <a:r>
              <a:rPr lang="ru-RU" altLang="ru-RU" sz="2800" dirty="0" smtClean="0">
                <a:cs typeface="Arial" panose="020B0604020202020204" pitchFamily="34" charset="0"/>
              </a:rPr>
              <a:t>   </a:t>
            </a:r>
            <a:r>
              <a:rPr lang="ru-RU" altLang="ru-RU" sz="28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Х</a:t>
            </a:r>
            <a:r>
              <a:rPr lang="en-US" altLang="ru-RU" sz="2800" b="1" dirty="0" smtClean="0">
                <a:cs typeface="Arial" panose="020B0604020202020204" pitchFamily="34" charset="0"/>
              </a:rPr>
              <a:t>Y</a:t>
            </a:r>
            <a:r>
              <a:rPr lang="en-US" altLang="ru-RU" sz="2800" dirty="0" smtClean="0">
                <a:cs typeface="Arial" panose="020B0604020202020204" pitchFamily="34" charset="0"/>
              </a:rPr>
              <a:t> </a:t>
            </a:r>
            <a:endParaRPr lang="en-US" altLang="ru-RU" sz="2800" dirty="0">
              <a:cs typeface="Arial" panose="020B0604020202020204" pitchFamily="34" charset="0"/>
            </a:endParaRPr>
          </a:p>
        </p:txBody>
      </p:sp>
      <p:sp>
        <p:nvSpPr>
          <p:cNvPr id="45" name="Rectangle 9"/>
          <p:cNvSpPr>
            <a:spLocks noChangeArrowheads="1"/>
          </p:cNvSpPr>
          <p:nvPr/>
        </p:nvSpPr>
        <p:spPr bwMode="auto">
          <a:xfrm>
            <a:off x="6126163" y="541338"/>
            <a:ext cx="9001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folHlink"/>
              </a:buClr>
              <a:buSzPct val="90000"/>
              <a:buFont typeface="Wingdings" panose="05000000000000000000" pitchFamily="2" charset="2"/>
              <a:buNone/>
            </a:pPr>
            <a:r>
              <a:rPr lang="ru-RU" altLang="ru-RU" sz="3600" b="1" dirty="0">
                <a:cs typeface="Arial" panose="020B0604020202020204" pitchFamily="34" charset="0"/>
              </a:rPr>
              <a:t>♂</a:t>
            </a:r>
            <a:endParaRPr lang="en-US" altLang="ru-RU" sz="2800" dirty="0">
              <a:cs typeface="Arial" panose="020B0604020202020204" pitchFamily="34" charset="0"/>
            </a:endParaRPr>
          </a:p>
        </p:txBody>
      </p:sp>
      <p:sp>
        <p:nvSpPr>
          <p:cNvPr id="46" name="Line 10"/>
          <p:cNvSpPr>
            <a:spLocks noChangeShapeType="1"/>
          </p:cNvSpPr>
          <p:nvPr/>
        </p:nvSpPr>
        <p:spPr bwMode="auto">
          <a:xfrm>
            <a:off x="8154988" y="1333500"/>
            <a:ext cx="0" cy="5032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ru-RU"/>
          </a:p>
        </p:txBody>
      </p:sp>
      <p:sp>
        <p:nvSpPr>
          <p:cNvPr id="47" name="Rectangle 11"/>
          <p:cNvSpPr>
            <a:spLocks noChangeArrowheads="1"/>
          </p:cNvSpPr>
          <p:nvPr/>
        </p:nvSpPr>
        <p:spPr bwMode="auto">
          <a:xfrm>
            <a:off x="9070182" y="612775"/>
            <a:ext cx="527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>
                <a:cs typeface="Arial" panose="020B0604020202020204" pitchFamily="34" charset="0"/>
              </a:rPr>
              <a:t>♀</a:t>
            </a:r>
          </a:p>
        </p:txBody>
      </p:sp>
      <p:sp>
        <p:nvSpPr>
          <p:cNvPr id="48" name="Rectangle 12"/>
          <p:cNvSpPr>
            <a:spLocks noChangeArrowheads="1"/>
          </p:cNvSpPr>
          <p:nvPr/>
        </p:nvSpPr>
        <p:spPr bwMode="auto">
          <a:xfrm>
            <a:off x="7940675" y="612775"/>
            <a:ext cx="450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3600">
                <a:cs typeface="Arial" panose="020B0604020202020204" pitchFamily="34" charset="0"/>
              </a:rPr>
              <a:t>×</a:t>
            </a:r>
            <a:endParaRPr lang="ru-RU" altLang="ru-RU" sz="3600">
              <a:cs typeface="Arial" panose="020B0604020202020204" pitchFamily="34" charset="0"/>
            </a:endParaRPr>
          </a:p>
        </p:txBody>
      </p:sp>
      <p:sp>
        <p:nvSpPr>
          <p:cNvPr id="49" name="Rectangle 25"/>
          <p:cNvSpPr>
            <a:spLocks noChangeArrowheads="1"/>
          </p:cNvSpPr>
          <p:nvPr/>
        </p:nvSpPr>
        <p:spPr bwMode="auto">
          <a:xfrm>
            <a:off x="6858000" y="1404938"/>
            <a:ext cx="6572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ХХ</a:t>
            </a:r>
          </a:p>
        </p:txBody>
      </p:sp>
      <p:sp>
        <p:nvSpPr>
          <p:cNvPr id="50" name="Rectangle 26"/>
          <p:cNvSpPr>
            <a:spLocks noChangeArrowheads="1"/>
          </p:cNvSpPr>
          <p:nvPr/>
        </p:nvSpPr>
        <p:spPr bwMode="auto">
          <a:xfrm>
            <a:off x="9163050" y="1404938"/>
            <a:ext cx="6572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rgbClr val="FF0000"/>
                </a:solidFill>
                <a:cs typeface="Arial" panose="020B0604020202020204" pitchFamily="34" charset="0"/>
              </a:rPr>
              <a:t>Х</a:t>
            </a:r>
            <a:r>
              <a:rPr lang="en-US" altLang="ru-RU" sz="2800" b="1" dirty="0">
                <a:cs typeface="Arial" panose="020B0604020202020204" pitchFamily="34" charset="0"/>
              </a:rPr>
              <a:t>Y</a:t>
            </a:r>
            <a:endParaRPr lang="ru-RU" altLang="ru-RU" sz="2800" b="1" dirty="0">
              <a:cs typeface="Arial" panose="020B0604020202020204" pitchFamily="34" charset="0"/>
            </a:endParaRPr>
          </a:p>
        </p:txBody>
      </p:sp>
      <p:sp>
        <p:nvSpPr>
          <p:cNvPr id="51" name="Rectangle 30"/>
          <p:cNvSpPr>
            <a:spLocks noChangeArrowheads="1"/>
          </p:cNvSpPr>
          <p:nvPr/>
        </p:nvSpPr>
        <p:spPr bwMode="auto">
          <a:xfrm>
            <a:off x="6640512" y="2124909"/>
            <a:ext cx="30829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folHlink"/>
              </a:buClr>
              <a:buSzPct val="90000"/>
              <a:buFont typeface="Wingdings" panose="05000000000000000000" pitchFamily="2" charset="2"/>
              <a:buNone/>
            </a:pPr>
            <a:r>
              <a:rPr lang="ru-RU" altLang="ru-RU" sz="3600" b="1" dirty="0">
                <a:cs typeface="Arial" panose="020B0604020202020204" pitchFamily="34" charset="0"/>
              </a:rPr>
              <a:t>♀ </a:t>
            </a:r>
            <a:r>
              <a:rPr lang="ru-RU" altLang="ru-RU" sz="2800" dirty="0">
                <a:cs typeface="Arial" panose="020B0604020202020204" pitchFamily="34" charset="0"/>
              </a:rPr>
              <a:t>  </a:t>
            </a:r>
            <a:r>
              <a:rPr lang="ru-RU" altLang="ru-RU" sz="2800" b="1" dirty="0">
                <a:solidFill>
                  <a:srgbClr val="FF0000"/>
                </a:solidFill>
                <a:cs typeface="Arial" panose="020B0604020202020204" pitchFamily="34" charset="0"/>
              </a:rPr>
              <a:t>Х</a:t>
            </a:r>
            <a:r>
              <a:rPr lang="ru-RU" alt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Х</a:t>
            </a:r>
            <a:r>
              <a:rPr lang="ru-RU" altLang="ru-RU" sz="2800" dirty="0">
                <a:cs typeface="Arial" panose="020B0604020202020204" pitchFamily="34" charset="0"/>
              </a:rPr>
              <a:t>      </a:t>
            </a:r>
            <a:r>
              <a:rPr lang="ru-RU" altLang="ru-RU" sz="3600" b="1" dirty="0">
                <a:cs typeface="Arial" panose="020B0604020202020204" pitchFamily="34" charset="0"/>
              </a:rPr>
              <a:t>♂  </a:t>
            </a:r>
            <a:r>
              <a:rPr lang="ru-RU" alt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Х</a:t>
            </a:r>
            <a:r>
              <a:rPr lang="en-US" altLang="ru-RU" sz="2800" b="1" dirty="0">
                <a:cs typeface="Arial" panose="020B0604020202020204" pitchFamily="34" charset="0"/>
              </a:rPr>
              <a:t>Y</a:t>
            </a:r>
            <a:r>
              <a:rPr lang="en-US" altLang="ru-RU" sz="28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4770438" y="757238"/>
            <a:ext cx="87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Гр</a:t>
            </a:r>
            <a:endParaRPr lang="ru-RU" dirty="0"/>
          </a:p>
        </p:txBody>
      </p:sp>
      <p:sp>
        <p:nvSpPr>
          <p:cNvPr id="92" name="TextBox 91"/>
          <p:cNvSpPr txBox="1"/>
          <p:nvPr/>
        </p:nvSpPr>
        <p:spPr>
          <a:xfrm>
            <a:off x="2574924" y="767834"/>
            <a:ext cx="87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БГ</a:t>
            </a:r>
            <a:endParaRPr lang="ru-RU" dirty="0"/>
          </a:p>
        </p:txBody>
      </p:sp>
      <p:sp>
        <p:nvSpPr>
          <p:cNvPr id="93" name="TextBox 92"/>
          <p:cNvSpPr txBox="1"/>
          <p:nvPr/>
        </p:nvSpPr>
        <p:spPr>
          <a:xfrm>
            <a:off x="3030935" y="2581593"/>
            <a:ext cx="87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Гр</a:t>
            </a:r>
            <a:endParaRPr lang="ru-RU" dirty="0"/>
          </a:p>
        </p:txBody>
      </p:sp>
      <p:sp>
        <p:nvSpPr>
          <p:cNvPr id="94" name="TextBox 93"/>
          <p:cNvSpPr txBox="1"/>
          <p:nvPr/>
        </p:nvSpPr>
        <p:spPr>
          <a:xfrm>
            <a:off x="4401344" y="2561471"/>
            <a:ext cx="87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Гр</a:t>
            </a:r>
            <a:endParaRPr lang="ru-RU" dirty="0"/>
          </a:p>
        </p:txBody>
      </p:sp>
      <p:sp>
        <p:nvSpPr>
          <p:cNvPr id="95" name="TextBox 94"/>
          <p:cNvSpPr txBox="1"/>
          <p:nvPr/>
        </p:nvSpPr>
        <p:spPr>
          <a:xfrm>
            <a:off x="9729787" y="860942"/>
            <a:ext cx="87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БГ</a:t>
            </a:r>
            <a:endParaRPr lang="ru-RU" dirty="0"/>
          </a:p>
        </p:txBody>
      </p:sp>
      <p:sp>
        <p:nvSpPr>
          <p:cNvPr id="96" name="TextBox 95"/>
          <p:cNvSpPr txBox="1"/>
          <p:nvPr/>
        </p:nvSpPr>
        <p:spPr>
          <a:xfrm>
            <a:off x="6828631" y="767834"/>
            <a:ext cx="87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Гр</a:t>
            </a:r>
            <a:endParaRPr lang="ru-RU" dirty="0"/>
          </a:p>
        </p:txBody>
      </p:sp>
      <p:sp>
        <p:nvSpPr>
          <p:cNvPr id="56" name="Rectangle 25"/>
          <p:cNvSpPr>
            <a:spLocks noChangeArrowheads="1"/>
          </p:cNvSpPr>
          <p:nvPr/>
        </p:nvSpPr>
        <p:spPr bwMode="auto">
          <a:xfrm>
            <a:off x="2682873" y="1362869"/>
            <a:ext cx="6572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ХХ</a:t>
            </a:r>
          </a:p>
        </p:txBody>
      </p:sp>
      <p:sp>
        <p:nvSpPr>
          <p:cNvPr id="57" name="Rectangle 26"/>
          <p:cNvSpPr>
            <a:spLocks noChangeArrowheads="1"/>
          </p:cNvSpPr>
          <p:nvPr/>
        </p:nvSpPr>
        <p:spPr bwMode="auto">
          <a:xfrm>
            <a:off x="4761705" y="1366084"/>
            <a:ext cx="6572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rgbClr val="FF0000"/>
                </a:solidFill>
                <a:cs typeface="Arial" panose="020B0604020202020204" pitchFamily="34" charset="0"/>
              </a:rPr>
              <a:t>Х</a:t>
            </a:r>
            <a:r>
              <a:rPr lang="en-US" altLang="ru-RU" sz="2800" b="1" dirty="0">
                <a:cs typeface="Arial" panose="020B0604020202020204" pitchFamily="34" charset="0"/>
              </a:rPr>
              <a:t>Y</a:t>
            </a:r>
            <a:endParaRPr lang="ru-RU" altLang="ru-RU" sz="2800" b="1" dirty="0">
              <a:cs typeface="Arial" panose="020B0604020202020204" pitchFamily="34" charset="0"/>
            </a:endParaRPr>
          </a:p>
        </p:txBody>
      </p:sp>
      <p:sp>
        <p:nvSpPr>
          <p:cNvPr id="55" name="Rectangle 16"/>
          <p:cNvSpPr>
            <a:spLocks noChangeArrowheads="1"/>
          </p:cNvSpPr>
          <p:nvPr/>
        </p:nvSpPr>
        <p:spPr bwMode="auto">
          <a:xfrm>
            <a:off x="4118770" y="3602038"/>
            <a:ext cx="527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>
                <a:cs typeface="Arial" panose="020B0604020202020204" pitchFamily="34" charset="0"/>
              </a:rPr>
              <a:t>♀</a:t>
            </a:r>
          </a:p>
        </p:txBody>
      </p:sp>
      <p:sp>
        <p:nvSpPr>
          <p:cNvPr id="58" name="Rectangle 17"/>
          <p:cNvSpPr>
            <a:spLocks noChangeArrowheads="1"/>
          </p:cNvSpPr>
          <p:nvPr/>
        </p:nvSpPr>
        <p:spPr bwMode="auto">
          <a:xfrm>
            <a:off x="1909764" y="3617913"/>
            <a:ext cx="527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folHlink"/>
              </a:buClr>
              <a:buSzPct val="90000"/>
              <a:buFont typeface="Wingdings" panose="05000000000000000000" pitchFamily="2" charset="2"/>
              <a:buNone/>
            </a:pPr>
            <a:r>
              <a:rPr lang="ru-RU" altLang="ru-RU" sz="3600" b="1">
                <a:cs typeface="Arial" panose="020B0604020202020204" pitchFamily="34" charset="0"/>
              </a:rPr>
              <a:t>♂</a:t>
            </a:r>
            <a:endParaRPr lang="en-US" altLang="ru-RU" sz="2800">
              <a:cs typeface="Arial" panose="020B0604020202020204" pitchFamily="34" charset="0"/>
            </a:endParaRPr>
          </a:p>
        </p:txBody>
      </p:sp>
      <p:sp>
        <p:nvSpPr>
          <p:cNvPr id="59" name="Rectangle 18"/>
          <p:cNvSpPr>
            <a:spLocks noChangeArrowheads="1"/>
          </p:cNvSpPr>
          <p:nvPr/>
        </p:nvSpPr>
        <p:spPr bwMode="auto">
          <a:xfrm>
            <a:off x="3636170" y="3635375"/>
            <a:ext cx="450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3600">
                <a:cs typeface="Arial" panose="020B0604020202020204" pitchFamily="34" charset="0"/>
              </a:rPr>
              <a:t>×</a:t>
            </a:r>
            <a:endParaRPr lang="ru-RU" altLang="ru-RU" sz="3600">
              <a:cs typeface="Arial" panose="020B0604020202020204" pitchFamily="34" charset="0"/>
            </a:endParaRPr>
          </a:p>
        </p:txBody>
      </p:sp>
      <p:sp>
        <p:nvSpPr>
          <p:cNvPr id="60" name="Text Box 20"/>
          <p:cNvSpPr txBox="1">
            <a:spLocks noChangeArrowheads="1"/>
          </p:cNvSpPr>
          <p:nvPr/>
        </p:nvSpPr>
        <p:spPr bwMode="auto">
          <a:xfrm>
            <a:off x="6933407" y="5833309"/>
            <a:ext cx="266382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2200" dirty="0"/>
              <a:t>Все </a:t>
            </a:r>
            <a:r>
              <a:rPr lang="ru-RU" altLang="ru-RU" sz="2200" dirty="0" smtClean="0"/>
              <a:t>одинаковые</a:t>
            </a:r>
            <a:endParaRPr lang="ru-RU" altLang="ru-RU" sz="2200" dirty="0"/>
          </a:p>
        </p:txBody>
      </p:sp>
      <p:sp>
        <p:nvSpPr>
          <p:cNvPr id="61" name="Rectangle 22"/>
          <p:cNvSpPr>
            <a:spLocks noChangeArrowheads="1"/>
          </p:cNvSpPr>
          <p:nvPr/>
        </p:nvSpPr>
        <p:spPr bwMode="auto">
          <a:xfrm>
            <a:off x="1131095" y="3563938"/>
            <a:ext cx="488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600">
                <a:cs typeface="Arial" panose="020B0604020202020204" pitchFamily="34" charset="0"/>
              </a:rPr>
              <a:t>Р</a:t>
            </a:r>
          </a:p>
        </p:txBody>
      </p:sp>
      <p:sp>
        <p:nvSpPr>
          <p:cNvPr id="62" name="Rectangle 23"/>
          <p:cNvSpPr>
            <a:spLocks noChangeArrowheads="1"/>
          </p:cNvSpPr>
          <p:nvPr/>
        </p:nvSpPr>
        <p:spPr bwMode="auto">
          <a:xfrm>
            <a:off x="1131095" y="5075238"/>
            <a:ext cx="6334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3600">
                <a:cs typeface="Arial" panose="020B0604020202020204" pitchFamily="34" charset="0"/>
              </a:rPr>
              <a:t>F</a:t>
            </a:r>
            <a:r>
              <a:rPr lang="en-US" altLang="ru-RU" sz="3600" baseline="-25000">
                <a:cs typeface="Arial" panose="020B0604020202020204" pitchFamily="34" charset="0"/>
              </a:rPr>
              <a:t>1</a:t>
            </a:r>
            <a:endParaRPr lang="ru-RU" altLang="ru-RU" sz="3600" baseline="-25000">
              <a:cs typeface="Arial" panose="020B0604020202020204" pitchFamily="34" charset="0"/>
            </a:endParaRPr>
          </a:p>
        </p:txBody>
      </p:sp>
      <p:sp>
        <p:nvSpPr>
          <p:cNvPr id="63" name="Rectangle 29"/>
          <p:cNvSpPr>
            <a:spLocks noChangeArrowheads="1"/>
          </p:cNvSpPr>
          <p:nvPr/>
        </p:nvSpPr>
        <p:spPr bwMode="auto">
          <a:xfrm>
            <a:off x="2251869" y="5004634"/>
            <a:ext cx="30828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Clr>
                <a:schemeClr val="folHlink"/>
              </a:buClr>
              <a:buSzPct val="90000"/>
              <a:buNone/>
            </a:pPr>
            <a:r>
              <a:rPr lang="ru-RU" altLang="ru-RU" sz="3600" b="1" dirty="0" smtClean="0">
                <a:cs typeface="Arial" panose="020B0604020202020204" pitchFamily="34" charset="0"/>
              </a:rPr>
              <a:t>♂  </a:t>
            </a:r>
            <a:r>
              <a:rPr lang="ru-RU" altLang="ru-RU" sz="2800" dirty="0" smtClean="0">
                <a:cs typeface="Arial" panose="020B0604020202020204" pitchFamily="34" charset="0"/>
              </a:rPr>
              <a:t> </a:t>
            </a:r>
            <a:r>
              <a:rPr lang="ru-RU" altLang="ru-RU" sz="2800" b="1" dirty="0">
                <a:solidFill>
                  <a:srgbClr val="FF0000"/>
                </a:solidFill>
                <a:cs typeface="Arial" panose="020B0604020202020204" pitchFamily="34" charset="0"/>
              </a:rPr>
              <a:t>Х</a:t>
            </a:r>
            <a:r>
              <a:rPr lang="ru-RU" alt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Х</a:t>
            </a:r>
            <a:r>
              <a:rPr lang="ru-RU" altLang="ru-RU" sz="2800" dirty="0">
                <a:cs typeface="Arial" panose="020B0604020202020204" pitchFamily="34" charset="0"/>
              </a:rPr>
              <a:t> </a:t>
            </a:r>
            <a:r>
              <a:rPr lang="ru-RU" altLang="ru-RU" sz="2800" dirty="0" smtClean="0">
                <a:cs typeface="Arial" panose="020B0604020202020204" pitchFamily="34" charset="0"/>
              </a:rPr>
              <a:t>   </a:t>
            </a:r>
            <a:r>
              <a:rPr lang="ru-RU" altLang="ru-RU" sz="2800" b="1" dirty="0" smtClean="0">
                <a:cs typeface="Arial" panose="020B0604020202020204" pitchFamily="34" charset="0"/>
              </a:rPr>
              <a:t> </a:t>
            </a:r>
            <a:r>
              <a:rPr lang="ru-RU" altLang="ru-RU" sz="3600" b="1" dirty="0" smtClean="0">
                <a:cs typeface="Arial" panose="020B0604020202020204" pitchFamily="34" charset="0"/>
              </a:rPr>
              <a:t>♀</a:t>
            </a:r>
            <a:r>
              <a:rPr lang="ru-RU" altLang="ru-RU" sz="2800" dirty="0" smtClean="0">
                <a:cs typeface="Arial" panose="020B0604020202020204" pitchFamily="34" charset="0"/>
              </a:rPr>
              <a:t>   </a:t>
            </a:r>
            <a:r>
              <a:rPr lang="ru-RU" altLang="ru-RU" sz="2800" b="1" dirty="0" smtClean="0">
                <a:solidFill>
                  <a:srgbClr val="FF0000"/>
                </a:solidFill>
                <a:cs typeface="Arial" panose="020B0604020202020204" pitchFamily="34" charset="0"/>
              </a:rPr>
              <a:t>Х</a:t>
            </a:r>
            <a:r>
              <a:rPr lang="en-US" altLang="ru-RU" sz="2800" b="1" dirty="0" smtClean="0">
                <a:cs typeface="Arial" panose="020B0604020202020204" pitchFamily="34" charset="0"/>
              </a:rPr>
              <a:t>Y</a:t>
            </a:r>
            <a:r>
              <a:rPr lang="en-US" altLang="ru-RU" sz="2800" dirty="0" smtClean="0">
                <a:cs typeface="Arial" panose="020B0604020202020204" pitchFamily="34" charset="0"/>
              </a:rPr>
              <a:t> </a:t>
            </a:r>
            <a:endParaRPr lang="en-US" altLang="ru-RU" sz="2800" dirty="0">
              <a:cs typeface="Arial" panose="020B0604020202020204" pitchFamily="34" charset="0"/>
            </a:endParaRPr>
          </a:p>
        </p:txBody>
      </p:sp>
      <p:sp>
        <p:nvSpPr>
          <p:cNvPr id="64" name="Rectangle 9"/>
          <p:cNvSpPr>
            <a:spLocks noChangeArrowheads="1"/>
          </p:cNvSpPr>
          <p:nvPr/>
        </p:nvSpPr>
        <p:spPr bwMode="auto">
          <a:xfrm>
            <a:off x="5999958" y="3563938"/>
            <a:ext cx="9001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folHlink"/>
              </a:buClr>
              <a:buSzPct val="90000"/>
              <a:buFont typeface="Wingdings" panose="05000000000000000000" pitchFamily="2" charset="2"/>
              <a:buNone/>
            </a:pPr>
            <a:r>
              <a:rPr lang="ru-RU" altLang="ru-RU" sz="3600" b="1" dirty="0">
                <a:cs typeface="Arial" panose="020B0604020202020204" pitchFamily="34" charset="0"/>
              </a:rPr>
              <a:t>♂</a:t>
            </a:r>
            <a:endParaRPr lang="en-US" altLang="ru-RU" sz="2800" dirty="0">
              <a:cs typeface="Arial" panose="020B0604020202020204" pitchFamily="34" charset="0"/>
            </a:endParaRPr>
          </a:p>
        </p:txBody>
      </p:sp>
      <p:sp>
        <p:nvSpPr>
          <p:cNvPr id="65" name="Line 10"/>
          <p:cNvSpPr>
            <a:spLocks noChangeShapeType="1"/>
          </p:cNvSpPr>
          <p:nvPr/>
        </p:nvSpPr>
        <p:spPr bwMode="auto">
          <a:xfrm>
            <a:off x="8028783" y="4356100"/>
            <a:ext cx="0" cy="5032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 anchorCtr="1"/>
          <a:lstStyle/>
          <a:p>
            <a:endParaRPr lang="ru-RU"/>
          </a:p>
        </p:txBody>
      </p:sp>
      <p:sp>
        <p:nvSpPr>
          <p:cNvPr id="66" name="Rectangle 11"/>
          <p:cNvSpPr>
            <a:spLocks noChangeArrowheads="1"/>
          </p:cNvSpPr>
          <p:nvPr/>
        </p:nvSpPr>
        <p:spPr bwMode="auto">
          <a:xfrm>
            <a:off x="8943977" y="3635375"/>
            <a:ext cx="527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>
                <a:cs typeface="Arial" panose="020B0604020202020204" pitchFamily="34" charset="0"/>
              </a:rPr>
              <a:t>♀</a:t>
            </a:r>
          </a:p>
        </p:txBody>
      </p:sp>
      <p:sp>
        <p:nvSpPr>
          <p:cNvPr id="67" name="Rectangle 12"/>
          <p:cNvSpPr>
            <a:spLocks noChangeArrowheads="1"/>
          </p:cNvSpPr>
          <p:nvPr/>
        </p:nvSpPr>
        <p:spPr bwMode="auto">
          <a:xfrm>
            <a:off x="7814470" y="3635375"/>
            <a:ext cx="450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u-RU" sz="3600">
                <a:cs typeface="Arial" panose="020B0604020202020204" pitchFamily="34" charset="0"/>
              </a:rPr>
              <a:t>×</a:t>
            </a:r>
            <a:endParaRPr lang="ru-RU" altLang="ru-RU" sz="3600">
              <a:cs typeface="Arial" panose="020B0604020202020204" pitchFamily="34" charset="0"/>
            </a:endParaRPr>
          </a:p>
        </p:txBody>
      </p:sp>
      <p:sp>
        <p:nvSpPr>
          <p:cNvPr id="68" name="Rectangle 25"/>
          <p:cNvSpPr>
            <a:spLocks noChangeArrowheads="1"/>
          </p:cNvSpPr>
          <p:nvPr/>
        </p:nvSpPr>
        <p:spPr bwMode="auto">
          <a:xfrm>
            <a:off x="6731795" y="4427538"/>
            <a:ext cx="6572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ХХ</a:t>
            </a:r>
          </a:p>
        </p:txBody>
      </p:sp>
      <p:sp>
        <p:nvSpPr>
          <p:cNvPr id="69" name="Rectangle 26"/>
          <p:cNvSpPr>
            <a:spLocks noChangeArrowheads="1"/>
          </p:cNvSpPr>
          <p:nvPr/>
        </p:nvSpPr>
        <p:spPr bwMode="auto">
          <a:xfrm>
            <a:off x="9036845" y="4427538"/>
            <a:ext cx="6572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rgbClr val="FF0000"/>
                </a:solidFill>
                <a:cs typeface="Arial" panose="020B0604020202020204" pitchFamily="34" charset="0"/>
              </a:rPr>
              <a:t>Х</a:t>
            </a:r>
            <a:r>
              <a:rPr lang="en-US" altLang="ru-RU" sz="2800" b="1" dirty="0">
                <a:cs typeface="Arial" panose="020B0604020202020204" pitchFamily="34" charset="0"/>
              </a:rPr>
              <a:t>Y</a:t>
            </a:r>
            <a:endParaRPr lang="ru-RU" altLang="ru-RU" sz="2800" b="1" dirty="0">
              <a:cs typeface="Arial" panose="020B0604020202020204" pitchFamily="34" charset="0"/>
            </a:endParaRPr>
          </a:p>
        </p:txBody>
      </p:sp>
      <p:sp>
        <p:nvSpPr>
          <p:cNvPr id="70" name="Rectangle 30"/>
          <p:cNvSpPr>
            <a:spLocks noChangeArrowheads="1"/>
          </p:cNvSpPr>
          <p:nvPr/>
        </p:nvSpPr>
        <p:spPr bwMode="auto">
          <a:xfrm>
            <a:off x="6514307" y="5147509"/>
            <a:ext cx="30829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Clr>
                <a:schemeClr val="folHlink"/>
              </a:buClr>
              <a:buSzPct val="90000"/>
              <a:buFont typeface="Wingdings" panose="05000000000000000000" pitchFamily="2" charset="2"/>
              <a:buNone/>
            </a:pPr>
            <a:r>
              <a:rPr lang="ru-RU" altLang="ru-RU" sz="3600" b="1" dirty="0">
                <a:cs typeface="Arial" panose="020B0604020202020204" pitchFamily="34" charset="0"/>
              </a:rPr>
              <a:t>♀ </a:t>
            </a:r>
            <a:r>
              <a:rPr lang="ru-RU" altLang="ru-RU" sz="2800" dirty="0">
                <a:cs typeface="Arial" panose="020B0604020202020204" pitchFamily="34" charset="0"/>
              </a:rPr>
              <a:t>  </a:t>
            </a:r>
            <a:r>
              <a:rPr lang="ru-RU" altLang="ru-RU" sz="2800" b="1" dirty="0">
                <a:solidFill>
                  <a:srgbClr val="FF0000"/>
                </a:solidFill>
                <a:cs typeface="Arial" panose="020B0604020202020204" pitchFamily="34" charset="0"/>
              </a:rPr>
              <a:t>Х</a:t>
            </a:r>
            <a:r>
              <a:rPr lang="ru-RU" alt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Х</a:t>
            </a:r>
            <a:r>
              <a:rPr lang="ru-RU" altLang="ru-RU" sz="2800" dirty="0">
                <a:cs typeface="Arial" panose="020B0604020202020204" pitchFamily="34" charset="0"/>
              </a:rPr>
              <a:t>      </a:t>
            </a:r>
            <a:r>
              <a:rPr lang="ru-RU" altLang="ru-RU" sz="3600" b="1" dirty="0">
                <a:cs typeface="Arial" panose="020B0604020202020204" pitchFamily="34" charset="0"/>
              </a:rPr>
              <a:t>♂  </a:t>
            </a:r>
            <a:r>
              <a:rPr lang="ru-RU" alt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Х</a:t>
            </a:r>
            <a:r>
              <a:rPr lang="en-US" altLang="ru-RU" sz="2800" b="1" dirty="0">
                <a:cs typeface="Arial" panose="020B0604020202020204" pitchFamily="34" charset="0"/>
              </a:rPr>
              <a:t>Y</a:t>
            </a:r>
            <a:r>
              <a:rPr lang="en-US" altLang="ru-RU" sz="2800" dirty="0">
                <a:cs typeface="Arial" panose="020B0604020202020204" pitchFamily="34" charset="0"/>
              </a:rPr>
              <a:t> 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644233" y="3779838"/>
            <a:ext cx="87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Св.</a:t>
            </a:r>
            <a:endParaRPr lang="ru-RU" dirty="0"/>
          </a:p>
        </p:txBody>
      </p:sp>
      <p:sp>
        <p:nvSpPr>
          <p:cNvPr id="72" name="TextBox 71"/>
          <p:cNvSpPr txBox="1"/>
          <p:nvPr/>
        </p:nvSpPr>
        <p:spPr>
          <a:xfrm>
            <a:off x="2448719" y="3790434"/>
            <a:ext cx="87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Чер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3" name="TextBox 72"/>
          <p:cNvSpPr txBox="1"/>
          <p:nvPr/>
        </p:nvSpPr>
        <p:spPr>
          <a:xfrm>
            <a:off x="2904730" y="5604193"/>
            <a:ext cx="87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Св.</a:t>
            </a:r>
            <a:endParaRPr lang="ru-RU" dirty="0"/>
          </a:p>
        </p:txBody>
      </p:sp>
      <p:sp>
        <p:nvSpPr>
          <p:cNvPr id="74" name="TextBox 73"/>
          <p:cNvSpPr txBox="1"/>
          <p:nvPr/>
        </p:nvSpPr>
        <p:spPr>
          <a:xfrm>
            <a:off x="4275139" y="5584071"/>
            <a:ext cx="87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Чер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75" name="TextBox 74"/>
          <p:cNvSpPr txBox="1"/>
          <p:nvPr/>
        </p:nvSpPr>
        <p:spPr>
          <a:xfrm>
            <a:off x="9603582" y="3883542"/>
            <a:ext cx="87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Чер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6" name="TextBox 75"/>
          <p:cNvSpPr txBox="1"/>
          <p:nvPr/>
        </p:nvSpPr>
        <p:spPr>
          <a:xfrm>
            <a:off x="6702426" y="3790434"/>
            <a:ext cx="873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Св.</a:t>
            </a:r>
            <a:endParaRPr lang="ru-RU" dirty="0"/>
          </a:p>
        </p:txBody>
      </p:sp>
      <p:sp>
        <p:nvSpPr>
          <p:cNvPr id="77" name="Rectangle 25"/>
          <p:cNvSpPr>
            <a:spLocks noChangeArrowheads="1"/>
          </p:cNvSpPr>
          <p:nvPr/>
        </p:nvSpPr>
        <p:spPr bwMode="auto">
          <a:xfrm>
            <a:off x="2556668" y="4385469"/>
            <a:ext cx="6572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rgbClr val="C00000"/>
                </a:solidFill>
                <a:cs typeface="Arial" panose="020B0604020202020204" pitchFamily="34" charset="0"/>
              </a:rPr>
              <a:t>ХХ</a:t>
            </a:r>
          </a:p>
        </p:txBody>
      </p:sp>
      <p:sp>
        <p:nvSpPr>
          <p:cNvPr id="78" name="Rectangle 26"/>
          <p:cNvSpPr>
            <a:spLocks noChangeArrowheads="1"/>
          </p:cNvSpPr>
          <p:nvPr/>
        </p:nvSpPr>
        <p:spPr bwMode="auto">
          <a:xfrm>
            <a:off x="4635500" y="4388684"/>
            <a:ext cx="6572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 dirty="0">
                <a:solidFill>
                  <a:srgbClr val="FF0000"/>
                </a:solidFill>
                <a:cs typeface="Arial" panose="020B0604020202020204" pitchFamily="34" charset="0"/>
              </a:rPr>
              <a:t>Х</a:t>
            </a:r>
            <a:r>
              <a:rPr lang="en-US" altLang="ru-RU" sz="2800" b="1" dirty="0">
                <a:cs typeface="Arial" panose="020B0604020202020204" pitchFamily="34" charset="0"/>
              </a:rPr>
              <a:t>Y</a:t>
            </a:r>
            <a:endParaRPr lang="ru-RU" altLang="ru-RU" sz="28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386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9731" y="165428"/>
            <a:ext cx="10515600" cy="79101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1.5.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признак аутосомный, второй – сцеплен с Х-хромосомой.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0055" y="956441"/>
            <a:ext cx="11634952" cy="53707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У дрозофилы </a:t>
            </a:r>
            <a:r>
              <a:rPr lang="ru-RU" sz="1600" dirty="0" err="1"/>
              <a:t>гетерогаметным</a:t>
            </a:r>
            <a:r>
              <a:rPr lang="ru-RU" sz="1600" dirty="0"/>
              <a:t> полом является мужской пол. При скрещивании самки дрозофилы с нормальными крыльями, нормальными глазами и самца с редуцированными крыльями, маленькими глазами все гибридное потомство было единообразным по форме крыльев и размеру глаз. При скрещивании самки дрозофилы с редуцированными крыльями, маленькими глазами и самца с нормальными крыльями, нормальными глазами в потомстве получились самки с нормальными крыльями, нормальными глазами и самцы с нормальными крыльями, маленькими глазами. Составьте схемы скрещиваний. Определите генотипы родительских особей, генотипы и фенотипы потомства в двух скрещиваниях, пол потомства в каждом скрещивании. Объясните фенотипическое расщепление во втором </a:t>
            </a:r>
            <a:r>
              <a:rPr lang="ru-RU" sz="1600" dirty="0" smtClean="0"/>
              <a:t>скрещивании.</a:t>
            </a:r>
          </a:p>
          <a:p>
            <a:pPr marL="0" indent="0">
              <a:buNone/>
            </a:pP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055" y="2657967"/>
            <a:ext cx="5553967" cy="34170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0895" y="2584584"/>
            <a:ext cx="5251231" cy="427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3378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9731" y="165428"/>
            <a:ext cx="10515600" cy="79101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1.6.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признак аутосомный, второй –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голандрический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0055" y="956441"/>
            <a:ext cx="11634952" cy="53707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человека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цистинурия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(наличие камней в почках) - аутосомно-рецессивное заболевание (тяжёлая форма), которое может выражаться также лёгкой формой при неполном доминировании. Аллель гена гипертрихоза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оволосенение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края ушной раковины) наследуется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голандрически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(наследование по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гетерогаметному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полу). Женщина с лёгкой формой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цистинурии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вышла замуж за мужчину с лёгкой формой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цистинурии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гипертрихозом. Родившаяся в этом браке дочь с лёгкой формой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цистинурии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вышла замуж за мужчину без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цистинурии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с гипертрихозом.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генотипы родителей и генотипы, фенотипы, пол возможного потомства в двух браках. Возможно ли рождение в первом браке сыновей без названных патологий? Ответ поясните.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panel.ege-hub.ru/media/%D0%A1%D0%BD%D0%B8%D0%BC%D0%BE%D0%BA%20%D1%8D%D0%BA%D1%80%D0%B0%D0%BD%D0%B0%202025-12-11%20%D0%B2%2021.54.07_176547929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73"/>
          <a:stretch/>
        </p:blipFill>
        <p:spPr bwMode="auto">
          <a:xfrm>
            <a:off x="0" y="2734255"/>
            <a:ext cx="6232634" cy="382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panel.ege-hub.ru/media/%D0%A1%D0%BD%D0%B8%D0%BC%D0%BE%D0%BA%20%D1%8D%D0%BA%D1%80%D0%B0%D0%BD%D0%B0%202025-12-11%20%D0%B2%2021.54.07_176547929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17"/>
          <a:stretch/>
        </p:blipFill>
        <p:spPr bwMode="auto">
          <a:xfrm>
            <a:off x="6283106" y="2734255"/>
            <a:ext cx="5971956" cy="360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179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2. </a:t>
            </a:r>
            <a:r>
              <a:rPr lang="ru-RU" dirty="0" smtClean="0"/>
              <a:t>Задачи </a:t>
            </a:r>
            <a:r>
              <a:rPr lang="ru-RU" dirty="0" smtClean="0"/>
              <a:t>на сцепленное наследование генов в </a:t>
            </a:r>
            <a:r>
              <a:rPr lang="ru-RU" dirty="0" err="1" smtClean="0"/>
              <a:t>аутосоме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57495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5" y="582612"/>
            <a:ext cx="9163050" cy="589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819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662" y="233362"/>
            <a:ext cx="9972675" cy="639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0681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условии не сказано, что гены сцеплены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1.Прочитайте внимательно условие задачи, на явление сцепления будут указывать: </a:t>
            </a:r>
          </a:p>
          <a:p>
            <a:pPr marL="0" indent="0">
              <a:buNone/>
            </a:pPr>
            <a:r>
              <a:rPr lang="ru-RU" dirty="0" smtClean="0"/>
              <a:t>• неравномерное расщепление (не по 25%) фенотипических классов потомства при анализирующем скрещивании </a:t>
            </a:r>
            <a:r>
              <a:rPr lang="ru-RU" dirty="0" err="1" smtClean="0"/>
              <a:t>дигетерозиготы</a:t>
            </a:r>
            <a:r>
              <a:rPr lang="ru-RU" dirty="0" smtClean="0"/>
              <a:t> (</a:t>
            </a:r>
            <a:r>
              <a:rPr lang="ru-RU" dirty="0" err="1" smtClean="0"/>
              <a:t>АаВв</a:t>
            </a:r>
            <a:r>
              <a:rPr lang="ru-RU" dirty="0" smtClean="0"/>
              <a:t> х </a:t>
            </a:r>
            <a:r>
              <a:rPr lang="ru-RU" dirty="0" err="1" smtClean="0"/>
              <a:t>аавв</a:t>
            </a:r>
            <a:r>
              <a:rPr lang="ru-RU" dirty="0" smtClean="0"/>
              <a:t>); </a:t>
            </a:r>
          </a:p>
          <a:p>
            <a:pPr marL="0" indent="0">
              <a:buNone/>
            </a:pPr>
            <a:r>
              <a:rPr lang="ru-RU" dirty="0" smtClean="0"/>
              <a:t>• образовании двух фенотипических классов потомков в соотношении 1:1 при анализирующем скрещивании </a:t>
            </a:r>
            <a:r>
              <a:rPr lang="ru-RU" dirty="0" err="1" smtClean="0"/>
              <a:t>дигетерозиготы</a:t>
            </a:r>
            <a:r>
              <a:rPr lang="ru-RU" dirty="0" smtClean="0"/>
              <a:t> (</a:t>
            </a:r>
            <a:r>
              <a:rPr lang="ru-RU" dirty="0" err="1" smtClean="0"/>
              <a:t>АаВв</a:t>
            </a:r>
            <a:r>
              <a:rPr lang="ru-RU" dirty="0" smtClean="0"/>
              <a:t> х </a:t>
            </a:r>
            <a:r>
              <a:rPr lang="ru-RU" dirty="0" err="1" smtClean="0"/>
              <a:t>аавв</a:t>
            </a:r>
            <a:r>
              <a:rPr lang="ru-RU" dirty="0" smtClean="0"/>
              <a:t>). </a:t>
            </a:r>
          </a:p>
          <a:p>
            <a:pPr marL="0" indent="0">
              <a:buNone/>
            </a:pPr>
            <a:r>
              <a:rPr lang="ru-RU" dirty="0" smtClean="0"/>
              <a:t>2. Определите по условию задачи доминантные и рецессивные гены, положение сцепленных генов в гомологичных хромосомах, какие аллели попарно сцеплены А и В, а и в, или А и в, а и В(</a:t>
            </a:r>
            <a:r>
              <a:rPr lang="ru-RU" dirty="0" err="1" smtClean="0"/>
              <a:t>цис</a:t>
            </a:r>
            <a:r>
              <a:rPr lang="ru-RU" dirty="0" smtClean="0"/>
              <a:t>- или транс-положение). </a:t>
            </a:r>
          </a:p>
        </p:txBody>
      </p:sp>
    </p:spTree>
    <p:extLst>
      <p:ext uri="{BB962C8B-B14F-4D97-AF65-F5344CB8AC3E}">
        <p14:creationId xmlns:p14="http://schemas.microsoft.com/office/powerpoint/2010/main" val="14603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159" y="0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.1.Полное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сцепление (без кроссинговера)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247" y="3002464"/>
            <a:ext cx="6347697" cy="1980952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6547943" y="1276612"/>
            <a:ext cx="5360277" cy="5323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1163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690" y="10236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.2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Не полное сцепление (нарушается кроссинговером).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/>
          <a:stretch>
            <a:fillRect/>
          </a:stretch>
        </p:blipFill>
        <p:spPr>
          <a:xfrm>
            <a:off x="297859" y="2700370"/>
            <a:ext cx="5083438" cy="2060816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3"/>
          <a:stretch>
            <a:fillRect/>
          </a:stretch>
        </p:blipFill>
        <p:spPr>
          <a:xfrm>
            <a:off x="5738647" y="1725481"/>
            <a:ext cx="5990897" cy="457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4546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Заголовок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8382000" cy="609600"/>
          </a:xfrm>
        </p:spPr>
        <p:txBody>
          <a:bodyPr>
            <a:normAutofit fontScale="90000"/>
          </a:bodyPr>
          <a:lstStyle/>
          <a:p>
            <a:r>
              <a:rPr lang="ru-RU" sz="4200" b="1" dirty="0" smtClean="0">
                <a:latin typeface="Comic Sans MS" pitchFamily="66" charset="0"/>
              </a:rPr>
              <a:t>2.3</a:t>
            </a:r>
            <a:r>
              <a:rPr lang="ru-RU" sz="4200" b="1" dirty="0" smtClean="0">
                <a:latin typeface="Comic Sans MS" pitchFamily="66" charset="0"/>
              </a:rPr>
              <a:t>. </a:t>
            </a:r>
            <a:r>
              <a:rPr lang="ru-RU" sz="4200" b="1" dirty="0" smtClean="0">
                <a:latin typeface="Comic Sans MS" pitchFamily="66" charset="0"/>
              </a:rPr>
              <a:t>Хромосомные </a:t>
            </a:r>
            <a:r>
              <a:rPr lang="ru-RU" sz="4200" b="1" dirty="0">
                <a:latin typeface="Comic Sans MS" pitchFamily="66" charset="0"/>
              </a:rPr>
              <a:t>карты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/>
          <a:srcRect t="8524"/>
          <a:stretch/>
        </p:blipFill>
        <p:spPr>
          <a:xfrm>
            <a:off x="452867" y="1371600"/>
            <a:ext cx="9097347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94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9530" y="215280"/>
            <a:ext cx="854765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02A3E"/>
                </a:solidFill>
                <a:latin typeface="Nunito"/>
              </a:rPr>
              <a:t>При скрещивании высокого растения томата со сложными соцветиями и карликового растения с простыми соцветиями все потомство получилось высокое с простыми соцветиями. В анализирующем скрещивании гибридного потомства получилось четыре разные фенотипические группы, две из них составили по 20% от общего количества потомков. Составьте схемы скрещиваний. Укажите генотипы, фенотипы родительских особей и генотипы, фенотипы, долю каждой группы потомков в анализирующем скрещивании. Постройте генетическую карту для указанных выше генов, укажите на ней местоположение каждого гена и расстояние (в %) между ними. Определите тип наследования генов указанных выше признаков.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531" y="3069066"/>
            <a:ext cx="3949148" cy="35678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0388" y="3467433"/>
            <a:ext cx="4596794" cy="1647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92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125" y="136635"/>
            <a:ext cx="52120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626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Сцепленное с полом наследование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2671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152" y="890233"/>
            <a:ext cx="8935697" cy="5077534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/>
              <a:t>Признаки, которые надо знать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382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EB1E71-EC4B-4B5F-8474-F08C68DB4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232" y="550790"/>
            <a:ext cx="10238506" cy="994172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3</a:t>
            </a:r>
            <a:r>
              <a:rPr lang="ru-RU" b="1" dirty="0" smtClean="0"/>
              <a:t>.1</a:t>
            </a:r>
            <a:r>
              <a:rPr lang="ru-RU" b="1" dirty="0" smtClean="0"/>
              <a:t>. Сцепление </a:t>
            </a:r>
            <a:r>
              <a:rPr lang="ru-RU" b="1" dirty="0"/>
              <a:t>двух генов с Х-хромосомой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539834-05C9-42AB-A799-5DC139EA5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232" y="2098117"/>
            <a:ext cx="8511989" cy="7847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Оба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</a:rPr>
              <a:t>аллеля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 пишутся на одной Х-хромосоме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Rectangle 25"/>
          <p:cNvSpPr>
            <a:spLocks noChangeArrowheads="1"/>
          </p:cNvSpPr>
          <p:nvPr/>
        </p:nvSpPr>
        <p:spPr bwMode="auto">
          <a:xfrm>
            <a:off x="1896268" y="2882901"/>
            <a:ext cx="24192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4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Х</a:t>
            </a:r>
            <a:r>
              <a:rPr lang="en-US" altLang="ru-RU" sz="4800" b="1" u="sng" baseline="30000" dirty="0" smtClean="0">
                <a:solidFill>
                  <a:srgbClr val="C00000"/>
                </a:solidFill>
                <a:cs typeface="Arial" panose="020B0604020202020204" pitchFamily="34" charset="0"/>
              </a:rPr>
              <a:t>ab</a:t>
            </a:r>
            <a:r>
              <a:rPr lang="ru-RU" altLang="ru-RU" sz="4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 Х</a:t>
            </a:r>
            <a:r>
              <a:rPr lang="en-US" altLang="ru-RU" sz="4800" b="1" u="sng" baseline="30000" dirty="0" smtClean="0">
                <a:solidFill>
                  <a:srgbClr val="C00000"/>
                </a:solidFill>
                <a:cs typeface="Arial" panose="020B0604020202020204" pitchFamily="34" charset="0"/>
              </a:rPr>
              <a:t>AB</a:t>
            </a:r>
            <a:endParaRPr lang="ru-RU" altLang="ru-RU" sz="4800" b="1" u="sng" baseline="30000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B5539834-05C9-42AB-A799-5DC139EA5B6C}"/>
              </a:ext>
            </a:extLst>
          </p:cNvPr>
          <p:cNvSpPr txBox="1">
            <a:spLocks/>
          </p:cNvSpPr>
          <p:nvPr/>
        </p:nvSpPr>
        <p:spPr>
          <a:xfrm>
            <a:off x="671232" y="3939617"/>
            <a:ext cx="8511989" cy="784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На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Y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-хромосоме нет таких аллелей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Rectangle 25"/>
          <p:cNvSpPr>
            <a:spLocks noChangeArrowheads="1"/>
          </p:cNvSpPr>
          <p:nvPr/>
        </p:nvSpPr>
        <p:spPr bwMode="auto">
          <a:xfrm>
            <a:off x="1896268" y="4498682"/>
            <a:ext cx="18150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4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Х</a:t>
            </a:r>
            <a:r>
              <a:rPr lang="en-US" altLang="ru-RU" sz="4800" b="1" u="sng" baseline="30000" dirty="0" smtClean="0">
                <a:solidFill>
                  <a:srgbClr val="C00000"/>
                </a:solidFill>
                <a:cs typeface="Arial" panose="020B0604020202020204" pitchFamily="34" charset="0"/>
              </a:rPr>
              <a:t>ab</a:t>
            </a:r>
            <a:r>
              <a:rPr lang="ru-RU" altLang="ru-RU" sz="4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 </a:t>
            </a:r>
            <a:r>
              <a:rPr lang="en-US" altLang="ru-RU" sz="4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Y</a:t>
            </a:r>
            <a:endParaRPr lang="ru-RU" altLang="ru-RU" sz="4800" b="1" u="sng" baseline="30000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47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62540" y="612845"/>
            <a:ext cx="866692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 дрозофилы </a:t>
            </a:r>
            <a:r>
              <a:rPr lang="ru-RU" dirty="0" err="1"/>
              <a:t>гетерогаметный</a:t>
            </a:r>
            <a:r>
              <a:rPr lang="ru-RU" dirty="0"/>
              <a:t> пол – мужской. Между генами цвета глаз и окраски тела происходит кроссинговер. Скрестили самку дрозофилы с красными глазами и серым телом, один из родителей которой имел белые глаза, а другой – жёлтое тело, с самцом с красными глазами и серым телом. Полученная от этого скрещивания </a:t>
            </a:r>
            <a:r>
              <a:rPr lang="ru-RU" dirty="0" err="1"/>
              <a:t>моногомозиготная</a:t>
            </a:r>
            <a:r>
              <a:rPr lang="ru-RU" dirty="0"/>
              <a:t> самка с красными глазами и серым телом была скрещена с самцом с красными глазами и серым телом. В потомстве от этого скрещивания наблюдались мухи с белыми глазами. Составьте схему решения задачи. Укажите генотипы, фенотипы родителей и генотипы, фенотипы и пол потомства в двух скрещиваниях. Возможно ли появление в потомстве от первого скрещивания мухи с белыми глазами и жёлтым телом? Ответ поясните.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420" y="3475168"/>
            <a:ext cx="4355282" cy="32143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03" y="3792928"/>
            <a:ext cx="4545877" cy="289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22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300" y="1355814"/>
            <a:ext cx="6712106" cy="5027524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DEB1E71-EC4B-4B5F-8474-F08C68DB4945}"/>
              </a:ext>
            </a:extLst>
          </p:cNvPr>
          <p:cNvSpPr txBox="1">
            <a:spLocks/>
          </p:cNvSpPr>
          <p:nvPr/>
        </p:nvSpPr>
        <p:spPr>
          <a:xfrm>
            <a:off x="424369" y="361641"/>
            <a:ext cx="10438947" cy="994172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/>
              <a:t>3</a:t>
            </a:r>
            <a:r>
              <a:rPr lang="ru-RU" b="1" dirty="0" smtClean="0"/>
              <a:t>.2</a:t>
            </a:r>
            <a:r>
              <a:rPr lang="ru-RU" b="1" dirty="0" smtClean="0"/>
              <a:t>. </a:t>
            </a:r>
            <a:r>
              <a:rPr lang="ru-RU" b="1" dirty="0" err="1" smtClean="0"/>
              <a:t>Псевдоаутосомные</a:t>
            </a:r>
            <a:r>
              <a:rPr lang="ru-RU" b="1" dirty="0" smtClean="0"/>
              <a:t> участки Х- и У-хромосом </a:t>
            </a:r>
            <a:endParaRPr lang="ru-RU" b="1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5539834-05C9-42AB-A799-5DC139EA5B6C}"/>
              </a:ext>
            </a:extLst>
          </p:cNvPr>
          <p:cNvSpPr txBox="1">
            <a:spLocks/>
          </p:cNvSpPr>
          <p:nvPr/>
        </p:nvSpPr>
        <p:spPr>
          <a:xfrm>
            <a:off x="7262949" y="2825117"/>
            <a:ext cx="4611188" cy="7847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На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Y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-хромосоме появляется один из аллелей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Rectangle 25"/>
          <p:cNvSpPr>
            <a:spLocks noChangeArrowheads="1"/>
          </p:cNvSpPr>
          <p:nvPr/>
        </p:nvSpPr>
        <p:spPr bwMode="auto">
          <a:xfrm>
            <a:off x="8854626" y="4524807"/>
            <a:ext cx="200869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Ctr="1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ru-RU" altLang="ru-RU" sz="4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Х</a:t>
            </a:r>
            <a:r>
              <a:rPr lang="en-US" altLang="ru-RU" sz="4800" b="1" u="sng" baseline="30000" dirty="0" smtClean="0">
                <a:solidFill>
                  <a:srgbClr val="C00000"/>
                </a:solidFill>
                <a:cs typeface="Arial" panose="020B0604020202020204" pitchFamily="34" charset="0"/>
              </a:rPr>
              <a:t>ab</a:t>
            </a:r>
            <a:r>
              <a:rPr lang="ru-RU" altLang="ru-RU" sz="48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 </a:t>
            </a:r>
            <a:r>
              <a:rPr lang="en-US" altLang="ru-RU" sz="4800" b="1" dirty="0" err="1" smtClean="0">
                <a:solidFill>
                  <a:srgbClr val="C00000"/>
                </a:solidFill>
                <a:cs typeface="Arial" panose="020B0604020202020204" pitchFamily="34" charset="0"/>
              </a:rPr>
              <a:t>Y</a:t>
            </a:r>
            <a:r>
              <a:rPr lang="en-US" altLang="ru-RU" sz="4800" b="1" u="sng" baseline="30000" dirty="0" err="1">
                <a:solidFill>
                  <a:srgbClr val="C00000"/>
                </a:solidFill>
                <a:cs typeface="Arial" panose="020B0604020202020204" pitchFamily="34" charset="0"/>
              </a:rPr>
              <a:t>a</a:t>
            </a:r>
            <a:endParaRPr lang="ru-RU" altLang="ru-RU" sz="4800" b="1" u="sng" baseline="30000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0594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Овал 17"/>
          <p:cNvSpPr/>
          <p:nvPr/>
        </p:nvSpPr>
        <p:spPr>
          <a:xfrm>
            <a:off x="5734087" y="4649621"/>
            <a:ext cx="655792" cy="553971"/>
          </a:xfrm>
          <a:prstGeom prst="ellipse">
            <a:avLst/>
          </a:prstGeom>
          <a:solidFill>
            <a:schemeClr val="bg1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5087888" y="4649622"/>
            <a:ext cx="655792" cy="553971"/>
          </a:xfrm>
          <a:prstGeom prst="ellipse">
            <a:avLst/>
          </a:prstGeom>
          <a:solidFill>
            <a:schemeClr val="bg1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5767635" y="4120690"/>
            <a:ext cx="655792" cy="553971"/>
          </a:xfrm>
          <a:prstGeom prst="ellipse">
            <a:avLst/>
          </a:prstGeom>
          <a:solidFill>
            <a:schemeClr val="bg1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2847920" y="4124832"/>
            <a:ext cx="655792" cy="553971"/>
          </a:xfrm>
          <a:prstGeom prst="ellipse">
            <a:avLst/>
          </a:prstGeom>
          <a:solidFill>
            <a:schemeClr val="bg1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5087888" y="4095651"/>
            <a:ext cx="655792" cy="553971"/>
          </a:xfrm>
          <a:prstGeom prst="ellipse">
            <a:avLst/>
          </a:prstGeom>
          <a:solidFill>
            <a:schemeClr val="bg1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 rot="5400000">
            <a:off x="3703620" y="-2027639"/>
            <a:ext cx="861539" cy="52207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ru-RU" sz="135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5B74E8-C57A-144F-853A-C6D88DE64450}"/>
              </a:ext>
            </a:extLst>
          </p:cNvPr>
          <p:cNvSpPr txBox="1"/>
          <p:nvPr/>
        </p:nvSpPr>
        <p:spPr>
          <a:xfrm>
            <a:off x="1535350" y="367308"/>
            <a:ext cx="52207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ЗАДАЧ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688EF73-AA38-424B-B38F-CBB541EA76B8}"/>
              </a:ext>
            </a:extLst>
          </p:cNvPr>
          <p:cNvSpPr txBox="1"/>
          <p:nvPr/>
        </p:nvSpPr>
        <p:spPr>
          <a:xfrm>
            <a:off x="7159003" y="4107440"/>
            <a:ext cx="152351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>
              <a:defRPr/>
            </a:pPr>
            <a:endParaRPr lang="ru-RU" sz="9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>
              <a:defRPr/>
            </a:pPr>
            <a:endParaRPr lang="ru-R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7997564-BDDB-3944-9474-6D0725F65931}"/>
              </a:ext>
            </a:extLst>
          </p:cNvPr>
          <p:cNvSpPr txBox="1"/>
          <p:nvPr/>
        </p:nvSpPr>
        <p:spPr>
          <a:xfrm>
            <a:off x="8821221" y="4003291"/>
            <a:ext cx="1846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>
              <a:defRPr/>
            </a:pPr>
            <a:endParaRPr lang="ru-RU" sz="900" dirty="0">
              <a:solidFill>
                <a:prstClr val="black"/>
              </a:solidFill>
            </a:endParaRPr>
          </a:p>
          <a:p>
            <a:pPr algn="just" defTabSz="685800">
              <a:defRPr/>
            </a:pPr>
            <a:endParaRPr lang="ru-RU" sz="9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>
              <a:defRPr/>
            </a:pPr>
            <a:endParaRPr lang="ru-RU" sz="9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>
              <a:defRPr/>
            </a:pPr>
            <a:endParaRPr lang="ru-RU" sz="9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9435201" y="490728"/>
            <a:ext cx="1232807" cy="0"/>
          </a:xfrm>
          <a:prstGeom prst="line">
            <a:avLst/>
          </a:prstGeom>
          <a:ln w="38100">
            <a:solidFill>
              <a:srgbClr val="00999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8768996" y="743275"/>
            <a:ext cx="1899013" cy="0"/>
          </a:xfrm>
          <a:prstGeom prst="line">
            <a:avLst/>
          </a:prstGeom>
          <a:ln w="38100">
            <a:solidFill>
              <a:srgbClr val="FBB03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9476349" y="977969"/>
            <a:ext cx="1191659" cy="0"/>
          </a:xfrm>
          <a:prstGeom prst="line">
            <a:avLst/>
          </a:prstGeom>
          <a:ln w="38100">
            <a:solidFill>
              <a:srgbClr val="00808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775520" y="1340768"/>
            <a:ext cx="84786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endParaRPr lang="ru-RU" sz="2000" b="1" i="1" kern="0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75521" y="1017529"/>
            <a:ext cx="1482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№ 1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842941" y="2293535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kern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800" b="1" kern="0" baseline="30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b="1" kern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r>
              <a:rPr lang="en-US" sz="2800" b="1" kern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2800" b="1" kern="0" baseline="30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400" b="1" kern="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авая фигурная скобка 12"/>
          <p:cNvSpPr/>
          <p:nvPr/>
        </p:nvSpPr>
        <p:spPr>
          <a:xfrm>
            <a:off x="2322785" y="2407035"/>
            <a:ext cx="387927" cy="705653"/>
          </a:xfrm>
          <a:prstGeom prst="rightBrac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kern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95627" y="2559805"/>
            <a:ext cx="31777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</a:t>
            </a:r>
            <a:r>
              <a:rPr lang="ru-RU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развития скелета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859735" y="1345754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kern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800" b="1" kern="0" baseline="30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b="1" kern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r>
              <a:rPr lang="en-US" sz="2800" b="1" kern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2800" b="1" kern="0" baseline="30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400" b="1" kern="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129" y="1446923"/>
            <a:ext cx="390178" cy="71329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847920" y="1622752"/>
            <a:ext cx="33094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Нормальное </a:t>
            </a:r>
            <a:r>
              <a:rPr lang="ru-RU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скелета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86706" y="2498250"/>
            <a:ext cx="5774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kern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en-US" sz="2800" b="1" kern="0" baseline="30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ru-RU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86707" y="1499642"/>
            <a:ext cx="6046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kern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800" b="1" kern="0" baseline="30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ru-RU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08168" y="1603515"/>
            <a:ext cx="9220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</a:t>
            </a:r>
            <a:endParaRPr lang="ru-RU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608168" y="2621360"/>
            <a:ext cx="9300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ихтиоз</a:t>
            </a:r>
            <a:endParaRPr lang="ru-RU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23569" y="3435738"/>
            <a:ext cx="4619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307959" y="3236385"/>
            <a:ext cx="719329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    </a:t>
            </a:r>
            <a:r>
              <a:rPr lang="en-US" sz="28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800" kern="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800" kern="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8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</a:t>
            </a:r>
            <a:r>
              <a:rPr lang="ru-RU" sz="2800" kern="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800" kern="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28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28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    </a:t>
            </a:r>
            <a:r>
              <a:rPr lang="ru-RU" sz="28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8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800" kern="0" baseline="30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</a:t>
            </a:r>
            <a:r>
              <a:rPr lang="en-US" sz="28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2800" kern="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  <a:p>
            <a:pPr lvl="0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скелета                        здоров</a:t>
            </a:r>
          </a:p>
          <a:p>
            <a:pPr lvl="0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ихтиоз                                                                       </a:t>
            </a:r>
          </a:p>
          <a:p>
            <a:pPr>
              <a:defRPr/>
            </a:pPr>
            <a:r>
              <a:rPr lang="en-US" sz="28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lang="en-US" sz="2800" kern="0" dirty="0">
                <a:solidFill>
                  <a:srgbClr val="000000"/>
                </a:solidFill>
              </a:rPr>
              <a:t>  </a:t>
            </a:r>
            <a:r>
              <a:rPr lang="en-US" sz="28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800" kern="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800" kern="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800" kern="0" dirty="0">
                <a:solidFill>
                  <a:srgbClr val="000000"/>
                </a:solidFill>
              </a:rPr>
              <a:t>                      </a:t>
            </a:r>
            <a:r>
              <a:rPr lang="en-US" sz="28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800" kern="0" baseline="30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</a:t>
            </a:r>
            <a:r>
              <a:rPr lang="en-US" sz="2800" kern="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kern="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2800" kern="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  <a:p>
            <a:pPr>
              <a:defRPr/>
            </a:pPr>
            <a:r>
              <a:rPr lang="ru-RU" sz="2800" kern="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r>
              <a:rPr lang="ru-RU" sz="2800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800" kern="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</a:t>
            </a:r>
            <a:r>
              <a:rPr lang="ru-RU" sz="2800" kern="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800" kern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800" kern="0" baseline="30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2800" kern="0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800" kern="0" dirty="0">
              <a:solidFill>
                <a:srgbClr val="000000"/>
              </a:solidFill>
            </a:endParaRPr>
          </a:p>
          <a:p>
            <a:pPr>
              <a:defRPr/>
            </a:pPr>
            <a:r>
              <a:rPr lang="en-US" sz="28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 </a:t>
            </a:r>
            <a:r>
              <a:rPr lang="en-US" sz="28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kern="0" baseline="30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28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kern="0" baseline="30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28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8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kern="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28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kern="0" baseline="30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2800" kern="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800" kern="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kern="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kern="0" baseline="30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28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800" kern="0" baseline="30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kern="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kern="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sz="2800" kern="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kern="0" baseline="30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en-US" sz="2800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2800" kern="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  <a:p>
            <a:pPr>
              <a:defRPr/>
            </a:pPr>
            <a:endParaRPr lang="ru-RU" sz="3600" kern="0" dirty="0">
              <a:solidFill>
                <a:srgbClr val="000000"/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3245" y="3236384"/>
            <a:ext cx="649351" cy="766906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754" y="3134635"/>
            <a:ext cx="695991" cy="768996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2252995" y="6037879"/>
            <a:ext cx="19158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</a:t>
            </a:r>
            <a:r>
              <a:rPr lang="ru-RU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</a:t>
            </a:r>
            <a:r>
              <a:rPr lang="ru-RU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defRPr/>
            </a:pPr>
            <a:r>
              <a:rPr lang="ru-RU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скелета, здорова</a:t>
            </a: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3244" y="5645550"/>
            <a:ext cx="707197" cy="835224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8743" y="5657738"/>
            <a:ext cx="707197" cy="835224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4384523" y="6063163"/>
            <a:ext cx="23991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Нормальный </a:t>
            </a:r>
          </a:p>
          <a:p>
            <a:pPr>
              <a:defRPr/>
            </a:pPr>
            <a:r>
              <a:rPr lang="ru-RU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скелет,здорова</a:t>
            </a:r>
            <a:endParaRPr lang="ru-RU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9179" y="5556253"/>
            <a:ext cx="871804" cy="963251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2173" y="5517524"/>
            <a:ext cx="871804" cy="963251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48070" y="6063162"/>
            <a:ext cx="16498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Нормальный </a:t>
            </a:r>
          </a:p>
          <a:p>
            <a:pPr>
              <a:defRPr/>
            </a:pPr>
            <a:r>
              <a:rPr lang="ru-RU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скелет, ихтиоз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022199" y="6019314"/>
            <a:ext cx="2010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</a:t>
            </a:r>
            <a:r>
              <a:rPr lang="ru-RU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</a:t>
            </a:r>
            <a:r>
              <a:rPr lang="ru-RU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defRPr/>
            </a:pPr>
            <a:r>
              <a:rPr lang="ru-RU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скелета, ихтиоз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16141" y="4172580"/>
            <a:ext cx="28121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некроссоверные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гаметы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40539" y="4702159"/>
            <a:ext cx="25604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кроссоверные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гаметы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779309" y="118001"/>
            <a:ext cx="3888691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Псевдоаутосомное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рецессивное</a:t>
            </a:r>
          </a:p>
          <a:p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наследование + сцепленное с</a:t>
            </a:r>
          </a:p>
          <a:p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полом</a:t>
            </a:r>
          </a:p>
        </p:txBody>
      </p:sp>
    </p:spTree>
    <p:extLst>
      <p:ext uri="{BB962C8B-B14F-4D97-AF65-F5344CB8AC3E}">
        <p14:creationId xmlns:p14="http://schemas.microsoft.com/office/powerpoint/2010/main" val="111119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2" grpId="0" animBg="1"/>
      <p:bldP spid="29" grpId="0" animBg="1"/>
      <p:bldP spid="30" grpId="0" animBg="1"/>
      <p:bldP spid="31" grpId="0" animBg="1"/>
      <p:bldP spid="13" grpId="0" animBg="1"/>
      <p:bldP spid="5" grpId="0"/>
      <p:bldP spid="7" grpId="0"/>
      <p:bldP spid="8" grpId="0"/>
      <p:bldP spid="9" grpId="0"/>
      <p:bldP spid="10" grpId="0"/>
      <p:bldP spid="11" grpId="0"/>
      <p:bldP spid="15" grpId="0"/>
      <p:bldP spid="17" grpId="0"/>
      <p:bldP spid="33" grpId="0"/>
      <p:bldP spid="19" grpId="0"/>
      <p:bldP spid="39" grpId="0"/>
      <p:bldP spid="20" grpId="0"/>
      <p:bldP spid="21" grpId="0"/>
      <p:bldP spid="2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219" y="3744528"/>
            <a:ext cx="6032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349" y="4142531"/>
            <a:ext cx="639763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Овал 18"/>
          <p:cNvSpPr/>
          <p:nvPr/>
        </p:nvSpPr>
        <p:spPr>
          <a:xfrm>
            <a:off x="7371112" y="4142530"/>
            <a:ext cx="648072" cy="50405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6466828" y="3663375"/>
            <a:ext cx="624962" cy="50405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7281993" y="3663375"/>
            <a:ext cx="590371" cy="50405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 rot="5400000">
            <a:off x="3703620" y="-2027639"/>
            <a:ext cx="861539" cy="52207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ru-RU" sz="135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5B74E8-C57A-144F-853A-C6D88DE64450}"/>
              </a:ext>
            </a:extLst>
          </p:cNvPr>
          <p:cNvSpPr txBox="1"/>
          <p:nvPr/>
        </p:nvSpPr>
        <p:spPr>
          <a:xfrm>
            <a:off x="1535350" y="367308"/>
            <a:ext cx="52207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ЗАДАЧ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688EF73-AA38-424B-B38F-CBB541EA76B8}"/>
              </a:ext>
            </a:extLst>
          </p:cNvPr>
          <p:cNvSpPr txBox="1"/>
          <p:nvPr/>
        </p:nvSpPr>
        <p:spPr>
          <a:xfrm>
            <a:off x="7252386" y="947371"/>
            <a:ext cx="152351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>
              <a:defRPr/>
            </a:pPr>
            <a:endParaRPr lang="ru-RU" sz="9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>
              <a:defRPr/>
            </a:pPr>
            <a:endParaRPr lang="ru-R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7997564-BDDB-3944-9474-6D0725F65931}"/>
              </a:ext>
            </a:extLst>
          </p:cNvPr>
          <p:cNvSpPr txBox="1"/>
          <p:nvPr/>
        </p:nvSpPr>
        <p:spPr>
          <a:xfrm>
            <a:off x="8821221" y="4003291"/>
            <a:ext cx="1846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5800">
              <a:defRPr/>
            </a:pPr>
            <a:endParaRPr lang="ru-RU" sz="900" dirty="0">
              <a:solidFill>
                <a:prstClr val="black"/>
              </a:solidFill>
            </a:endParaRPr>
          </a:p>
          <a:p>
            <a:pPr algn="just" defTabSz="685800">
              <a:defRPr/>
            </a:pPr>
            <a:endParaRPr lang="ru-RU" sz="9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>
              <a:defRPr/>
            </a:pPr>
            <a:endParaRPr lang="ru-RU" sz="9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685800">
              <a:defRPr/>
            </a:pPr>
            <a:endParaRPr lang="ru-RU" sz="9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9435201" y="490728"/>
            <a:ext cx="1232807" cy="0"/>
          </a:xfrm>
          <a:prstGeom prst="line">
            <a:avLst/>
          </a:prstGeom>
          <a:ln w="38100">
            <a:solidFill>
              <a:srgbClr val="00808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8768996" y="743275"/>
            <a:ext cx="1899013" cy="0"/>
          </a:xfrm>
          <a:prstGeom prst="line">
            <a:avLst/>
          </a:prstGeom>
          <a:ln w="38100">
            <a:solidFill>
              <a:srgbClr val="FBB03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775521" y="1017529"/>
            <a:ext cx="1482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№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1962" y="255755"/>
            <a:ext cx="3866123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Псевдоаутосомное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рецессивное</a:t>
            </a:r>
          </a:p>
          <a:p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наследование + </a:t>
            </a:r>
            <a:r>
              <a:rPr lang="ru-RU" sz="20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голандрическое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45921" y="1431078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ru-RU" sz="2400" b="1" kern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400" b="1" kern="0" baseline="30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400" kern="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defRPr/>
            </a:pPr>
            <a:r>
              <a:rPr lang="en-US" sz="2400" b="1" kern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2400" b="1" kern="0" baseline="30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000" kern="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45921" y="2180017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ru-RU" sz="2400" b="1" kern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400" b="1" kern="0" baseline="30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b="1" kern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>
              <a:defRPr/>
            </a:pPr>
            <a:r>
              <a:rPr lang="en-US" sz="2400" b="1" kern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2400" b="1" kern="0" baseline="30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2000" b="1" kern="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40229" y="2318711"/>
            <a:ext cx="21291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2000" kern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аномалии скелета</a:t>
            </a:r>
            <a:endParaRPr lang="ru-RU" kern="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640228" y="1555910"/>
            <a:ext cx="25490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kern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нормальный</a:t>
            </a:r>
            <a:r>
              <a:rPr lang="ru-RU" sz="2400" kern="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скелет </a:t>
            </a:r>
            <a:endParaRPr lang="ru-RU" sz="1600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9775" y="1523207"/>
            <a:ext cx="353771" cy="64673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9774" y="2262074"/>
            <a:ext cx="321357" cy="58748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446825" y="1556486"/>
            <a:ext cx="521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2400" b="1" kern="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b="1" kern="0" baseline="300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ru-RU" sz="16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041962" y="1618040"/>
            <a:ext cx="23150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20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перепонка на ногах</a:t>
            </a:r>
            <a:endParaRPr lang="ru-RU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769591" y="2709766"/>
            <a:ext cx="7721623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Р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♀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8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aseline="30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♂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800" baseline="30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800" baseline="30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endParaRPr lang="en-US" sz="2800" baseline="30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аномалии скелета,                       нормальный скелет,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нет перепонки на ногах                    перепонка на ногах</a:t>
            </a:r>
          </a:p>
          <a:p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8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    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800" baseline="30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Y </a:t>
            </a:r>
            <a:r>
              <a:rPr lang="ru-RU" sz="28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8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  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некроссоверные</a:t>
            </a:r>
            <a:endParaRPr lang="ru-RU" sz="2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800" baseline="3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800" baseline="30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кросссоверные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</a:p>
          <a:p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 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800" baseline="30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800" baseline="30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♀, нормальный скелет, нет перепонки на ногах</a:t>
            </a:r>
          </a:p>
          <a:p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800" baseline="30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800" baseline="30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♀, аномалии скелета, нет перепонки на ногах</a:t>
            </a:r>
          </a:p>
          <a:p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800" baseline="30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2800" baseline="30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♂, аномалии скелета, перепонка на ногах</a:t>
            </a:r>
          </a:p>
          <a:p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2800" baseline="30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u-RU" sz="2800" baseline="30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♂, нормальный скелет, перепонка на ногах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86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Задачи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полимерию.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latin typeface="Google Sans"/>
              </a:rPr>
              <a:t>Полимерия</a:t>
            </a:r>
            <a:r>
              <a:rPr lang="ru-RU" dirty="0">
                <a:latin typeface="Google Sans"/>
              </a:rPr>
              <a:t> — это тип взаимодействия неаллельных генов, при котором несколько разных пар генов (обычно обозначаются одинаковыми буквами с индексами или разными заглавными/строчными буквами, например A₁A₁A₂A₂) влияют на </a:t>
            </a:r>
            <a:r>
              <a:rPr lang="ru-RU" i="1" dirty="0">
                <a:latin typeface="Google Sans"/>
              </a:rPr>
              <a:t>один и тот же признак</a:t>
            </a:r>
            <a:r>
              <a:rPr lang="ru-RU" dirty="0">
                <a:latin typeface="Google Sans"/>
              </a:rPr>
              <a:t> (например, цвет кожи, рост, окраску зерен пшеницы). </a:t>
            </a:r>
          </a:p>
          <a:p>
            <a:r>
              <a:rPr lang="ru-RU" dirty="0">
                <a:latin typeface="Google Sans"/>
              </a:rPr>
              <a:t>Чем больше доминантных аллелей в генотипе, тем сильнее проявляется признак.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90320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Пример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Виды </a:t>
            </a:r>
            <a:r>
              <a:rPr lang="ru-RU" dirty="0" smtClean="0"/>
              <a:t>полимерии:</a:t>
            </a:r>
          </a:p>
          <a:p>
            <a:r>
              <a:rPr lang="ru-RU" b="1" dirty="0"/>
              <a:t>Кумулятивная (доминантная) </a:t>
            </a:r>
            <a:r>
              <a:rPr lang="ru-RU" dirty="0"/>
              <a:t>полимерия.</a:t>
            </a:r>
          </a:p>
          <a:p>
            <a:pPr marL="0" indent="0">
              <a:buNone/>
            </a:pPr>
            <a:r>
              <a:rPr lang="ru-RU" dirty="0"/>
              <a:t>Действие генов суммируется: чем больше доминантных аллелей, тем интенсивнее выражен признак.</a:t>
            </a:r>
          </a:p>
          <a:p>
            <a:pPr marL="0" indent="0">
              <a:buNone/>
            </a:pPr>
            <a:r>
              <a:rPr lang="ru-RU" dirty="0"/>
              <a:t>Пример: окраска зерен пшеницы (от белой при </a:t>
            </a:r>
            <a:r>
              <a:rPr lang="ru-RU" dirty="0" err="1"/>
              <a:t>a₁a₁a₂a</a:t>
            </a:r>
            <a:r>
              <a:rPr lang="ru-RU" dirty="0"/>
              <a:t>₂ до темно-красной </a:t>
            </a:r>
            <a:r>
              <a:rPr lang="ru-RU" dirty="0" smtClean="0"/>
              <a:t>при </a:t>
            </a:r>
            <a:r>
              <a:rPr lang="ru-RU" dirty="0"/>
              <a:t>A₁A₁A₂A₂) или пигментация кожи.</a:t>
            </a:r>
          </a:p>
          <a:p>
            <a:r>
              <a:rPr lang="ru-RU" b="1" dirty="0" smtClean="0"/>
              <a:t>Некумулятивная (</a:t>
            </a:r>
            <a:r>
              <a:rPr lang="ru-RU" b="1" dirty="0" err="1" smtClean="0"/>
              <a:t>недоминантная</a:t>
            </a:r>
            <a:r>
              <a:rPr lang="ru-RU" b="1" dirty="0" smtClean="0"/>
              <a:t>) </a:t>
            </a:r>
            <a:r>
              <a:rPr lang="ru-RU" dirty="0" smtClean="0"/>
              <a:t>полимерия.</a:t>
            </a:r>
          </a:p>
          <a:p>
            <a:pPr marL="0" indent="0">
              <a:buNone/>
            </a:pPr>
            <a:r>
              <a:rPr lang="ru-RU" dirty="0" smtClean="0"/>
              <a:t>Признак </a:t>
            </a:r>
            <a:r>
              <a:rPr lang="ru-RU" dirty="0"/>
              <a:t>проявляется одинаково вне зависимости от того, сколько именно доминантных генов находится в генотипе (</a:t>
            </a:r>
            <a:r>
              <a:rPr lang="ru-RU" dirty="0" smtClean="0"/>
              <a:t>достаточно </a:t>
            </a:r>
            <a:r>
              <a:rPr lang="ru-RU" dirty="0"/>
              <a:t>хотя бы одного доминантного гена в любой паре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r>
              <a:rPr lang="ru-RU" dirty="0" smtClean="0"/>
              <a:t>Пример</a:t>
            </a:r>
            <a:r>
              <a:rPr lang="ru-RU" dirty="0"/>
              <a:t>: наличие оперения у ног кур (A- или B- — пернатые ноги, </a:t>
            </a:r>
            <a:r>
              <a:rPr lang="ru-RU" dirty="0" err="1"/>
              <a:t>aabb</a:t>
            </a:r>
            <a:r>
              <a:rPr lang="ru-RU" dirty="0"/>
              <a:t> — голые</a:t>
            </a:r>
            <a:r>
              <a:rPr lang="ru-RU" dirty="0" smtClean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0834229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44488" y="244846"/>
            <a:ext cx="12005167" cy="6233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92046" rIns="0" bIns="122199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Пошаговый алгоритм решения задачи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Внимательно прочитайте условие и определите тип полимерии: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Сказано ли, что степень выраженности признака зависит от числа доминантных генов?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это 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кумулятивная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полимерия. Если признак либо есть (при любом числе доминантных аллелей), либо нет (только при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a₁a₁a₂a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₂) — это 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некумулятивная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полимерия.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стандартное обозначение генов: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Полимерные гены чаще всего записывают одинаковыми буквами с индексами (например: A₁, a₁ и A₂, a₂) либо разными буквами (например: A и B).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генотипы родителей (P) по фенотипам: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признак максимальный (темный цвет, высокий рост) — все аллели доминантные (A₁A₁A₂A₂).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признак минимальный (белый цвет, отсутствие пигмента) — все аллели рецессивные (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a₁a₁a₂a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₂).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Промежуточные варианты зависят от количества доминантных генов.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схему скрещивания: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генотипы родительских особей.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типы гамет, которые они образуют.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Сведите гаметы в решетку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Пеннета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(если нужно посчитать точное расщепление) или рассчитайте вероятности комбинаций.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5"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Проанализируйте потомство (F₁ и F₂):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Подсчитайте количество доминантных аллелей в каждом получившемся генотипе.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Сопоставьте число доминантных аллелей с выраженностью признака (согласно условию задачи).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6275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968062" cy="66488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Пример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299" y="1902344"/>
            <a:ext cx="5673944" cy="21251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7325" y="1237791"/>
            <a:ext cx="6127531" cy="440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8973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2251841" cy="69642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Пример</a:t>
            </a:r>
            <a:endParaRPr lang="ru-RU" sz="32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093" y="1884937"/>
            <a:ext cx="5343525" cy="18573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9717" y="2102069"/>
            <a:ext cx="6392640" cy="458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2246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1013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5.Задачи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определение генотипов и фенотипов потомства у родителей с мутацией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1081" y="1334814"/>
            <a:ext cx="10869838" cy="521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3709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Взаимодействие генов</a:t>
            </a:r>
            <a:endParaRPr lang="ru-RU" dirty="0"/>
          </a:p>
        </p:txBody>
      </p:sp>
      <p:sp>
        <p:nvSpPr>
          <p:cNvPr id="6" name="Text Box 19"/>
          <p:cNvSpPr txBox="1">
            <a:spLocks noChangeArrowheads="1"/>
          </p:cNvSpPr>
          <p:nvPr/>
        </p:nvSpPr>
        <p:spPr bwMode="auto">
          <a:xfrm>
            <a:off x="379413" y="1943100"/>
            <a:ext cx="6477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b="1"/>
              <a:t>F</a:t>
            </a:r>
            <a:r>
              <a:rPr lang="en-US" altLang="ru-RU" sz="3200" b="1" baseline="-25000"/>
              <a:t>1</a:t>
            </a:r>
            <a:endParaRPr lang="ru-RU" altLang="ru-RU" sz="3200" b="1" baseline="-25000"/>
          </a:p>
        </p:txBody>
      </p:sp>
      <p:sp>
        <p:nvSpPr>
          <p:cNvPr id="7" name="Text Box 22"/>
          <p:cNvSpPr txBox="1">
            <a:spLocks noChangeArrowheads="1"/>
          </p:cNvSpPr>
          <p:nvPr/>
        </p:nvSpPr>
        <p:spPr bwMode="auto">
          <a:xfrm>
            <a:off x="2402683" y="1882776"/>
            <a:ext cx="201453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sz="3200" b="1">
                <a:solidFill>
                  <a:srgbClr val="CC3300"/>
                </a:solidFill>
                <a:latin typeface="Times New Roman" panose="02020603050405020304" pitchFamily="18" charset="0"/>
              </a:rPr>
              <a:t>A </a:t>
            </a:r>
            <a:r>
              <a:rPr lang="ru-RU" altLang="ru-RU" sz="3200" b="1" i="1">
                <a:solidFill>
                  <a:srgbClr val="CC3300"/>
                </a:solidFill>
                <a:latin typeface="Times New Roman" panose="02020603050405020304" pitchFamily="18" charset="0"/>
              </a:rPr>
              <a:t>а </a:t>
            </a:r>
            <a:r>
              <a:rPr lang="en-US" altLang="ru-RU" sz="3200" b="1" i="1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3200" b="1">
                <a:solidFill>
                  <a:srgbClr val="CC3300"/>
                </a:solidFill>
                <a:latin typeface="Times New Roman" panose="02020603050405020304" pitchFamily="18" charset="0"/>
              </a:rPr>
              <a:t>B b</a:t>
            </a:r>
            <a:endParaRPr lang="ru-RU" altLang="ru-RU" sz="3200" b="1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Line 27"/>
          <p:cNvSpPr>
            <a:spLocks noChangeShapeType="1"/>
          </p:cNvSpPr>
          <p:nvPr/>
        </p:nvSpPr>
        <p:spPr bwMode="auto">
          <a:xfrm>
            <a:off x="4167188" y="360203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Text Box 28"/>
          <p:cNvSpPr txBox="1">
            <a:spLocks noChangeArrowheads="1"/>
          </p:cNvSpPr>
          <p:nvPr/>
        </p:nvSpPr>
        <p:spPr bwMode="auto">
          <a:xfrm>
            <a:off x="413546" y="4298056"/>
            <a:ext cx="6477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b="1" dirty="0"/>
              <a:t>F</a:t>
            </a:r>
            <a:r>
              <a:rPr lang="ru-RU" altLang="ru-RU" sz="3200" b="1" baseline="-25000" dirty="0"/>
              <a:t>2</a:t>
            </a:r>
          </a:p>
        </p:txBody>
      </p:sp>
      <p:sp>
        <p:nvSpPr>
          <p:cNvPr id="10" name="Text Box 36"/>
          <p:cNvSpPr txBox="1">
            <a:spLocks noChangeArrowheads="1"/>
          </p:cNvSpPr>
          <p:nvPr/>
        </p:nvSpPr>
        <p:spPr bwMode="auto">
          <a:xfrm>
            <a:off x="1824832" y="4745731"/>
            <a:ext cx="51847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3200" b="1" dirty="0"/>
              <a:t>9      :     3     :     3      :     1</a:t>
            </a:r>
          </a:p>
        </p:txBody>
      </p:sp>
      <p:sp>
        <p:nvSpPr>
          <p:cNvPr id="11" name="Text Box 37"/>
          <p:cNvSpPr txBox="1">
            <a:spLocks noChangeArrowheads="1"/>
          </p:cNvSpPr>
          <p:nvPr/>
        </p:nvSpPr>
        <p:spPr bwMode="auto">
          <a:xfrm>
            <a:off x="1463675" y="4132957"/>
            <a:ext cx="58324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А_ </a:t>
            </a:r>
            <a:r>
              <a:rPr lang="en-US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B</a:t>
            </a:r>
            <a:r>
              <a:rPr lang="ru-RU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_</a:t>
            </a:r>
            <a:r>
              <a:rPr lang="ru-RU" altLang="ru-RU" sz="2400" b="1">
                <a:solidFill>
                  <a:srgbClr val="CC3300"/>
                </a:solidFill>
              </a:rPr>
              <a:t>        </a:t>
            </a:r>
            <a:r>
              <a:rPr lang="ru-RU" altLang="ru-RU" b="1" i="1">
                <a:solidFill>
                  <a:srgbClr val="CC3300"/>
                </a:solidFill>
                <a:latin typeface="Times New Roman" panose="02020603050405020304" pitchFamily="18" charset="0"/>
              </a:rPr>
              <a:t>аа</a:t>
            </a:r>
            <a:r>
              <a:rPr lang="en-US" altLang="ru-RU" b="1" i="1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B_     </a:t>
            </a:r>
            <a:r>
              <a:rPr lang="ru-RU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  </a:t>
            </a:r>
            <a:r>
              <a:rPr lang="en-US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A_</a:t>
            </a:r>
            <a:r>
              <a:rPr lang="en-US" altLang="ru-RU" b="1" i="1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bb</a:t>
            </a:r>
            <a:r>
              <a:rPr lang="ru-RU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    </a:t>
            </a:r>
            <a:r>
              <a:rPr lang="en-US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    </a:t>
            </a:r>
            <a:r>
              <a:rPr lang="ru-RU" altLang="ru-RU" b="1" i="1">
                <a:solidFill>
                  <a:srgbClr val="CC3300"/>
                </a:solidFill>
                <a:latin typeface="Times New Roman" panose="02020603050405020304" pitchFamily="18" charset="0"/>
              </a:rPr>
              <a:t>аа</a:t>
            </a:r>
            <a:r>
              <a:rPr lang="en-US" altLang="ru-RU" b="1" i="1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bb</a:t>
            </a:r>
            <a:endParaRPr lang="ru-RU" altLang="ru-RU" b="1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2099472" y="2838451"/>
            <a:ext cx="1008062" cy="647700"/>
            <a:chOff x="1882" y="1661"/>
            <a:chExt cx="635" cy="408"/>
          </a:xfrm>
        </p:grpSpPr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1882" y="1661"/>
              <a:ext cx="635" cy="40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/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1927" y="1661"/>
              <a:ext cx="54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ru-RU" altLang="ru-RU" sz="3200" b="1" dirty="0">
                  <a:solidFill>
                    <a:srgbClr val="CC3300"/>
                  </a:solidFill>
                  <a:latin typeface="Times New Roman" panose="02020603050405020304" pitchFamily="18" charset="0"/>
                </a:rPr>
                <a:t>АВ</a:t>
              </a:r>
            </a:p>
          </p:txBody>
        </p:sp>
      </p:grpSp>
      <p:grpSp>
        <p:nvGrpSpPr>
          <p:cNvPr id="15" name="Group 11"/>
          <p:cNvGrpSpPr>
            <a:grpSpLocks/>
          </p:cNvGrpSpPr>
          <p:nvPr/>
        </p:nvGrpSpPr>
        <p:grpSpPr bwMode="auto">
          <a:xfrm>
            <a:off x="3259141" y="2838451"/>
            <a:ext cx="1008062" cy="647700"/>
            <a:chOff x="1882" y="1661"/>
            <a:chExt cx="635" cy="408"/>
          </a:xfrm>
        </p:grpSpPr>
        <p:sp>
          <p:nvSpPr>
            <p:cNvPr id="16" name="Oval 12"/>
            <p:cNvSpPr>
              <a:spLocks noChangeArrowheads="1"/>
            </p:cNvSpPr>
            <p:nvPr/>
          </p:nvSpPr>
          <p:spPr bwMode="auto">
            <a:xfrm>
              <a:off x="1882" y="1661"/>
              <a:ext cx="635" cy="40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/>
            </a:p>
          </p:txBody>
        </p:sp>
        <p:sp>
          <p:nvSpPr>
            <p:cNvPr id="17" name="Text Box 13"/>
            <p:cNvSpPr txBox="1">
              <a:spLocks noChangeArrowheads="1"/>
            </p:cNvSpPr>
            <p:nvPr/>
          </p:nvSpPr>
          <p:spPr bwMode="auto">
            <a:xfrm>
              <a:off x="1927" y="1661"/>
              <a:ext cx="54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ru-RU" altLang="ru-RU" sz="3200" b="1" dirty="0" smtClean="0">
                  <a:solidFill>
                    <a:srgbClr val="CC3300"/>
                  </a:solidFill>
                  <a:latin typeface="Times New Roman" panose="02020603050405020304" pitchFamily="18" charset="0"/>
                </a:rPr>
                <a:t>А</a:t>
              </a:r>
              <a:r>
                <a:rPr lang="en-US" altLang="ru-RU" sz="3200" b="1" dirty="0" smtClean="0">
                  <a:solidFill>
                    <a:srgbClr val="CC3300"/>
                  </a:solidFill>
                  <a:latin typeface="Times New Roman" panose="02020603050405020304" pitchFamily="18" charset="0"/>
                </a:rPr>
                <a:t>b</a:t>
              </a:r>
              <a:endParaRPr lang="ru-RU" altLang="ru-RU" sz="3200" b="1" dirty="0">
                <a:solidFill>
                  <a:srgbClr val="CC33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8" name="Group 11"/>
          <p:cNvGrpSpPr>
            <a:grpSpLocks/>
          </p:cNvGrpSpPr>
          <p:nvPr/>
        </p:nvGrpSpPr>
        <p:grpSpPr bwMode="auto">
          <a:xfrm>
            <a:off x="4375152" y="2838451"/>
            <a:ext cx="1008062" cy="647700"/>
            <a:chOff x="1882" y="1661"/>
            <a:chExt cx="635" cy="408"/>
          </a:xfrm>
        </p:grpSpPr>
        <p:sp>
          <p:nvSpPr>
            <p:cNvPr id="19" name="Oval 12"/>
            <p:cNvSpPr>
              <a:spLocks noChangeArrowheads="1"/>
            </p:cNvSpPr>
            <p:nvPr/>
          </p:nvSpPr>
          <p:spPr bwMode="auto">
            <a:xfrm>
              <a:off x="1882" y="1661"/>
              <a:ext cx="635" cy="40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/>
            </a:p>
          </p:txBody>
        </p:sp>
        <p:sp>
          <p:nvSpPr>
            <p:cNvPr id="20" name="Text Box 13"/>
            <p:cNvSpPr txBox="1">
              <a:spLocks noChangeArrowheads="1"/>
            </p:cNvSpPr>
            <p:nvPr/>
          </p:nvSpPr>
          <p:spPr bwMode="auto">
            <a:xfrm>
              <a:off x="1927" y="1661"/>
              <a:ext cx="54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ru-RU" sz="3200" b="1" dirty="0" smtClean="0">
                  <a:solidFill>
                    <a:srgbClr val="CC3300"/>
                  </a:solidFill>
                  <a:latin typeface="Times New Roman" panose="02020603050405020304" pitchFamily="18" charset="0"/>
                </a:rPr>
                <a:t>a</a:t>
              </a:r>
              <a:r>
                <a:rPr lang="ru-RU" altLang="ru-RU" sz="3200" b="1" dirty="0" smtClean="0">
                  <a:solidFill>
                    <a:srgbClr val="CC3300"/>
                  </a:solidFill>
                  <a:latin typeface="Times New Roman" panose="02020603050405020304" pitchFamily="18" charset="0"/>
                </a:rPr>
                <a:t>В</a:t>
              </a:r>
              <a:endParaRPr lang="ru-RU" altLang="ru-RU" sz="3200" b="1" dirty="0">
                <a:solidFill>
                  <a:srgbClr val="CC33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1" name="Group 11"/>
          <p:cNvGrpSpPr>
            <a:grpSpLocks/>
          </p:cNvGrpSpPr>
          <p:nvPr/>
        </p:nvGrpSpPr>
        <p:grpSpPr bwMode="auto">
          <a:xfrm>
            <a:off x="5491163" y="2838451"/>
            <a:ext cx="1008062" cy="647700"/>
            <a:chOff x="1882" y="1661"/>
            <a:chExt cx="635" cy="408"/>
          </a:xfrm>
        </p:grpSpPr>
        <p:sp>
          <p:nvSpPr>
            <p:cNvPr id="22" name="Oval 12"/>
            <p:cNvSpPr>
              <a:spLocks noChangeArrowheads="1"/>
            </p:cNvSpPr>
            <p:nvPr/>
          </p:nvSpPr>
          <p:spPr bwMode="auto">
            <a:xfrm>
              <a:off x="1882" y="1661"/>
              <a:ext cx="635" cy="40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/>
            </a:p>
          </p:txBody>
        </p:sp>
        <p:sp>
          <p:nvSpPr>
            <p:cNvPr id="23" name="Text Box 13"/>
            <p:cNvSpPr txBox="1">
              <a:spLocks noChangeArrowheads="1"/>
            </p:cNvSpPr>
            <p:nvPr/>
          </p:nvSpPr>
          <p:spPr bwMode="auto">
            <a:xfrm>
              <a:off x="1927" y="1661"/>
              <a:ext cx="54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ru-RU" sz="3200" b="1" dirty="0" smtClean="0">
                  <a:solidFill>
                    <a:srgbClr val="CC3300"/>
                  </a:solidFill>
                  <a:latin typeface="Times New Roman" panose="02020603050405020304" pitchFamily="18" charset="0"/>
                </a:rPr>
                <a:t>ab</a:t>
              </a:r>
              <a:endParaRPr lang="ru-RU" altLang="ru-RU" sz="3200" b="1" dirty="0">
                <a:solidFill>
                  <a:srgbClr val="CC33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086897" y="2341286"/>
            <a:ext cx="863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Кр</a:t>
            </a:r>
            <a:r>
              <a:rPr lang="ru-RU" dirty="0" smtClean="0"/>
              <a:t> </a:t>
            </a:r>
            <a:r>
              <a:rPr lang="ru-RU" dirty="0" err="1" smtClean="0"/>
              <a:t>Ов</a:t>
            </a:r>
            <a:endParaRPr lang="ru-RU" dirty="0"/>
          </a:p>
        </p:txBody>
      </p:sp>
      <p:sp>
        <p:nvSpPr>
          <p:cNvPr id="25" name="Text Box 8"/>
          <p:cNvSpPr txBox="1">
            <a:spLocks noChangeArrowheads="1"/>
          </p:cNvSpPr>
          <p:nvPr/>
        </p:nvSpPr>
        <p:spPr bwMode="auto">
          <a:xfrm>
            <a:off x="450850" y="2987377"/>
            <a:ext cx="720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sz="2400" b="1" dirty="0" smtClean="0"/>
              <a:t>G</a:t>
            </a:r>
            <a:endParaRPr lang="ru-RU" altLang="ru-RU" sz="2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623220" y="4549439"/>
            <a:ext cx="863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Кр</a:t>
            </a:r>
            <a:r>
              <a:rPr lang="ru-RU" dirty="0" smtClean="0"/>
              <a:t> </a:t>
            </a:r>
            <a:r>
              <a:rPr lang="ru-RU" dirty="0" err="1" smtClean="0"/>
              <a:t>Ов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3148016" y="4517412"/>
            <a:ext cx="863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Ж </a:t>
            </a:r>
            <a:r>
              <a:rPr lang="ru-RU" dirty="0" err="1" smtClean="0"/>
              <a:t>Ов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4741070" y="4493320"/>
            <a:ext cx="863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Кр</a:t>
            </a:r>
            <a:r>
              <a:rPr lang="ru-RU" dirty="0" smtClean="0"/>
              <a:t> </a:t>
            </a:r>
            <a:r>
              <a:rPr lang="ru-RU" dirty="0" err="1" smtClean="0"/>
              <a:t>Дл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436524" y="4520590"/>
            <a:ext cx="863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Ж </a:t>
            </a:r>
            <a:r>
              <a:rPr lang="ru-RU" dirty="0" err="1" smtClean="0"/>
              <a:t>Дл</a:t>
            </a:r>
            <a:endParaRPr lang="ru-RU" dirty="0"/>
          </a:p>
        </p:txBody>
      </p:sp>
      <p:sp>
        <p:nvSpPr>
          <p:cNvPr id="30" name="Text Box 22"/>
          <p:cNvSpPr txBox="1">
            <a:spLocks noChangeArrowheads="1"/>
          </p:cNvSpPr>
          <p:nvPr/>
        </p:nvSpPr>
        <p:spPr bwMode="auto">
          <a:xfrm>
            <a:off x="4476760" y="1861761"/>
            <a:ext cx="201453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sz="3200" b="1">
                <a:solidFill>
                  <a:srgbClr val="CC3300"/>
                </a:solidFill>
                <a:latin typeface="Times New Roman" panose="02020603050405020304" pitchFamily="18" charset="0"/>
              </a:rPr>
              <a:t>A </a:t>
            </a:r>
            <a:r>
              <a:rPr lang="ru-RU" altLang="ru-RU" sz="3200" b="1" i="1">
                <a:solidFill>
                  <a:srgbClr val="CC3300"/>
                </a:solidFill>
                <a:latin typeface="Times New Roman" panose="02020603050405020304" pitchFamily="18" charset="0"/>
              </a:rPr>
              <a:t>а </a:t>
            </a:r>
            <a:r>
              <a:rPr lang="en-US" altLang="ru-RU" sz="3200" b="1" i="1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3200" b="1">
                <a:solidFill>
                  <a:srgbClr val="CC3300"/>
                </a:solidFill>
                <a:latin typeface="Times New Roman" panose="02020603050405020304" pitchFamily="18" charset="0"/>
              </a:rPr>
              <a:t>B b</a:t>
            </a:r>
            <a:endParaRPr lang="ru-RU" altLang="ru-RU" sz="3200" b="1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60974" y="2320271"/>
            <a:ext cx="863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Кр</a:t>
            </a:r>
            <a:r>
              <a:rPr lang="ru-RU" dirty="0" smtClean="0"/>
              <a:t> </a:t>
            </a:r>
            <a:r>
              <a:rPr lang="ru-RU" dirty="0" err="1" smtClean="0"/>
              <a:t>Ов</a:t>
            </a:r>
            <a:endParaRPr lang="ru-RU" dirty="0"/>
          </a:p>
        </p:txBody>
      </p:sp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4194178" y="1804988"/>
            <a:ext cx="6477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sz="4400" dirty="0">
                <a:cs typeface="Arial" panose="020B0604020202020204" pitchFamily="34" charset="0"/>
              </a:rPr>
              <a:t>×</a:t>
            </a:r>
          </a:p>
        </p:txBody>
      </p:sp>
      <p:sp>
        <p:nvSpPr>
          <p:cNvPr id="3" name="Правая фигурная скобка 2"/>
          <p:cNvSpPr/>
          <p:nvPr/>
        </p:nvSpPr>
        <p:spPr>
          <a:xfrm rot="5400000">
            <a:off x="2702324" y="4355997"/>
            <a:ext cx="370680" cy="2125665"/>
          </a:xfrm>
          <a:prstGeom prst="rightBrac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 Box 36"/>
          <p:cNvSpPr txBox="1">
            <a:spLocks noChangeArrowheads="1"/>
          </p:cNvSpPr>
          <p:nvPr/>
        </p:nvSpPr>
        <p:spPr bwMode="auto">
          <a:xfrm>
            <a:off x="2486820" y="5892595"/>
            <a:ext cx="51847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3200" b="1" dirty="0" smtClean="0"/>
              <a:t>12      :     </a:t>
            </a:r>
            <a:r>
              <a:rPr lang="ru-RU" altLang="ru-RU" sz="3200" b="1" dirty="0"/>
              <a:t>3      :     1</a:t>
            </a:r>
          </a:p>
        </p:txBody>
      </p:sp>
    </p:spTree>
    <p:extLst>
      <p:ext uri="{BB962C8B-B14F-4D97-AF65-F5344CB8AC3E}">
        <p14:creationId xmlns:p14="http://schemas.microsoft.com/office/powerpoint/2010/main" val="193863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Взаимодействие генов</a:t>
            </a:r>
            <a:endParaRPr lang="ru-RU" dirty="0"/>
          </a:p>
        </p:txBody>
      </p:sp>
      <p:sp>
        <p:nvSpPr>
          <p:cNvPr id="6" name="Text Box 19"/>
          <p:cNvSpPr txBox="1">
            <a:spLocks noChangeArrowheads="1"/>
          </p:cNvSpPr>
          <p:nvPr/>
        </p:nvSpPr>
        <p:spPr bwMode="auto">
          <a:xfrm>
            <a:off x="379413" y="1943100"/>
            <a:ext cx="6477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b="1"/>
              <a:t>F</a:t>
            </a:r>
            <a:r>
              <a:rPr lang="en-US" altLang="ru-RU" sz="3200" b="1" baseline="-25000"/>
              <a:t>1</a:t>
            </a:r>
            <a:endParaRPr lang="ru-RU" altLang="ru-RU" sz="3200" b="1" baseline="-25000"/>
          </a:p>
        </p:txBody>
      </p:sp>
      <p:sp>
        <p:nvSpPr>
          <p:cNvPr id="7" name="Text Box 22"/>
          <p:cNvSpPr txBox="1">
            <a:spLocks noChangeArrowheads="1"/>
          </p:cNvSpPr>
          <p:nvPr/>
        </p:nvSpPr>
        <p:spPr bwMode="auto">
          <a:xfrm>
            <a:off x="2402683" y="1882776"/>
            <a:ext cx="201453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sz="3200" b="1">
                <a:solidFill>
                  <a:srgbClr val="CC3300"/>
                </a:solidFill>
                <a:latin typeface="Times New Roman" panose="02020603050405020304" pitchFamily="18" charset="0"/>
              </a:rPr>
              <a:t>A </a:t>
            </a:r>
            <a:r>
              <a:rPr lang="ru-RU" altLang="ru-RU" sz="3200" b="1" i="1">
                <a:solidFill>
                  <a:srgbClr val="CC3300"/>
                </a:solidFill>
                <a:latin typeface="Times New Roman" panose="02020603050405020304" pitchFamily="18" charset="0"/>
              </a:rPr>
              <a:t>а </a:t>
            </a:r>
            <a:r>
              <a:rPr lang="en-US" altLang="ru-RU" sz="3200" b="1" i="1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3200" b="1">
                <a:solidFill>
                  <a:srgbClr val="CC3300"/>
                </a:solidFill>
                <a:latin typeface="Times New Roman" panose="02020603050405020304" pitchFamily="18" charset="0"/>
              </a:rPr>
              <a:t>B b</a:t>
            </a:r>
            <a:endParaRPr lang="ru-RU" altLang="ru-RU" sz="3200" b="1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Line 27"/>
          <p:cNvSpPr>
            <a:spLocks noChangeShapeType="1"/>
          </p:cNvSpPr>
          <p:nvPr/>
        </p:nvSpPr>
        <p:spPr bwMode="auto">
          <a:xfrm>
            <a:off x="4167188" y="360203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Text Box 28"/>
          <p:cNvSpPr txBox="1">
            <a:spLocks noChangeArrowheads="1"/>
          </p:cNvSpPr>
          <p:nvPr/>
        </p:nvSpPr>
        <p:spPr bwMode="auto">
          <a:xfrm>
            <a:off x="413546" y="4298056"/>
            <a:ext cx="6477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b="1" dirty="0"/>
              <a:t>F</a:t>
            </a:r>
            <a:r>
              <a:rPr lang="ru-RU" altLang="ru-RU" sz="3200" b="1" baseline="-25000" dirty="0"/>
              <a:t>2</a:t>
            </a:r>
          </a:p>
        </p:txBody>
      </p:sp>
      <p:sp>
        <p:nvSpPr>
          <p:cNvPr id="10" name="Text Box 36"/>
          <p:cNvSpPr txBox="1">
            <a:spLocks noChangeArrowheads="1"/>
          </p:cNvSpPr>
          <p:nvPr/>
        </p:nvSpPr>
        <p:spPr bwMode="auto">
          <a:xfrm>
            <a:off x="1824832" y="4745731"/>
            <a:ext cx="51847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3200" b="1" dirty="0"/>
              <a:t>9      :     3     :     3      :     1</a:t>
            </a:r>
          </a:p>
        </p:txBody>
      </p:sp>
      <p:sp>
        <p:nvSpPr>
          <p:cNvPr id="11" name="Text Box 37"/>
          <p:cNvSpPr txBox="1">
            <a:spLocks noChangeArrowheads="1"/>
          </p:cNvSpPr>
          <p:nvPr/>
        </p:nvSpPr>
        <p:spPr bwMode="auto">
          <a:xfrm>
            <a:off x="1463675" y="4132957"/>
            <a:ext cx="58324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А_ </a:t>
            </a:r>
            <a:r>
              <a:rPr lang="en-US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B</a:t>
            </a:r>
            <a:r>
              <a:rPr lang="ru-RU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_</a:t>
            </a:r>
            <a:r>
              <a:rPr lang="ru-RU" altLang="ru-RU" sz="2400" b="1">
                <a:solidFill>
                  <a:srgbClr val="CC3300"/>
                </a:solidFill>
              </a:rPr>
              <a:t>        </a:t>
            </a:r>
            <a:r>
              <a:rPr lang="ru-RU" altLang="ru-RU" b="1" i="1">
                <a:solidFill>
                  <a:srgbClr val="CC3300"/>
                </a:solidFill>
                <a:latin typeface="Times New Roman" panose="02020603050405020304" pitchFamily="18" charset="0"/>
              </a:rPr>
              <a:t>аа</a:t>
            </a:r>
            <a:r>
              <a:rPr lang="en-US" altLang="ru-RU" b="1" i="1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B_     </a:t>
            </a:r>
            <a:r>
              <a:rPr lang="ru-RU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  </a:t>
            </a:r>
            <a:r>
              <a:rPr lang="en-US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A_</a:t>
            </a:r>
            <a:r>
              <a:rPr lang="en-US" altLang="ru-RU" b="1" i="1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bb</a:t>
            </a:r>
            <a:r>
              <a:rPr lang="ru-RU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    </a:t>
            </a:r>
            <a:r>
              <a:rPr lang="en-US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    </a:t>
            </a:r>
            <a:r>
              <a:rPr lang="ru-RU" altLang="ru-RU" b="1" i="1">
                <a:solidFill>
                  <a:srgbClr val="CC3300"/>
                </a:solidFill>
                <a:latin typeface="Times New Roman" panose="02020603050405020304" pitchFamily="18" charset="0"/>
              </a:rPr>
              <a:t>аа</a:t>
            </a:r>
            <a:r>
              <a:rPr lang="en-US" altLang="ru-RU" b="1" i="1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b="1">
                <a:solidFill>
                  <a:srgbClr val="CC3300"/>
                </a:solidFill>
                <a:latin typeface="Times New Roman" panose="02020603050405020304" pitchFamily="18" charset="0"/>
              </a:rPr>
              <a:t>bb</a:t>
            </a:r>
            <a:endParaRPr lang="ru-RU" altLang="ru-RU" b="1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2099472" y="2838451"/>
            <a:ext cx="1008062" cy="647700"/>
            <a:chOff x="1882" y="1661"/>
            <a:chExt cx="635" cy="408"/>
          </a:xfrm>
        </p:grpSpPr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1882" y="1661"/>
              <a:ext cx="635" cy="40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/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1927" y="1661"/>
              <a:ext cx="54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ru-RU" altLang="ru-RU" sz="3200" b="1" dirty="0">
                  <a:solidFill>
                    <a:srgbClr val="CC3300"/>
                  </a:solidFill>
                  <a:latin typeface="Times New Roman" panose="02020603050405020304" pitchFamily="18" charset="0"/>
                </a:rPr>
                <a:t>АВ</a:t>
              </a:r>
            </a:p>
          </p:txBody>
        </p:sp>
      </p:grpSp>
      <p:grpSp>
        <p:nvGrpSpPr>
          <p:cNvPr id="15" name="Group 11"/>
          <p:cNvGrpSpPr>
            <a:grpSpLocks/>
          </p:cNvGrpSpPr>
          <p:nvPr/>
        </p:nvGrpSpPr>
        <p:grpSpPr bwMode="auto">
          <a:xfrm>
            <a:off x="3259141" y="2838451"/>
            <a:ext cx="1008062" cy="647700"/>
            <a:chOff x="1882" y="1661"/>
            <a:chExt cx="635" cy="408"/>
          </a:xfrm>
        </p:grpSpPr>
        <p:sp>
          <p:nvSpPr>
            <p:cNvPr id="16" name="Oval 12"/>
            <p:cNvSpPr>
              <a:spLocks noChangeArrowheads="1"/>
            </p:cNvSpPr>
            <p:nvPr/>
          </p:nvSpPr>
          <p:spPr bwMode="auto">
            <a:xfrm>
              <a:off x="1882" y="1661"/>
              <a:ext cx="635" cy="40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/>
            </a:p>
          </p:txBody>
        </p:sp>
        <p:sp>
          <p:nvSpPr>
            <p:cNvPr id="17" name="Text Box 13"/>
            <p:cNvSpPr txBox="1">
              <a:spLocks noChangeArrowheads="1"/>
            </p:cNvSpPr>
            <p:nvPr/>
          </p:nvSpPr>
          <p:spPr bwMode="auto">
            <a:xfrm>
              <a:off x="1927" y="1661"/>
              <a:ext cx="54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ru-RU" altLang="ru-RU" sz="3200" b="1" dirty="0" smtClean="0">
                  <a:solidFill>
                    <a:srgbClr val="CC3300"/>
                  </a:solidFill>
                  <a:latin typeface="Times New Roman" panose="02020603050405020304" pitchFamily="18" charset="0"/>
                </a:rPr>
                <a:t>А</a:t>
              </a:r>
              <a:r>
                <a:rPr lang="en-US" altLang="ru-RU" sz="3200" b="1" dirty="0" smtClean="0">
                  <a:solidFill>
                    <a:srgbClr val="CC3300"/>
                  </a:solidFill>
                  <a:latin typeface="Times New Roman" panose="02020603050405020304" pitchFamily="18" charset="0"/>
                </a:rPr>
                <a:t>b</a:t>
              </a:r>
              <a:endParaRPr lang="ru-RU" altLang="ru-RU" sz="3200" b="1" dirty="0">
                <a:solidFill>
                  <a:srgbClr val="CC33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18" name="Group 11"/>
          <p:cNvGrpSpPr>
            <a:grpSpLocks/>
          </p:cNvGrpSpPr>
          <p:nvPr/>
        </p:nvGrpSpPr>
        <p:grpSpPr bwMode="auto">
          <a:xfrm>
            <a:off x="4375152" y="2838451"/>
            <a:ext cx="1008062" cy="647700"/>
            <a:chOff x="1882" y="1661"/>
            <a:chExt cx="635" cy="408"/>
          </a:xfrm>
        </p:grpSpPr>
        <p:sp>
          <p:nvSpPr>
            <p:cNvPr id="19" name="Oval 12"/>
            <p:cNvSpPr>
              <a:spLocks noChangeArrowheads="1"/>
            </p:cNvSpPr>
            <p:nvPr/>
          </p:nvSpPr>
          <p:spPr bwMode="auto">
            <a:xfrm>
              <a:off x="1882" y="1661"/>
              <a:ext cx="635" cy="40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/>
            </a:p>
          </p:txBody>
        </p:sp>
        <p:sp>
          <p:nvSpPr>
            <p:cNvPr id="20" name="Text Box 13"/>
            <p:cNvSpPr txBox="1">
              <a:spLocks noChangeArrowheads="1"/>
            </p:cNvSpPr>
            <p:nvPr/>
          </p:nvSpPr>
          <p:spPr bwMode="auto">
            <a:xfrm>
              <a:off x="1927" y="1661"/>
              <a:ext cx="54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ru-RU" sz="3200" b="1" dirty="0" smtClean="0">
                  <a:solidFill>
                    <a:srgbClr val="CC3300"/>
                  </a:solidFill>
                  <a:latin typeface="Times New Roman" panose="02020603050405020304" pitchFamily="18" charset="0"/>
                </a:rPr>
                <a:t>a</a:t>
              </a:r>
              <a:r>
                <a:rPr lang="ru-RU" altLang="ru-RU" sz="3200" b="1" dirty="0" smtClean="0">
                  <a:solidFill>
                    <a:srgbClr val="CC3300"/>
                  </a:solidFill>
                  <a:latin typeface="Times New Roman" panose="02020603050405020304" pitchFamily="18" charset="0"/>
                </a:rPr>
                <a:t>В</a:t>
              </a:r>
              <a:endParaRPr lang="ru-RU" altLang="ru-RU" sz="3200" b="1" dirty="0">
                <a:solidFill>
                  <a:srgbClr val="CC3300"/>
                </a:solidFill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21" name="Group 11"/>
          <p:cNvGrpSpPr>
            <a:grpSpLocks/>
          </p:cNvGrpSpPr>
          <p:nvPr/>
        </p:nvGrpSpPr>
        <p:grpSpPr bwMode="auto">
          <a:xfrm>
            <a:off x="5491163" y="2838451"/>
            <a:ext cx="1008062" cy="647700"/>
            <a:chOff x="1882" y="1661"/>
            <a:chExt cx="635" cy="408"/>
          </a:xfrm>
        </p:grpSpPr>
        <p:sp>
          <p:nvSpPr>
            <p:cNvPr id="22" name="Oval 12"/>
            <p:cNvSpPr>
              <a:spLocks noChangeArrowheads="1"/>
            </p:cNvSpPr>
            <p:nvPr/>
          </p:nvSpPr>
          <p:spPr bwMode="auto">
            <a:xfrm>
              <a:off x="1882" y="1661"/>
              <a:ext cx="635" cy="40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1800"/>
            </a:p>
          </p:txBody>
        </p:sp>
        <p:sp>
          <p:nvSpPr>
            <p:cNvPr id="23" name="Text Box 13"/>
            <p:cNvSpPr txBox="1">
              <a:spLocks noChangeArrowheads="1"/>
            </p:cNvSpPr>
            <p:nvPr/>
          </p:nvSpPr>
          <p:spPr bwMode="auto">
            <a:xfrm>
              <a:off x="1927" y="1661"/>
              <a:ext cx="544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115000"/>
                </a:lnSpc>
                <a:spcBef>
                  <a:spcPct val="20000"/>
                </a:spcBef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115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757C62"/>
                </a:buClr>
                <a:buSzPct val="12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ru-RU" sz="3200" b="1" dirty="0" smtClean="0">
                  <a:solidFill>
                    <a:srgbClr val="CC3300"/>
                  </a:solidFill>
                  <a:latin typeface="Times New Roman" panose="02020603050405020304" pitchFamily="18" charset="0"/>
                </a:rPr>
                <a:t>ab</a:t>
              </a:r>
              <a:endParaRPr lang="ru-RU" altLang="ru-RU" sz="3200" b="1" dirty="0">
                <a:solidFill>
                  <a:srgbClr val="CC3300"/>
                </a:solidFill>
                <a:latin typeface="Times New Roman" panose="02020603050405020304" pitchFamily="18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086897" y="2341286"/>
            <a:ext cx="863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Кр</a:t>
            </a:r>
            <a:r>
              <a:rPr lang="ru-RU" dirty="0" smtClean="0"/>
              <a:t> </a:t>
            </a:r>
            <a:r>
              <a:rPr lang="ru-RU" dirty="0" err="1" smtClean="0"/>
              <a:t>Ов</a:t>
            </a:r>
            <a:endParaRPr lang="ru-RU" dirty="0"/>
          </a:p>
        </p:txBody>
      </p:sp>
      <p:sp>
        <p:nvSpPr>
          <p:cNvPr id="25" name="Text Box 8"/>
          <p:cNvSpPr txBox="1">
            <a:spLocks noChangeArrowheads="1"/>
          </p:cNvSpPr>
          <p:nvPr/>
        </p:nvSpPr>
        <p:spPr bwMode="auto">
          <a:xfrm>
            <a:off x="450850" y="2987377"/>
            <a:ext cx="720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sz="2400" b="1" dirty="0" smtClean="0"/>
              <a:t>G</a:t>
            </a:r>
            <a:endParaRPr lang="ru-RU" altLang="ru-RU" sz="2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623220" y="4549439"/>
            <a:ext cx="863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Кр</a:t>
            </a:r>
            <a:r>
              <a:rPr lang="ru-RU" dirty="0" smtClean="0"/>
              <a:t> </a:t>
            </a:r>
            <a:r>
              <a:rPr lang="ru-RU" dirty="0" err="1" smtClean="0"/>
              <a:t>Ов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3148016" y="4517412"/>
            <a:ext cx="863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Ж </a:t>
            </a:r>
            <a:r>
              <a:rPr lang="ru-RU" dirty="0" err="1" smtClean="0"/>
              <a:t>Ов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4741070" y="4493320"/>
            <a:ext cx="863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Кр</a:t>
            </a:r>
            <a:r>
              <a:rPr lang="ru-RU" dirty="0" smtClean="0"/>
              <a:t> </a:t>
            </a:r>
            <a:r>
              <a:rPr lang="ru-RU" dirty="0" err="1" smtClean="0"/>
              <a:t>Дл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436524" y="4520590"/>
            <a:ext cx="863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smtClean="0"/>
              <a:t>Ж </a:t>
            </a:r>
            <a:r>
              <a:rPr lang="ru-RU" dirty="0" err="1" smtClean="0"/>
              <a:t>Дл</a:t>
            </a:r>
            <a:endParaRPr lang="ru-RU" dirty="0"/>
          </a:p>
        </p:txBody>
      </p:sp>
      <p:sp>
        <p:nvSpPr>
          <p:cNvPr id="30" name="Text Box 22"/>
          <p:cNvSpPr txBox="1">
            <a:spLocks noChangeArrowheads="1"/>
          </p:cNvSpPr>
          <p:nvPr/>
        </p:nvSpPr>
        <p:spPr bwMode="auto">
          <a:xfrm>
            <a:off x="4476760" y="1861761"/>
            <a:ext cx="201453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sz="3200" b="1">
                <a:solidFill>
                  <a:srgbClr val="CC3300"/>
                </a:solidFill>
                <a:latin typeface="Times New Roman" panose="02020603050405020304" pitchFamily="18" charset="0"/>
              </a:rPr>
              <a:t>A </a:t>
            </a:r>
            <a:r>
              <a:rPr lang="ru-RU" altLang="ru-RU" sz="3200" b="1" i="1">
                <a:solidFill>
                  <a:srgbClr val="CC3300"/>
                </a:solidFill>
                <a:latin typeface="Times New Roman" panose="02020603050405020304" pitchFamily="18" charset="0"/>
              </a:rPr>
              <a:t>а </a:t>
            </a:r>
            <a:r>
              <a:rPr lang="en-US" altLang="ru-RU" sz="3200" b="1" i="1">
                <a:solidFill>
                  <a:srgbClr val="CC33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ru-RU" sz="3200" b="1">
                <a:solidFill>
                  <a:srgbClr val="CC3300"/>
                </a:solidFill>
                <a:latin typeface="Times New Roman" panose="02020603050405020304" pitchFamily="18" charset="0"/>
              </a:rPr>
              <a:t>B b</a:t>
            </a:r>
            <a:endParaRPr lang="ru-RU" altLang="ru-RU" sz="3200" b="1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60974" y="2320271"/>
            <a:ext cx="8636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Кр</a:t>
            </a:r>
            <a:r>
              <a:rPr lang="ru-RU" dirty="0" smtClean="0"/>
              <a:t> </a:t>
            </a:r>
            <a:r>
              <a:rPr lang="ru-RU" dirty="0" err="1" smtClean="0"/>
              <a:t>Ов</a:t>
            </a:r>
            <a:endParaRPr lang="ru-RU" dirty="0"/>
          </a:p>
        </p:txBody>
      </p:sp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4194178" y="1804988"/>
            <a:ext cx="6477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ru-RU" sz="4400" dirty="0">
                <a:cs typeface="Arial" panose="020B0604020202020204" pitchFamily="34" charset="0"/>
              </a:rPr>
              <a:t>×</a:t>
            </a:r>
          </a:p>
        </p:txBody>
      </p:sp>
      <p:sp>
        <p:nvSpPr>
          <p:cNvPr id="3" name="Правая фигурная скобка 2"/>
          <p:cNvSpPr/>
          <p:nvPr/>
        </p:nvSpPr>
        <p:spPr>
          <a:xfrm rot="5400000">
            <a:off x="4332688" y="4393707"/>
            <a:ext cx="370680" cy="2125665"/>
          </a:xfrm>
          <a:prstGeom prst="rightBrac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 Box 36"/>
          <p:cNvSpPr txBox="1">
            <a:spLocks noChangeArrowheads="1"/>
          </p:cNvSpPr>
          <p:nvPr/>
        </p:nvSpPr>
        <p:spPr bwMode="auto">
          <a:xfrm>
            <a:off x="2717801" y="5896670"/>
            <a:ext cx="51847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115000"/>
              </a:lnSpc>
              <a:spcBef>
                <a:spcPct val="20000"/>
              </a:spcBef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757C62"/>
              </a:buClr>
              <a:buSzPct val="12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ru-RU" altLang="ru-RU" sz="3200" b="1" dirty="0" smtClean="0"/>
              <a:t>9      :     6      </a:t>
            </a:r>
            <a:r>
              <a:rPr lang="ru-RU" altLang="ru-RU" sz="3200" b="1" dirty="0"/>
              <a:t>:     1</a:t>
            </a:r>
          </a:p>
        </p:txBody>
      </p:sp>
    </p:spTree>
    <p:extLst>
      <p:ext uri="{BB962C8B-B14F-4D97-AF65-F5344CB8AC3E}">
        <p14:creationId xmlns:p14="http://schemas.microsoft.com/office/powerpoint/2010/main" val="2782229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2148</Words>
  <Application>Microsoft Office PowerPoint</Application>
  <PresentationFormat>Широкоэкранный</PresentationFormat>
  <Paragraphs>309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51" baseType="lpstr">
      <vt:lpstr>Arial</vt:lpstr>
      <vt:lpstr>Calibri</vt:lpstr>
      <vt:lpstr>Calibri Light</vt:lpstr>
      <vt:lpstr>Comic Sans MS</vt:lpstr>
      <vt:lpstr>Google Sans</vt:lpstr>
      <vt:lpstr>Nunito</vt:lpstr>
      <vt:lpstr>Times New Roman</vt:lpstr>
      <vt:lpstr>Wingdings</vt:lpstr>
      <vt:lpstr>Тема Office</vt:lpstr>
      <vt:lpstr>Задачи по генетике в ЕГЭ   Подкаст ФИПИ по задачам №28 https://rutube.ru/video/83963f7f853c348f7d92fd09598cec30/ https://rutube.ru/video/be2a4085ca73e7029666be157aca26e4/   </vt:lpstr>
      <vt:lpstr>Требования к оформлению</vt:lpstr>
      <vt:lpstr>Презентация PowerPoint</vt:lpstr>
      <vt:lpstr>Легенда: А – цвет В - форма</vt:lpstr>
      <vt:lpstr>Объяснения</vt:lpstr>
      <vt:lpstr>Объяснения</vt:lpstr>
      <vt:lpstr>Объяснения</vt:lpstr>
      <vt:lpstr>Объяснения</vt:lpstr>
      <vt:lpstr>Объяснения</vt:lpstr>
      <vt:lpstr>Независимое наследование</vt:lpstr>
      <vt:lpstr>1.1. Все задачи на дигибридное скрещивание</vt:lpstr>
      <vt:lpstr>1.2. Первый признак наследуется по полному доминированию, второй – по кодоминированию.</vt:lpstr>
      <vt:lpstr>1.3. Первый признак наследуется по полному доминированию, второй – с летальным эффектом.</vt:lpstr>
      <vt:lpstr>1.4. Задачи, в которых один признак аутосомный, а другой сцеплен с полом (крисс-кросс наследование)</vt:lpstr>
      <vt:lpstr>Презентация PowerPoint</vt:lpstr>
      <vt:lpstr>Презентация PowerPoint</vt:lpstr>
      <vt:lpstr>1.5. Первый признак аутосомный, второй – сцеплен с Х-хромосомой.</vt:lpstr>
      <vt:lpstr>1.6. Первый признак аутосомный, второй – голандрический.</vt:lpstr>
      <vt:lpstr>2. Задачи на сцепленное наследование генов в аутосоме</vt:lpstr>
      <vt:lpstr>Презентация PowerPoint</vt:lpstr>
      <vt:lpstr>Презентация PowerPoint</vt:lpstr>
      <vt:lpstr>В условии не сказано, что гены сцеплены</vt:lpstr>
      <vt:lpstr>2.1.Полное сцепление (без кроссинговера)</vt:lpstr>
      <vt:lpstr>2.2. Не полное сцепление (нарушается кроссинговером).</vt:lpstr>
      <vt:lpstr>2.3. Хромосомные карты</vt:lpstr>
      <vt:lpstr>Презентация PowerPoint</vt:lpstr>
      <vt:lpstr>Презентация PowerPoint</vt:lpstr>
      <vt:lpstr>3. Сцепленное с полом наследование</vt:lpstr>
      <vt:lpstr>Презентация PowerPoint</vt:lpstr>
      <vt:lpstr>3.1. Сцепление двух генов с Х-хромосомой </vt:lpstr>
      <vt:lpstr>Презентация PowerPoint</vt:lpstr>
      <vt:lpstr>Презентация PowerPoint</vt:lpstr>
      <vt:lpstr>Презентация PowerPoint</vt:lpstr>
      <vt:lpstr>Презентация PowerPoint</vt:lpstr>
      <vt:lpstr>4. Задачи на полимерию.</vt:lpstr>
      <vt:lpstr>Пример</vt:lpstr>
      <vt:lpstr>Презентация PowerPoint</vt:lpstr>
      <vt:lpstr>Пример</vt:lpstr>
      <vt:lpstr>Пример</vt:lpstr>
      <vt:lpstr>5.Задачи на определение генотипов и фенотипов потомства у родителей с мутацией</vt:lpstr>
      <vt:lpstr>Взаимодействие генов</vt:lpstr>
      <vt:lpstr>Взаимодействие генов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Задачи по генетике в ЕГЭ</dc:title>
  <dc:creator>voronina_l@inbox.ru</dc:creator>
  <cp:lastModifiedBy>Пользователь</cp:lastModifiedBy>
  <cp:revision>31</cp:revision>
  <dcterms:created xsi:type="dcterms:W3CDTF">2025-01-31T02:18:27Z</dcterms:created>
  <dcterms:modified xsi:type="dcterms:W3CDTF">2026-09-23T14:58:04Z</dcterms:modified>
</cp:coreProperties>
</file>