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5.xml" ContentType="application/vnd.openxmlformats-officedocument.drawingml.chart+xml"/>
  <Override PartName="/ppt/notesSlides/notesSlide27.xml" ContentType="application/vnd.openxmlformats-officedocument.presentationml.notesSlide+xml"/>
  <Override PartName="/ppt/charts/chart16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7.xml" ContentType="application/vnd.openxmlformats-officedocument.drawingml.chart+xml"/>
  <Override PartName="/ppt/notesSlides/notesSlide30.xml" ContentType="application/vnd.openxmlformats-officedocument.presentationml.notesSlide+xml"/>
  <Override PartName="/ppt/charts/chart18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9.xml" ContentType="application/vnd.openxmlformats-officedocument.drawingml.chart+xml"/>
  <Override PartName="/ppt/notesSlides/notesSlide33.xml" ContentType="application/vnd.openxmlformats-officedocument.presentationml.notesSlide+xml"/>
  <Override PartName="/ppt/charts/chart20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21.xml" ContentType="application/vnd.openxmlformats-officedocument.drawingml.chart+xml"/>
  <Override PartName="/ppt/notesSlides/notesSlide39.xml" ContentType="application/vnd.openxmlformats-officedocument.presentationml.notesSlide+xml"/>
  <Override PartName="/ppt/charts/chart22.xml" ContentType="application/vnd.openxmlformats-officedocument.drawingml.chart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70" r:id="rId7"/>
    <p:sldId id="271" r:id="rId8"/>
    <p:sldId id="272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90" d="100"/>
          <a:sy n="90" d="100"/>
        </p:scale>
        <p:origin x="4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Аллель </a:t>
            </a:r>
            <a:r>
              <a:rPr lang="en-US" sz="1300" b="0" i="0" u="none" strike="noStrike">
                <a:solidFill>
                  <a:srgbClr val="1B3A2F"/>
                </a:solidFill>
                <a:latin typeface="Arial"/>
              </a:rPr>
              <a:t>M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Аллель M</c:v>
                </c:pt>
              </c:strCache>
            </c:strRef>
          </c:tx>
          <c:spPr>
            <a:ln w="25400" cap="flat">
              <a:solidFill>
                <a:srgbClr val="C67B0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Sheet1!$A$2:$A$52</c:f>
              <c:numCache>
                <c:formatCode>General</c:formatCode>
                <c:ptCount val="5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  <c:pt idx="21">
                  <c:v>42</c:v>
                </c:pt>
                <c:pt idx="22">
                  <c:v>44</c:v>
                </c:pt>
                <c:pt idx="23">
                  <c:v>46</c:v>
                </c:pt>
                <c:pt idx="24">
                  <c:v>48</c:v>
                </c:pt>
                <c:pt idx="25">
                  <c:v>50</c:v>
                </c:pt>
                <c:pt idx="26">
                  <c:v>52</c:v>
                </c:pt>
                <c:pt idx="27">
                  <c:v>54</c:v>
                </c:pt>
                <c:pt idx="28">
                  <c:v>56</c:v>
                </c:pt>
                <c:pt idx="29">
                  <c:v>58</c:v>
                </c:pt>
                <c:pt idx="30">
                  <c:v>60</c:v>
                </c:pt>
                <c:pt idx="31">
                  <c:v>62</c:v>
                </c:pt>
                <c:pt idx="32">
                  <c:v>64</c:v>
                </c:pt>
                <c:pt idx="33">
                  <c:v>66</c:v>
                </c:pt>
                <c:pt idx="34">
                  <c:v>68</c:v>
                </c:pt>
                <c:pt idx="35">
                  <c:v>70</c:v>
                </c:pt>
                <c:pt idx="36">
                  <c:v>72</c:v>
                </c:pt>
                <c:pt idx="37">
                  <c:v>74</c:v>
                </c:pt>
                <c:pt idx="38">
                  <c:v>76</c:v>
                </c:pt>
                <c:pt idx="39">
                  <c:v>78</c:v>
                </c:pt>
                <c:pt idx="40">
                  <c:v>80</c:v>
                </c:pt>
                <c:pt idx="41">
                  <c:v>82</c:v>
                </c:pt>
                <c:pt idx="42">
                  <c:v>84</c:v>
                </c:pt>
                <c:pt idx="43">
                  <c:v>86</c:v>
                </c:pt>
                <c:pt idx="44">
                  <c:v>88</c:v>
                </c:pt>
                <c:pt idx="45">
                  <c:v>90</c:v>
                </c:pt>
                <c:pt idx="46">
                  <c:v>92</c:v>
                </c:pt>
                <c:pt idx="47">
                  <c:v>94</c:v>
                </c:pt>
                <c:pt idx="48">
                  <c:v>96</c:v>
                </c:pt>
                <c:pt idx="49">
                  <c:v>98</c:v>
                </c:pt>
                <c:pt idx="50">
                  <c:v>100</c:v>
                </c:pt>
              </c:numCache>
            </c:numRef>
          </c:xVal>
          <c:yVal>
            <c:numRef>
              <c:f>Sheet1!$B$2:$B$52</c:f>
              <c:numCache>
                <c:formatCode>General</c:formatCode>
                <c:ptCount val="51"/>
                <c:pt idx="0">
                  <c:v>0.15</c:v>
                </c:pt>
                <c:pt idx="1">
                  <c:v>0.186</c:v>
                </c:pt>
                <c:pt idx="2">
                  <c:v>0.222</c:v>
                </c:pt>
                <c:pt idx="3">
                  <c:v>0.252</c:v>
                </c:pt>
                <c:pt idx="4">
                  <c:v>0.27600000000000002</c:v>
                </c:pt>
                <c:pt idx="5">
                  <c:v>0.3</c:v>
                </c:pt>
                <c:pt idx="6">
                  <c:v>0.32400000000000001</c:v>
                </c:pt>
                <c:pt idx="7">
                  <c:v>0.34799999999999998</c:v>
                </c:pt>
                <c:pt idx="8">
                  <c:v>0.36499999999999999</c:v>
                </c:pt>
                <c:pt idx="9">
                  <c:v>0.375</c:v>
                </c:pt>
                <c:pt idx="10">
                  <c:v>0.38500000000000001</c:v>
                </c:pt>
                <c:pt idx="11">
                  <c:v>0.39500000000000002</c:v>
                </c:pt>
                <c:pt idx="12">
                  <c:v>0.40500000000000003</c:v>
                </c:pt>
                <c:pt idx="13">
                  <c:v>0.41399999999999998</c:v>
                </c:pt>
                <c:pt idx="14">
                  <c:v>0.42199999999999999</c:v>
                </c:pt>
                <c:pt idx="15">
                  <c:v>0.43</c:v>
                </c:pt>
                <c:pt idx="16">
                  <c:v>0.438</c:v>
                </c:pt>
                <c:pt idx="17">
                  <c:v>0.44600000000000001</c:v>
                </c:pt>
                <c:pt idx="18">
                  <c:v>0.45400000000000001</c:v>
                </c:pt>
                <c:pt idx="19">
                  <c:v>0.46200000000000002</c:v>
                </c:pt>
                <c:pt idx="20">
                  <c:v>0.47</c:v>
                </c:pt>
                <c:pt idx="21">
                  <c:v>0.48</c:v>
                </c:pt>
                <c:pt idx="22">
                  <c:v>0.49</c:v>
                </c:pt>
                <c:pt idx="23">
                  <c:v>0.5</c:v>
                </c:pt>
                <c:pt idx="24">
                  <c:v>0.51</c:v>
                </c:pt>
                <c:pt idx="25">
                  <c:v>0.52</c:v>
                </c:pt>
                <c:pt idx="26">
                  <c:v>0.53800000000000003</c:v>
                </c:pt>
                <c:pt idx="27">
                  <c:v>0.55600000000000005</c:v>
                </c:pt>
                <c:pt idx="28">
                  <c:v>0.57399999999999995</c:v>
                </c:pt>
                <c:pt idx="29">
                  <c:v>0.59199999999999997</c:v>
                </c:pt>
                <c:pt idx="30">
                  <c:v>0.61</c:v>
                </c:pt>
                <c:pt idx="31">
                  <c:v>0.62</c:v>
                </c:pt>
                <c:pt idx="32">
                  <c:v>0.63</c:v>
                </c:pt>
                <c:pt idx="33">
                  <c:v>0.64</c:v>
                </c:pt>
                <c:pt idx="34">
                  <c:v>0.65</c:v>
                </c:pt>
                <c:pt idx="35">
                  <c:v>0.66</c:v>
                </c:pt>
                <c:pt idx="36">
                  <c:v>0.68</c:v>
                </c:pt>
                <c:pt idx="37">
                  <c:v>0.7</c:v>
                </c:pt>
                <c:pt idx="38">
                  <c:v>0.72</c:v>
                </c:pt>
                <c:pt idx="39">
                  <c:v>0.74</c:v>
                </c:pt>
                <c:pt idx="40">
                  <c:v>0.76</c:v>
                </c:pt>
                <c:pt idx="41">
                  <c:v>0.76800000000000002</c:v>
                </c:pt>
                <c:pt idx="42">
                  <c:v>0.77600000000000002</c:v>
                </c:pt>
                <c:pt idx="43">
                  <c:v>0.78400000000000003</c:v>
                </c:pt>
                <c:pt idx="44">
                  <c:v>0.79200000000000004</c:v>
                </c:pt>
                <c:pt idx="45">
                  <c:v>0.8</c:v>
                </c:pt>
                <c:pt idx="46">
                  <c:v>0.81</c:v>
                </c:pt>
                <c:pt idx="47">
                  <c:v>0.82</c:v>
                </c:pt>
                <c:pt idx="48">
                  <c:v>0.83</c:v>
                </c:pt>
                <c:pt idx="49">
                  <c:v>0.84</c:v>
                </c:pt>
                <c:pt idx="50">
                  <c:v>0.85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F9C-42AD-AC1F-EE3FED42B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crossBetween val="midCat"/>
        <c:majorUnit val="25"/>
      </c:val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Частота аллеля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Аллель </a:t>
            </a:r>
            <a:r>
              <a:rPr lang="en-US" sz="1300" b="0" i="0" u="none" strike="noStrike">
                <a:solidFill>
                  <a:srgbClr val="1B3A2F"/>
                </a:solidFill>
                <a:latin typeface="Arial"/>
              </a:rPr>
              <a:t>P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Аллель P</c:v>
                </c:pt>
              </c:strCache>
            </c:strRef>
          </c:tx>
          <c:spPr>
            <a:ln w="25400" cap="flat">
              <a:solidFill>
                <a:srgbClr val="1F7A8C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Sheet1!$A$2:$A$52</c:f>
              <c:numCache>
                <c:formatCode>General</c:formatCode>
                <c:ptCount val="5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  <c:pt idx="16">
                  <c:v>32</c:v>
                </c:pt>
                <c:pt idx="17">
                  <c:v>34</c:v>
                </c:pt>
                <c:pt idx="18">
                  <c:v>36</c:v>
                </c:pt>
                <c:pt idx="19">
                  <c:v>38</c:v>
                </c:pt>
                <c:pt idx="20">
                  <c:v>40</c:v>
                </c:pt>
                <c:pt idx="21">
                  <c:v>42</c:v>
                </c:pt>
                <c:pt idx="22">
                  <c:v>44</c:v>
                </c:pt>
                <c:pt idx="23">
                  <c:v>46</c:v>
                </c:pt>
                <c:pt idx="24">
                  <c:v>48</c:v>
                </c:pt>
                <c:pt idx="25">
                  <c:v>50</c:v>
                </c:pt>
                <c:pt idx="26">
                  <c:v>52</c:v>
                </c:pt>
                <c:pt idx="27">
                  <c:v>54</c:v>
                </c:pt>
                <c:pt idx="28">
                  <c:v>56</c:v>
                </c:pt>
                <c:pt idx="29">
                  <c:v>58</c:v>
                </c:pt>
                <c:pt idx="30">
                  <c:v>60</c:v>
                </c:pt>
                <c:pt idx="31">
                  <c:v>62</c:v>
                </c:pt>
                <c:pt idx="32">
                  <c:v>64</c:v>
                </c:pt>
                <c:pt idx="33">
                  <c:v>66</c:v>
                </c:pt>
                <c:pt idx="34">
                  <c:v>68</c:v>
                </c:pt>
                <c:pt idx="35">
                  <c:v>70</c:v>
                </c:pt>
                <c:pt idx="36">
                  <c:v>72</c:v>
                </c:pt>
                <c:pt idx="37">
                  <c:v>74</c:v>
                </c:pt>
                <c:pt idx="38">
                  <c:v>76</c:v>
                </c:pt>
                <c:pt idx="39">
                  <c:v>78</c:v>
                </c:pt>
                <c:pt idx="40">
                  <c:v>80</c:v>
                </c:pt>
                <c:pt idx="41">
                  <c:v>82</c:v>
                </c:pt>
                <c:pt idx="42">
                  <c:v>84</c:v>
                </c:pt>
                <c:pt idx="43">
                  <c:v>86</c:v>
                </c:pt>
                <c:pt idx="44">
                  <c:v>88</c:v>
                </c:pt>
                <c:pt idx="45">
                  <c:v>90</c:v>
                </c:pt>
                <c:pt idx="46">
                  <c:v>92</c:v>
                </c:pt>
                <c:pt idx="47">
                  <c:v>94</c:v>
                </c:pt>
                <c:pt idx="48">
                  <c:v>96</c:v>
                </c:pt>
                <c:pt idx="49">
                  <c:v>98</c:v>
                </c:pt>
                <c:pt idx="50">
                  <c:v>100</c:v>
                </c:pt>
              </c:numCache>
            </c:numRef>
          </c:xVal>
          <c:yVal>
            <c:numRef>
              <c:f>Sheet1!$B$2:$B$52</c:f>
              <c:numCache>
                <c:formatCode>General</c:formatCode>
                <c:ptCount val="51"/>
                <c:pt idx="0">
                  <c:v>0.34</c:v>
                </c:pt>
                <c:pt idx="1">
                  <c:v>0.44800000000000001</c:v>
                </c:pt>
                <c:pt idx="2">
                  <c:v>0.371</c:v>
                </c:pt>
                <c:pt idx="3">
                  <c:v>0.35899999999999999</c:v>
                </c:pt>
                <c:pt idx="4">
                  <c:v>0.42</c:v>
                </c:pt>
                <c:pt idx="5">
                  <c:v>0.39400000000000002</c:v>
                </c:pt>
                <c:pt idx="6">
                  <c:v>0.36799999999999999</c:v>
                </c:pt>
                <c:pt idx="7">
                  <c:v>0.41599999999999998</c:v>
                </c:pt>
                <c:pt idx="8">
                  <c:v>0.41499999999999998</c:v>
                </c:pt>
                <c:pt idx="9">
                  <c:v>0.38700000000000001</c:v>
                </c:pt>
                <c:pt idx="10">
                  <c:v>0.40200000000000002</c:v>
                </c:pt>
                <c:pt idx="11">
                  <c:v>0.39600000000000002</c:v>
                </c:pt>
                <c:pt idx="12">
                  <c:v>0.41799999999999998</c:v>
                </c:pt>
                <c:pt idx="13">
                  <c:v>0.34899999999999998</c:v>
                </c:pt>
                <c:pt idx="14">
                  <c:v>0.36499999999999999</c:v>
                </c:pt>
                <c:pt idx="15">
                  <c:v>0.40500000000000003</c:v>
                </c:pt>
                <c:pt idx="16">
                  <c:v>0.40400000000000003</c:v>
                </c:pt>
                <c:pt idx="17">
                  <c:v>0.32600000000000001</c:v>
                </c:pt>
                <c:pt idx="18">
                  <c:v>0.40200000000000002</c:v>
                </c:pt>
                <c:pt idx="19">
                  <c:v>0.376</c:v>
                </c:pt>
                <c:pt idx="20">
                  <c:v>0.43099999999999999</c:v>
                </c:pt>
                <c:pt idx="21">
                  <c:v>0.41699999999999998</c:v>
                </c:pt>
                <c:pt idx="22">
                  <c:v>0.33500000000000002</c:v>
                </c:pt>
                <c:pt idx="23">
                  <c:v>0.38200000000000001</c:v>
                </c:pt>
                <c:pt idx="24">
                  <c:v>0.43099999999999999</c:v>
                </c:pt>
                <c:pt idx="25">
                  <c:v>0.504</c:v>
                </c:pt>
                <c:pt idx="26">
                  <c:v>0.47899999999999998</c:v>
                </c:pt>
                <c:pt idx="27">
                  <c:v>0.443</c:v>
                </c:pt>
                <c:pt idx="28">
                  <c:v>0.627</c:v>
                </c:pt>
                <c:pt idx="29">
                  <c:v>0.625</c:v>
                </c:pt>
                <c:pt idx="30">
                  <c:v>0.33</c:v>
                </c:pt>
                <c:pt idx="31">
                  <c:v>0.309</c:v>
                </c:pt>
                <c:pt idx="32">
                  <c:v>0.58499999999999996</c:v>
                </c:pt>
                <c:pt idx="33">
                  <c:v>0.308</c:v>
                </c:pt>
                <c:pt idx="34">
                  <c:v>0.20899999999999999</c:v>
                </c:pt>
                <c:pt idx="35">
                  <c:v>0.28899999999999998</c:v>
                </c:pt>
                <c:pt idx="36">
                  <c:v>0.36099999999999999</c:v>
                </c:pt>
                <c:pt idx="37">
                  <c:v>0.28699999999999998</c:v>
                </c:pt>
                <c:pt idx="38">
                  <c:v>0.64</c:v>
                </c:pt>
                <c:pt idx="39">
                  <c:v>0.432</c:v>
                </c:pt>
                <c:pt idx="40">
                  <c:v>0.52600000000000002</c:v>
                </c:pt>
                <c:pt idx="41">
                  <c:v>0.60799999999999998</c:v>
                </c:pt>
                <c:pt idx="42">
                  <c:v>0.157</c:v>
                </c:pt>
                <c:pt idx="43">
                  <c:v>0.27500000000000002</c:v>
                </c:pt>
                <c:pt idx="44">
                  <c:v>0.433</c:v>
                </c:pt>
                <c:pt idx="45">
                  <c:v>0.40500000000000003</c:v>
                </c:pt>
                <c:pt idx="46">
                  <c:v>0.35699999999999998</c:v>
                </c:pt>
                <c:pt idx="47">
                  <c:v>0.23100000000000001</c:v>
                </c:pt>
                <c:pt idx="48">
                  <c:v>0.625</c:v>
                </c:pt>
                <c:pt idx="49">
                  <c:v>0.155</c:v>
                </c:pt>
                <c:pt idx="50">
                  <c:v>0.32600000000000001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988-4482-AE7C-062D88BDA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crossBetween val="midCat"/>
        <c:majorUnit val="25"/>
      </c:val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Частота аллеля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Частота аллеля тёмной окраски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Остров</c:v>
                </c:pt>
              </c:strCache>
            </c:strRef>
          </c:tx>
          <c:spPr>
            <a:ln w="31750" cap="flat">
              <a:solidFill>
                <a:srgbClr val="C67B0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67B00"/>
              </a:solidFill>
              <a:ln w="9525" cap="flat">
                <a:solidFill>
                  <a:srgbClr val="C67B00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0.2</c:v>
                </c:pt>
                <c:pt idx="1">
                  <c:v>0.34</c:v>
                </c:pt>
                <c:pt idx="2">
                  <c:v>0.44</c:v>
                </c:pt>
                <c:pt idx="3">
                  <c:v>0.52</c:v>
                </c:pt>
                <c:pt idx="4">
                  <c:v>0.57999999999999996</c:v>
                </c:pt>
                <c:pt idx="5">
                  <c:v>0.63</c:v>
                </c:pt>
                <c:pt idx="6">
                  <c:v>0.67</c:v>
                </c:pt>
                <c:pt idx="7">
                  <c:v>0.7</c:v>
                </c:pt>
                <c:pt idx="8">
                  <c:v>0.72</c:v>
                </c:pt>
                <c:pt idx="9">
                  <c:v>0.74</c:v>
                </c:pt>
                <c:pt idx="10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E6-46DF-9944-F9C25B25EF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Материк</c:v>
                </c:pt>
              </c:strCache>
            </c:strRef>
          </c:tx>
          <c:spPr>
            <a:ln w="31750" cap="flat">
              <a:solidFill>
                <a:srgbClr val="8FA89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8FA89A"/>
              </a:solidFill>
              <a:ln w="9525" cap="flat">
                <a:solidFill>
                  <a:srgbClr val="8FA89A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E6-46DF-9944-F9C25B25E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Частота аллеля тёмной окраски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Остров</c:v>
                </c:pt>
              </c:strCache>
            </c:strRef>
          </c:tx>
          <c:spPr>
            <a:ln w="31750" cap="flat">
              <a:solidFill>
                <a:srgbClr val="C67B0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67B00"/>
              </a:solidFill>
              <a:ln w="9525" cap="flat">
                <a:solidFill>
                  <a:srgbClr val="C67B00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0.2</c:v>
                </c:pt>
                <c:pt idx="1">
                  <c:v>0.34</c:v>
                </c:pt>
                <c:pt idx="2">
                  <c:v>0.44</c:v>
                </c:pt>
                <c:pt idx="3">
                  <c:v>0.52</c:v>
                </c:pt>
                <c:pt idx="4">
                  <c:v>0.57999999999999996</c:v>
                </c:pt>
                <c:pt idx="5">
                  <c:v>0.63</c:v>
                </c:pt>
                <c:pt idx="6">
                  <c:v>0.67</c:v>
                </c:pt>
                <c:pt idx="7">
                  <c:v>0.7</c:v>
                </c:pt>
                <c:pt idx="8">
                  <c:v>0.72</c:v>
                </c:pt>
                <c:pt idx="9">
                  <c:v>0.74</c:v>
                </c:pt>
                <c:pt idx="10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9C-49AF-B323-F35EA3061E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Материк</c:v>
                </c:pt>
              </c:strCache>
            </c:strRef>
          </c:tx>
          <c:spPr>
            <a:ln w="31750" cap="flat">
              <a:solidFill>
                <a:srgbClr val="8FA89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8FA89A"/>
              </a:solidFill>
              <a:ln w="9525" cap="flat">
                <a:solidFill>
                  <a:srgbClr val="8FA89A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9C-49AF-B323-F35EA3061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Доля доживших до 15 лет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Район с малярией</c:v>
                </c:pt>
              </c:strCache>
            </c:strRef>
          </c:tx>
          <c:spPr>
            <a:solidFill>
              <a:srgbClr val="C67B00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AS</c:v>
                </c:pt>
                <c:pt idx="2">
                  <c:v>SS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</c:v>
                </c:pt>
                <c:pt idx="1">
                  <c:v>1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1-4980-924D-B835037153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Район без малярии</c:v>
                </c:pt>
              </c:strCache>
            </c:strRef>
          </c:tx>
          <c:spPr>
            <a:solidFill>
              <a:srgbClr val="8FA89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AS</c:v>
                </c:pt>
                <c:pt idx="2">
                  <c:v>SS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A1-4980-924D-B835037153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Генотип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.2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Доля доживших до 15 лет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Район с малярией</c:v>
                </c:pt>
              </c:strCache>
            </c:strRef>
          </c:tx>
          <c:spPr>
            <a:solidFill>
              <a:srgbClr val="C67B00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AS</c:v>
                </c:pt>
                <c:pt idx="2">
                  <c:v>SS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</c:v>
                </c:pt>
                <c:pt idx="1">
                  <c:v>1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9-41F6-BD42-0DF8342E85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Район без малярии</c:v>
                </c:pt>
              </c:strCache>
            </c:strRef>
          </c:tx>
          <c:spPr>
            <a:solidFill>
              <a:srgbClr val="8FA89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AS</c:v>
                </c:pt>
                <c:pt idx="2">
                  <c:v>SS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A9-41F6-BD42-0DF8342E85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Генотип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.2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Частота аллеля и доля гетерозигот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Частота аллеля a</c:v>
                </c:pt>
              </c:strCache>
            </c:strRef>
          </c:tx>
          <c:spPr>
            <a:ln w="31750" cap="flat">
              <a:solidFill>
                <a:srgbClr val="C67B0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67B00"/>
              </a:solidFill>
              <a:ln w="9525" cap="flat">
                <a:solidFill>
                  <a:srgbClr val="C67B00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0.3</c:v>
                </c:pt>
                <c:pt idx="1">
                  <c:v>0.29699999999999999</c:v>
                </c:pt>
                <c:pt idx="2">
                  <c:v>0.30299999999999999</c:v>
                </c:pt>
                <c:pt idx="3">
                  <c:v>0.308</c:v>
                </c:pt>
                <c:pt idx="4">
                  <c:v>0.3</c:v>
                </c:pt>
                <c:pt idx="5">
                  <c:v>0.29299999999999998</c:v>
                </c:pt>
                <c:pt idx="6">
                  <c:v>0.29799999999999999</c:v>
                </c:pt>
                <c:pt idx="7">
                  <c:v>0.29599999999999999</c:v>
                </c:pt>
                <c:pt idx="8">
                  <c:v>0.29699999999999999</c:v>
                </c:pt>
                <c:pt idx="9">
                  <c:v>0.29799999999999999</c:v>
                </c:pt>
                <c:pt idx="10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B2-46D4-8F8E-38199D3E46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Доля гетерозигот Aa</c:v>
                </c:pt>
              </c:strCache>
            </c:strRef>
          </c:tx>
          <c:spPr>
            <a:ln w="31750" cap="flat">
              <a:solidFill>
                <a:srgbClr val="2E6B4F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2E6B4F"/>
              </a:solidFill>
              <a:ln w="9525" cap="flat">
                <a:solidFill>
                  <a:srgbClr val="2E6B4F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0.42</c:v>
                </c:pt>
                <c:pt idx="1">
                  <c:v>0.39200000000000002</c:v>
                </c:pt>
                <c:pt idx="2">
                  <c:v>0.36599999999999999</c:v>
                </c:pt>
                <c:pt idx="3">
                  <c:v>0.34100000000000003</c:v>
                </c:pt>
                <c:pt idx="4">
                  <c:v>0.318</c:v>
                </c:pt>
                <c:pt idx="5">
                  <c:v>0.29699999999999999</c:v>
                </c:pt>
                <c:pt idx="6">
                  <c:v>0.27700000000000002</c:v>
                </c:pt>
                <c:pt idx="7">
                  <c:v>0.25900000000000001</c:v>
                </c:pt>
                <c:pt idx="8">
                  <c:v>0.24099999999999999</c:v>
                </c:pt>
                <c:pt idx="9">
                  <c:v>0.22500000000000001</c:v>
                </c:pt>
                <c:pt idx="10">
                  <c:v>0.21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B2-46D4-8F8E-38199D3E4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0.5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Частота аллеля и доля гетерозигот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Частота аллеля a</c:v>
                </c:pt>
              </c:strCache>
            </c:strRef>
          </c:tx>
          <c:spPr>
            <a:ln w="31750" cap="flat">
              <a:solidFill>
                <a:srgbClr val="C67B0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67B00"/>
              </a:solidFill>
              <a:ln w="9525" cap="flat">
                <a:solidFill>
                  <a:srgbClr val="C67B00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0.3</c:v>
                </c:pt>
                <c:pt idx="1">
                  <c:v>0.29699999999999999</c:v>
                </c:pt>
                <c:pt idx="2">
                  <c:v>0.30299999999999999</c:v>
                </c:pt>
                <c:pt idx="3">
                  <c:v>0.308</c:v>
                </c:pt>
                <c:pt idx="4">
                  <c:v>0.3</c:v>
                </c:pt>
                <c:pt idx="5">
                  <c:v>0.29299999999999998</c:v>
                </c:pt>
                <c:pt idx="6">
                  <c:v>0.29799999999999999</c:v>
                </c:pt>
                <c:pt idx="7">
                  <c:v>0.29599999999999999</c:v>
                </c:pt>
                <c:pt idx="8">
                  <c:v>0.29699999999999999</c:v>
                </c:pt>
                <c:pt idx="9">
                  <c:v>0.29799999999999999</c:v>
                </c:pt>
                <c:pt idx="10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E8-4876-B7D7-335AF40C9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Доля гетерозигот Aa</c:v>
                </c:pt>
              </c:strCache>
            </c:strRef>
          </c:tx>
          <c:spPr>
            <a:ln w="31750" cap="flat">
              <a:solidFill>
                <a:srgbClr val="2E6B4F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2E6B4F"/>
              </a:solidFill>
              <a:ln w="9525" cap="flat">
                <a:solidFill>
                  <a:srgbClr val="2E6B4F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0.42</c:v>
                </c:pt>
                <c:pt idx="1">
                  <c:v>0.39200000000000002</c:v>
                </c:pt>
                <c:pt idx="2">
                  <c:v>0.36599999999999999</c:v>
                </c:pt>
                <c:pt idx="3">
                  <c:v>0.34100000000000003</c:v>
                </c:pt>
                <c:pt idx="4">
                  <c:v>0.318</c:v>
                </c:pt>
                <c:pt idx="5">
                  <c:v>0.29699999999999999</c:v>
                </c:pt>
                <c:pt idx="6">
                  <c:v>0.27700000000000002</c:v>
                </c:pt>
                <c:pt idx="7">
                  <c:v>0.25900000000000001</c:v>
                </c:pt>
                <c:pt idx="8">
                  <c:v>0.24099999999999999</c:v>
                </c:pt>
                <c:pt idx="9">
                  <c:v>0.22500000000000001</c:v>
                </c:pt>
                <c:pt idx="10">
                  <c:v>0.21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E8-4876-B7D7-335AF40C9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0.5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Средняя глубина клюва, мм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Глубина клюва, мм</c:v>
                </c:pt>
              </c:strCache>
            </c:strRef>
          </c:tx>
          <c:spPr>
            <a:solidFill>
              <a:srgbClr val="C67B00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Популяция до засухи</c:v>
                </c:pt>
                <c:pt idx="1">
                  <c:v>Выжившие (родители)</c:v>
                </c:pt>
                <c:pt idx="2">
                  <c:v>Их потомство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9.6</c:v>
                </c:pt>
                <c:pt idx="2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52-4487-8EF7-8D50DBF944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8.5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Средняя глубина клюва, мм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Глубина клюва, мм</c:v>
                </c:pt>
              </c:strCache>
            </c:strRef>
          </c:tx>
          <c:spPr>
            <a:solidFill>
              <a:srgbClr val="C67B00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Популяция до засухи</c:v>
                </c:pt>
                <c:pt idx="1">
                  <c:v>Выжившие (родители)</c:v>
                </c:pt>
                <c:pt idx="2">
                  <c:v>Их потомство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9.6</c:v>
                </c:pt>
                <c:pt idx="2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76-424A-8DD3-C50D59FE2E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8.5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Частоты аллелей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Аллель a (летальный)</c:v>
                </c:pt>
              </c:strCache>
            </c:strRef>
          </c:tx>
          <c:spPr>
            <a:ln w="31750" cap="flat">
              <a:solidFill>
                <a:srgbClr val="B5654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B5654A"/>
              </a:solidFill>
              <a:ln w="9525" cap="flat">
                <a:solidFill>
                  <a:srgbClr val="B5654A"/>
                </a:solidFill>
                <a:prstDash val="solid"/>
                <a:round/>
              </a:ln>
              <a:effectLst/>
            </c:spPr>
          </c:marker>
          <c:cat>
            <c:strRef>
              <c:f>Sheet1!$A$2:$A$17</c:f>
              <c:strCache>
                <c:ptCount val="1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0.5</c:v>
                </c:pt>
                <c:pt idx="1">
                  <c:v>0.25</c:v>
                </c:pt>
                <c:pt idx="2">
                  <c:v>0.16700000000000001</c:v>
                </c:pt>
                <c:pt idx="3">
                  <c:v>0.125</c:v>
                </c:pt>
                <c:pt idx="4">
                  <c:v>0.1</c:v>
                </c:pt>
                <c:pt idx="5">
                  <c:v>8.3000000000000004E-2</c:v>
                </c:pt>
                <c:pt idx="6">
                  <c:v>7.0999999999999994E-2</c:v>
                </c:pt>
                <c:pt idx="7">
                  <c:v>6.3E-2</c:v>
                </c:pt>
                <c:pt idx="8">
                  <c:v>5.6000000000000001E-2</c:v>
                </c:pt>
                <c:pt idx="9">
                  <c:v>0.05</c:v>
                </c:pt>
                <c:pt idx="10">
                  <c:v>4.4999999999999998E-2</c:v>
                </c:pt>
                <c:pt idx="11">
                  <c:v>4.2000000000000003E-2</c:v>
                </c:pt>
                <c:pt idx="12">
                  <c:v>3.7999999999999999E-2</c:v>
                </c:pt>
                <c:pt idx="13">
                  <c:v>3.5999999999999997E-2</c:v>
                </c:pt>
                <c:pt idx="14">
                  <c:v>3.3000000000000002E-2</c:v>
                </c:pt>
                <c:pt idx="15">
                  <c:v>3.1E-2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1A-4298-8A77-5B0BBFDE0E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Аллель A</c:v>
                </c:pt>
              </c:strCache>
            </c:strRef>
          </c:tx>
          <c:spPr>
            <a:ln w="31750" cap="flat">
              <a:solidFill>
                <a:srgbClr val="C67B0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67B00"/>
              </a:solidFill>
              <a:ln w="9525" cap="flat">
                <a:solidFill>
                  <a:srgbClr val="C67B00"/>
                </a:solidFill>
                <a:prstDash val="solid"/>
                <a:round/>
              </a:ln>
              <a:effectLst/>
            </c:spPr>
          </c:marker>
          <c:cat>
            <c:strRef>
              <c:f>Sheet1!$A$2:$A$17</c:f>
              <c:strCache>
                <c:ptCount val="1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0.5</c:v>
                </c:pt>
                <c:pt idx="1">
                  <c:v>0.75</c:v>
                </c:pt>
                <c:pt idx="2">
                  <c:v>0.83299999999999996</c:v>
                </c:pt>
                <c:pt idx="3">
                  <c:v>0.875</c:v>
                </c:pt>
                <c:pt idx="4">
                  <c:v>0.9</c:v>
                </c:pt>
                <c:pt idx="5">
                  <c:v>0.91700000000000004</c:v>
                </c:pt>
                <c:pt idx="6">
                  <c:v>0.92900000000000005</c:v>
                </c:pt>
                <c:pt idx="7">
                  <c:v>0.93700000000000006</c:v>
                </c:pt>
                <c:pt idx="8">
                  <c:v>0.94399999999999995</c:v>
                </c:pt>
                <c:pt idx="9">
                  <c:v>0.95</c:v>
                </c:pt>
                <c:pt idx="10">
                  <c:v>0.95499999999999996</c:v>
                </c:pt>
                <c:pt idx="11">
                  <c:v>0.95799999999999996</c:v>
                </c:pt>
                <c:pt idx="12">
                  <c:v>0.96199999999999997</c:v>
                </c:pt>
                <c:pt idx="13">
                  <c:v>0.96399999999999997</c:v>
                </c:pt>
                <c:pt idx="14">
                  <c:v>0.96699999999999997</c:v>
                </c:pt>
                <c:pt idx="15">
                  <c:v>0.96899999999999997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1A-4298-8A77-5B0BBFDE0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Частоты аллелей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Аллель a (летальный)</c:v>
                </c:pt>
              </c:strCache>
            </c:strRef>
          </c:tx>
          <c:spPr>
            <a:ln w="31750" cap="flat">
              <a:solidFill>
                <a:srgbClr val="B5654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B5654A"/>
              </a:solidFill>
              <a:ln w="9525" cap="flat">
                <a:solidFill>
                  <a:srgbClr val="B5654A"/>
                </a:solidFill>
                <a:prstDash val="solid"/>
                <a:round/>
              </a:ln>
              <a:effectLst/>
            </c:spPr>
          </c:marker>
          <c:cat>
            <c:strRef>
              <c:f>Sheet1!$A$2:$A$17</c:f>
              <c:strCache>
                <c:ptCount val="1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0.5</c:v>
                </c:pt>
                <c:pt idx="1">
                  <c:v>0.25</c:v>
                </c:pt>
                <c:pt idx="2">
                  <c:v>0.16700000000000001</c:v>
                </c:pt>
                <c:pt idx="3">
                  <c:v>0.125</c:v>
                </c:pt>
                <c:pt idx="4">
                  <c:v>0.1</c:v>
                </c:pt>
                <c:pt idx="5">
                  <c:v>8.3000000000000004E-2</c:v>
                </c:pt>
                <c:pt idx="6">
                  <c:v>7.0999999999999994E-2</c:v>
                </c:pt>
                <c:pt idx="7">
                  <c:v>6.3E-2</c:v>
                </c:pt>
                <c:pt idx="8">
                  <c:v>5.6000000000000001E-2</c:v>
                </c:pt>
                <c:pt idx="9">
                  <c:v>0.05</c:v>
                </c:pt>
                <c:pt idx="10">
                  <c:v>4.4999999999999998E-2</c:v>
                </c:pt>
                <c:pt idx="11">
                  <c:v>4.2000000000000003E-2</c:v>
                </c:pt>
                <c:pt idx="12">
                  <c:v>3.7999999999999999E-2</c:v>
                </c:pt>
                <c:pt idx="13">
                  <c:v>3.5999999999999997E-2</c:v>
                </c:pt>
                <c:pt idx="14">
                  <c:v>3.3000000000000002E-2</c:v>
                </c:pt>
                <c:pt idx="15">
                  <c:v>3.1E-2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68-4533-92D4-F72C0AE815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Аллель A</c:v>
                </c:pt>
              </c:strCache>
            </c:strRef>
          </c:tx>
          <c:spPr>
            <a:ln w="31750" cap="flat">
              <a:solidFill>
                <a:srgbClr val="C67B0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C67B00"/>
              </a:solidFill>
              <a:ln w="9525" cap="flat">
                <a:solidFill>
                  <a:srgbClr val="C67B00"/>
                </a:solidFill>
                <a:prstDash val="solid"/>
                <a:round/>
              </a:ln>
              <a:effectLst/>
            </c:spPr>
          </c:marker>
          <c:cat>
            <c:strRef>
              <c:f>Sheet1!$A$2:$A$17</c:f>
              <c:strCache>
                <c:ptCount val="1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  <c:pt idx="9">
                  <c:v>18</c:v>
                </c:pt>
                <c:pt idx="10">
                  <c:v>20</c:v>
                </c:pt>
                <c:pt idx="11">
                  <c:v>22</c:v>
                </c:pt>
                <c:pt idx="12">
                  <c:v>24</c:v>
                </c:pt>
                <c:pt idx="13">
                  <c:v>26</c:v>
                </c:pt>
                <c:pt idx="14">
                  <c:v>28</c:v>
                </c:pt>
                <c:pt idx="15">
                  <c:v>30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0.5</c:v>
                </c:pt>
                <c:pt idx="1">
                  <c:v>0.75</c:v>
                </c:pt>
                <c:pt idx="2">
                  <c:v>0.83299999999999996</c:v>
                </c:pt>
                <c:pt idx="3">
                  <c:v>0.875</c:v>
                </c:pt>
                <c:pt idx="4">
                  <c:v>0.9</c:v>
                </c:pt>
                <c:pt idx="5">
                  <c:v>0.91700000000000004</c:v>
                </c:pt>
                <c:pt idx="6">
                  <c:v>0.92900000000000005</c:v>
                </c:pt>
                <c:pt idx="7">
                  <c:v>0.93700000000000006</c:v>
                </c:pt>
                <c:pt idx="8">
                  <c:v>0.94399999999999995</c:v>
                </c:pt>
                <c:pt idx="9">
                  <c:v>0.95</c:v>
                </c:pt>
                <c:pt idx="10">
                  <c:v>0.95499999999999996</c:v>
                </c:pt>
                <c:pt idx="11">
                  <c:v>0.95799999999999996</c:v>
                </c:pt>
                <c:pt idx="12">
                  <c:v>0.96199999999999997</c:v>
                </c:pt>
                <c:pt idx="13">
                  <c:v>0.96399999999999997</c:v>
                </c:pt>
                <c:pt idx="14">
                  <c:v>0.96699999999999997</c:v>
                </c:pt>
                <c:pt idx="15">
                  <c:v>0.96899999999999997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68-4533-92D4-F72C0AE81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Поколение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Продолжительность развития, сут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Длительность развития</c:v>
                </c:pt>
              </c:strCache>
            </c:strRef>
          </c:tx>
          <c:spPr>
            <a:ln w="31750" cap="flat">
              <a:solidFill>
                <a:srgbClr val="1F7A8C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1F7A8C"/>
              </a:solidFill>
              <a:ln w="9525" cap="flat">
                <a:solidFill>
                  <a:srgbClr val="1F7A8C"/>
                </a:solidFill>
                <a:prstDash val="solid"/>
                <a:round/>
              </a:ln>
              <a:effectLst/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15</c:v>
                </c:pt>
                <c:pt idx="4">
                  <c:v>17.5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250</c:v>
                </c:pt>
                <c:pt idx="1">
                  <c:v>125</c:v>
                </c:pt>
                <c:pt idx="2">
                  <c:v>83.3</c:v>
                </c:pt>
                <c:pt idx="3">
                  <c:v>50</c:v>
                </c:pt>
                <c:pt idx="4">
                  <c:v>33.299999999999997</c:v>
                </c:pt>
                <c:pt idx="5">
                  <c:v>25</c:v>
                </c:pt>
                <c:pt idx="6">
                  <c:v>16.7</c:v>
                </c:pt>
                <c:pt idx="7">
                  <c:v>12.5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B45-4956-A338-E2A3FDBE2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3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Температура, °</a:t>
                </a:r>
                <a:r>
                  <a:rPr lang="en-US" sz="1100" b="0" i="0" u="none" strike="noStrike">
                    <a:solidFill>
                      <a:srgbClr val="5B6B63"/>
                    </a:solidFill>
                    <a:latin typeface="Arial"/>
                  </a:rPr>
                  <a:t>C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crossBetween val="midCat"/>
        <c:majorUnit val="5"/>
      </c:valAx>
      <c:valAx>
        <c:axId val="2094734552"/>
        <c:scaling>
          <c:orientation val="minMax"/>
          <c:max val="25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Сутки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Продолжительность развития, сут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Длительность развития</c:v>
                </c:pt>
              </c:strCache>
            </c:strRef>
          </c:tx>
          <c:spPr>
            <a:ln w="31750" cap="flat">
              <a:solidFill>
                <a:srgbClr val="1F7A8C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1F7A8C"/>
              </a:solidFill>
              <a:ln w="9525" cap="flat">
                <a:solidFill>
                  <a:srgbClr val="1F7A8C"/>
                </a:solidFill>
                <a:prstDash val="solid"/>
                <a:round/>
              </a:ln>
              <a:effectLst/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15</c:v>
                </c:pt>
                <c:pt idx="4">
                  <c:v>17.5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250</c:v>
                </c:pt>
                <c:pt idx="1">
                  <c:v>125</c:v>
                </c:pt>
                <c:pt idx="2">
                  <c:v>83.3</c:v>
                </c:pt>
                <c:pt idx="3">
                  <c:v>50</c:v>
                </c:pt>
                <c:pt idx="4">
                  <c:v>33.299999999999997</c:v>
                </c:pt>
                <c:pt idx="5">
                  <c:v>25</c:v>
                </c:pt>
                <c:pt idx="6">
                  <c:v>16.7</c:v>
                </c:pt>
                <c:pt idx="7">
                  <c:v>12.5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19-44E8-AC03-218B9CCE9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3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Температура, °</a:t>
                </a:r>
                <a:r>
                  <a:rPr lang="en-US" sz="1100" b="0" i="0" u="none" strike="noStrike">
                    <a:solidFill>
                      <a:srgbClr val="5B6B63"/>
                    </a:solidFill>
                    <a:latin typeface="Arial"/>
                  </a:rPr>
                  <a:t>C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crossBetween val="midCat"/>
        <c:majorUnit val="5"/>
      </c:valAx>
      <c:valAx>
        <c:axId val="2094734552"/>
        <c:scaling>
          <c:orientation val="minMax"/>
          <c:max val="25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Сутки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Число особей в пробе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Выше сброса</c:v>
                </c:pt>
              </c:strCache>
            </c:strRef>
          </c:tx>
          <c:spPr>
            <a:solidFill>
              <a:srgbClr val="1F7A8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Подёнки</c:v>
                </c:pt>
                <c:pt idx="1">
                  <c:v>Веснянки</c:v>
                </c:pt>
                <c:pt idx="2">
                  <c:v>Ручейники</c:v>
                </c:pt>
                <c:pt idx="3">
                  <c:v>Трубочник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D-4B09-962D-6E7735A1C1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Ниже сброса</c:v>
                </c:pt>
              </c:strCache>
            </c:strRef>
          </c:tx>
          <c:spPr>
            <a:solidFill>
              <a:srgbClr val="B565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Подёнки</c:v>
                </c:pt>
                <c:pt idx="1">
                  <c:v>Веснянки</c:v>
                </c:pt>
                <c:pt idx="2">
                  <c:v>Ручейники</c:v>
                </c:pt>
                <c:pt idx="3">
                  <c:v>Трубочник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D-4B09-962D-6E7735A1C1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Число особей в пробе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Выше сброса</c:v>
                </c:pt>
              </c:strCache>
            </c:strRef>
          </c:tx>
          <c:spPr>
            <a:solidFill>
              <a:srgbClr val="1F7A8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Подёнки</c:v>
                </c:pt>
                <c:pt idx="1">
                  <c:v>Веснянки</c:v>
                </c:pt>
                <c:pt idx="2">
                  <c:v>Ручейники</c:v>
                </c:pt>
                <c:pt idx="3">
                  <c:v>Трубочник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B5-48B6-AD68-8F64D433D0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Ниже сброса</c:v>
                </c:pt>
              </c:strCache>
            </c:strRef>
          </c:tx>
          <c:spPr>
            <a:solidFill>
              <a:srgbClr val="B565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Подёнки</c:v>
                </c:pt>
                <c:pt idx="1">
                  <c:v>Веснянки</c:v>
                </c:pt>
                <c:pt idx="2">
                  <c:v>Ручейники</c:v>
                </c:pt>
                <c:pt idx="3">
                  <c:v>Трубочник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B5-48B6-AD68-8F64D433D0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Повторные отловы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Поймано всего</c:v>
                </c:pt>
              </c:strCache>
            </c:strRef>
          </c:tx>
          <c:spPr>
            <a:solidFill>
              <a:srgbClr val="1F7A8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Через 3 дня</c:v>
                </c:pt>
                <c:pt idx="1">
                  <c:v>Через 30 дней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E7-47D1-B0CA-938BE289CC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Из них с меткой</c:v>
                </c:pt>
              </c:strCache>
            </c:strRef>
          </c:tx>
          <c:spPr>
            <a:solidFill>
              <a:srgbClr val="E0A03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Через 3 дня</c:v>
                </c:pt>
                <c:pt idx="1">
                  <c:v>Через 30 дней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E7-47D1-B0CA-938BE289CC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Повторные отловы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Поймано всего</c:v>
                </c:pt>
              </c:strCache>
            </c:strRef>
          </c:tx>
          <c:spPr>
            <a:solidFill>
              <a:srgbClr val="1F7A8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Через 3 дня</c:v>
                </c:pt>
                <c:pt idx="1">
                  <c:v>Через 30 дней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BC-480B-881C-23B606B17A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Из них с меткой</c:v>
                </c:pt>
              </c:strCache>
            </c:strRef>
          </c:tx>
          <c:spPr>
            <a:solidFill>
              <a:srgbClr val="E0A03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A24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Через 3 дня</c:v>
                </c:pt>
                <c:pt idx="1">
                  <c:v>Через 30 дней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BC-480B-881C-23B606B17A2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Численность инфузорий, особей/мл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Численность</c:v>
                </c:pt>
              </c:strCache>
            </c:strRef>
          </c:tx>
          <c:spPr>
            <a:ln w="31750" cap="flat">
              <a:solidFill>
                <a:srgbClr val="1F7A8C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1F7A8C"/>
              </a:solidFill>
              <a:ln w="9525" cap="flat">
                <a:solidFill>
                  <a:srgbClr val="1F7A8C"/>
                </a:solidFill>
                <a:prstDash val="solid"/>
                <a:round/>
              </a:ln>
              <a:effectLst/>
            </c:spPr>
          </c:marker>
          <c:cat>
            <c:strRef>
              <c:f>Sheet1!$A$2:$A$18</c:f>
              <c:strCach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20</c:v>
                </c:pt>
                <c:pt idx="1">
                  <c:v>33</c:v>
                </c:pt>
                <c:pt idx="2">
                  <c:v>53</c:v>
                </c:pt>
                <c:pt idx="3">
                  <c:v>84</c:v>
                </c:pt>
                <c:pt idx="4">
                  <c:v>131</c:v>
                </c:pt>
                <c:pt idx="5">
                  <c:v>199</c:v>
                </c:pt>
                <c:pt idx="6">
                  <c:v>291</c:v>
                </c:pt>
                <c:pt idx="7">
                  <c:v>403</c:v>
                </c:pt>
                <c:pt idx="8">
                  <c:v>527</c:v>
                </c:pt>
                <c:pt idx="9">
                  <c:v>648</c:v>
                </c:pt>
                <c:pt idx="10">
                  <c:v>752</c:v>
                </c:pt>
                <c:pt idx="11">
                  <c:v>833</c:v>
                </c:pt>
                <c:pt idx="12">
                  <c:v>892</c:v>
                </c:pt>
                <c:pt idx="13">
                  <c:v>931</c:v>
                </c:pt>
                <c:pt idx="14">
                  <c:v>957</c:v>
                </c:pt>
                <c:pt idx="15">
                  <c:v>974</c:v>
                </c:pt>
                <c:pt idx="16">
                  <c:v>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1A-42D8-A1E9-4B007FA98F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Время, сут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tickLblSkip val="2"/>
        <c:noMultiLvlLbl val="1"/>
      </c:catAx>
      <c:valAx>
        <c:axId val="2094734552"/>
        <c:scaling>
          <c:orientation val="minMax"/>
          <c:max val="120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Численность инфузорий, особей/мл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Численность</c:v>
                </c:pt>
              </c:strCache>
            </c:strRef>
          </c:tx>
          <c:spPr>
            <a:ln w="31750" cap="flat">
              <a:solidFill>
                <a:srgbClr val="1F7A8C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1F7A8C"/>
              </a:solidFill>
              <a:ln w="9525" cap="flat">
                <a:solidFill>
                  <a:srgbClr val="1F7A8C"/>
                </a:solidFill>
                <a:prstDash val="solid"/>
                <a:round/>
              </a:ln>
              <a:effectLst/>
            </c:spPr>
          </c:marker>
          <c:cat>
            <c:strRef>
              <c:f>Sheet1!$A$2:$A$18</c:f>
              <c:strCach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20</c:v>
                </c:pt>
                <c:pt idx="1">
                  <c:v>33</c:v>
                </c:pt>
                <c:pt idx="2">
                  <c:v>53</c:v>
                </c:pt>
                <c:pt idx="3">
                  <c:v>84</c:v>
                </c:pt>
                <c:pt idx="4">
                  <c:v>131</c:v>
                </c:pt>
                <c:pt idx="5">
                  <c:v>199</c:v>
                </c:pt>
                <c:pt idx="6">
                  <c:v>291</c:v>
                </c:pt>
                <c:pt idx="7">
                  <c:v>403</c:v>
                </c:pt>
                <c:pt idx="8">
                  <c:v>527</c:v>
                </c:pt>
                <c:pt idx="9">
                  <c:v>648</c:v>
                </c:pt>
                <c:pt idx="10">
                  <c:v>752</c:v>
                </c:pt>
                <c:pt idx="11">
                  <c:v>833</c:v>
                </c:pt>
                <c:pt idx="12">
                  <c:v>892</c:v>
                </c:pt>
                <c:pt idx="13">
                  <c:v>931</c:v>
                </c:pt>
                <c:pt idx="14">
                  <c:v>957</c:v>
                </c:pt>
                <c:pt idx="15">
                  <c:v>974</c:v>
                </c:pt>
                <c:pt idx="16">
                  <c:v>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C-48D3-A44D-2B66E8AC9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Время, сут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tickLblSkip val="2"/>
        <c:noMultiLvlLbl val="1"/>
      </c:catAx>
      <c:valAx>
        <c:axId val="2094734552"/>
        <c:scaling>
          <c:orientation val="minMax"/>
          <c:max val="1200"/>
          <c:min val="0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Число доживших (</a:t>
            </a:r>
            <a:r>
              <a:rPr lang="en-US" sz="1300" b="0" i="0" u="none" strike="noStrike">
                <a:solidFill>
                  <a:srgbClr val="1B3A2F"/>
                </a:solidFill>
                <a:latin typeface="Arial"/>
              </a:rPr>
              <a:t>lₓ)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 w="31750" cap="flat">
              <a:solidFill>
                <a:srgbClr val="0F4F5C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0F4F5C"/>
              </a:solidFill>
              <a:ln w="9525" cap="flat">
                <a:solidFill>
                  <a:srgbClr val="0F4F5C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1000</c:v>
                </c:pt>
                <c:pt idx="1">
                  <c:v>990</c:v>
                </c:pt>
                <c:pt idx="2">
                  <c:v>980</c:v>
                </c:pt>
                <c:pt idx="3">
                  <c:v>970</c:v>
                </c:pt>
                <c:pt idx="4">
                  <c:v>960</c:v>
                </c:pt>
                <c:pt idx="5">
                  <c:v>940</c:v>
                </c:pt>
                <c:pt idx="6">
                  <c:v>900</c:v>
                </c:pt>
                <c:pt idx="7">
                  <c:v>800</c:v>
                </c:pt>
                <c:pt idx="8">
                  <c:v>500</c:v>
                </c:pt>
                <c:pt idx="9">
                  <c:v>100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7E-49C1-8C91-5BB7F601C6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 w="31750" cap="flat">
              <a:solidFill>
                <a:srgbClr val="E0A030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E0A030"/>
              </a:solidFill>
              <a:ln w="9525" cap="flat">
                <a:solidFill>
                  <a:srgbClr val="E0A030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1000</c:v>
                </c:pt>
                <c:pt idx="1">
                  <c:v>500</c:v>
                </c:pt>
                <c:pt idx="2">
                  <c:v>250</c:v>
                </c:pt>
                <c:pt idx="3">
                  <c:v>125</c:v>
                </c:pt>
                <c:pt idx="4">
                  <c:v>63</c:v>
                </c:pt>
                <c:pt idx="5">
                  <c:v>31</c:v>
                </c:pt>
                <c:pt idx="6">
                  <c:v>16</c:v>
                </c:pt>
                <c:pt idx="7">
                  <c:v>8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7E-49C1-8C91-5BB7F601C6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spPr>
            <a:ln w="31750" cap="flat">
              <a:solidFill>
                <a:srgbClr val="B5654A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B5654A"/>
              </a:solidFill>
              <a:ln w="9525" cap="flat">
                <a:solidFill>
                  <a:srgbClr val="B5654A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1000</c:v>
                </c:pt>
                <c:pt idx="1">
                  <c:v>30</c:v>
                </c:pt>
                <c:pt idx="2">
                  <c:v>20</c:v>
                </c:pt>
                <c:pt idx="3">
                  <c:v>15</c:v>
                </c:pt>
                <c:pt idx="4">
                  <c:v>12</c:v>
                </c:pt>
                <c:pt idx="5">
                  <c:v>10</c:v>
                </c:pt>
                <c:pt idx="6">
                  <c:v>8</c:v>
                </c:pt>
                <c:pt idx="7">
                  <c:v>6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7E-49C1-8C91-5BB7F601C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Возраст (×1/10 от максимального)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logBase val="10"/>
          <c:orientation val="minMax"/>
          <c:max val="1000"/>
          <c:min val="1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3A2F"/>
                </a:solidFill>
                <a:latin typeface="Arial"/>
              </a:defRPr>
            </a:pPr>
            <a:r>
              <a:rPr lang="ru-RU" sz="1300" b="0" i="0" u="none" strike="noStrike">
                <a:solidFill>
                  <a:srgbClr val="1B3A2F"/>
                </a:solidFill>
                <a:latin typeface="Arial"/>
              </a:rPr>
              <a:t>Число доживших (</a:t>
            </a:r>
            <a:r>
              <a:rPr lang="en-US" sz="1300" b="0" i="0" u="none" strike="noStrike">
                <a:solidFill>
                  <a:srgbClr val="1B3A2F"/>
                </a:solidFill>
                <a:latin typeface="Arial"/>
              </a:rPr>
              <a:t>lₓ)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 w="31750" cap="flat">
              <a:solidFill>
                <a:srgbClr val="0F4F5C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0F4F5C"/>
              </a:solidFill>
              <a:ln w="9525" cap="flat">
                <a:solidFill>
                  <a:srgbClr val="0F4F5C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1000</c:v>
                </c:pt>
                <c:pt idx="1">
                  <c:v>990</c:v>
                </c:pt>
                <c:pt idx="2">
                  <c:v>980</c:v>
                </c:pt>
                <c:pt idx="3">
                  <c:v>970</c:v>
                </c:pt>
                <c:pt idx="4">
                  <c:v>960</c:v>
                </c:pt>
                <c:pt idx="5">
                  <c:v>940</c:v>
                </c:pt>
                <c:pt idx="6">
                  <c:v>900</c:v>
                </c:pt>
                <c:pt idx="7">
                  <c:v>800</c:v>
                </c:pt>
                <c:pt idx="8">
                  <c:v>500</c:v>
                </c:pt>
                <c:pt idx="9">
                  <c:v>100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22-4348-8681-68B49C33E4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 w="31750" cap="flat">
              <a:solidFill>
                <a:srgbClr val="E0A030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E0A030"/>
              </a:solidFill>
              <a:ln w="9525" cap="flat">
                <a:solidFill>
                  <a:srgbClr val="E0A030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1000</c:v>
                </c:pt>
                <c:pt idx="1">
                  <c:v>500</c:v>
                </c:pt>
                <c:pt idx="2">
                  <c:v>250</c:v>
                </c:pt>
                <c:pt idx="3">
                  <c:v>125</c:v>
                </c:pt>
                <c:pt idx="4">
                  <c:v>63</c:v>
                </c:pt>
                <c:pt idx="5">
                  <c:v>31</c:v>
                </c:pt>
                <c:pt idx="6">
                  <c:v>16</c:v>
                </c:pt>
                <c:pt idx="7">
                  <c:v>8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22-4348-8681-68B49C33E4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spPr>
            <a:ln w="31750" cap="flat">
              <a:solidFill>
                <a:srgbClr val="B5654A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B5654A"/>
              </a:solidFill>
              <a:ln w="9525" cap="flat">
                <a:solidFill>
                  <a:srgbClr val="B5654A"/>
                </a:solidFill>
                <a:prstDash val="solid"/>
                <a:round/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1000</c:v>
                </c:pt>
                <c:pt idx="1">
                  <c:v>30</c:v>
                </c:pt>
                <c:pt idx="2">
                  <c:v>20</c:v>
                </c:pt>
                <c:pt idx="3">
                  <c:v>15</c:v>
                </c:pt>
                <c:pt idx="4">
                  <c:v>12</c:v>
                </c:pt>
                <c:pt idx="5">
                  <c:v>10</c:v>
                </c:pt>
                <c:pt idx="6">
                  <c:v>8</c:v>
                </c:pt>
                <c:pt idx="7">
                  <c:v>6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22-4348-8681-68B49C33E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B63"/>
                    </a:solidFill>
                    <a:latin typeface="Arial"/>
                  </a:defRPr>
                </a:pPr>
                <a:r>
                  <a:rPr lang="ru-RU" sz="1100" b="0" i="0" u="none" strike="noStrike">
                    <a:solidFill>
                      <a:srgbClr val="5B6B63"/>
                    </a:solidFill>
                    <a:latin typeface="Arial"/>
                  </a:rPr>
                  <a:t>Возраст (×1/10 от максимального)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logBase val="10"/>
          <c:orientation val="minMax"/>
          <c:max val="1000"/>
          <c:min val="1"/>
        </c:scaling>
        <c:delete val="0"/>
        <c:axPos val="l"/>
        <c:majorGridlines>
          <c:spPr>
            <a:ln w="9525" cap="flat">
              <a:solidFill>
                <a:srgbClr val="E1E8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E2A24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776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77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28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9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097280"/>
            <a:ext cx="5029200" cy="5029200"/>
          </a:xfrm>
          <a:prstGeom prst="ellipse">
            <a:avLst/>
          </a:prstGeom>
          <a:solidFill>
            <a:srgbClr val="2E6B4F">
              <a:alpha val="45000"/>
            </a:srgbClr>
          </a:solidFill>
          <a:ln w="12700">
            <a:solidFill>
              <a:srgbClr val="2E6B4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75520" y="3931920"/>
            <a:ext cx="2926080" cy="2926080"/>
          </a:xfrm>
          <a:prstGeom prst="ellipse">
            <a:avLst/>
          </a:prstGeom>
          <a:solidFill>
            <a:srgbClr val="C67B00">
              <a:alpha val="40000"/>
            </a:srgbClr>
          </a:solidFill>
          <a:ln w="12700">
            <a:solidFill>
              <a:srgbClr val="C67B00">
                <a:alpha val="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210312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Линия 26 ЕГЭ по биологии: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задачи с формулой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749040"/>
            <a:ext cx="8412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F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Разбор демоверсии 2027 и 11 формул по эволюции и экологии, которые могут встретиться в этой линии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Демоверсия 2027: что спрашивают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2E6B4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РАЗБОР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25880"/>
          <a:ext cx="5486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1"/>
          <p:cNvGraphicFramePr/>
          <p:nvPr/>
        </p:nvGraphicFramePr>
        <p:xfrm>
          <a:off x="685800" y="3840480"/>
          <a:ext cx="5486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6629400" y="12344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графика: частоты аллелей двух разных генов в разных популяциях за 100 поколений.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629400" y="1920240"/>
            <a:ext cx="5029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аллель под действием положительного отбора? Поясните.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Влияет ли аллель P на приспособленность?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Какое событие вызвало колебания частоты P после 50-го поколения?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эволюционный фактор стал сильнее влиять на частоту P? Поясните.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среднюю силу отбора за 100 поколений по формуле из условия.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629400" y="4983480"/>
            <a:ext cx="5029200" cy="1417320"/>
          </a:xfrm>
          <a:prstGeom prst="roundRect">
            <a:avLst>
              <a:gd name="adj" fmla="val 6452"/>
            </a:avLst>
          </a:prstGeom>
          <a:solidFill>
            <a:srgbClr val="EAF2EC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6812280" y="5074920"/>
            <a:ext cx="4663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Устройство линии: </a:t>
            </a: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условии даётся формула, значения для неё снимаются с графика. Остальные вопросы — на объяснение этого же графика. Максимум 4 балла.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Разбор: как читать графики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2E6B4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РАЗБОР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80160"/>
            <a:ext cx="11109960" cy="1115568"/>
          </a:xfrm>
          <a:prstGeom prst="roundRect">
            <a:avLst>
              <a:gd name="adj" fmla="val 8197"/>
            </a:avLst>
          </a:prstGeom>
          <a:solidFill>
            <a:srgbClr val="EAF2EC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609344"/>
            <a:ext cx="457200" cy="457200"/>
          </a:xfrm>
          <a:prstGeom prst="ellipse">
            <a:avLst/>
          </a:prstGeom>
          <a:solidFill>
            <a:srgbClr val="2E6B4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9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371600"/>
            <a:ext cx="3566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Аллель M — под положительным отбором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120640" y="1371600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растёт направленно и постоянно в ряду поколений: от 0,15 до 0,85. Случайный процесс так себя не ведёт.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10241280" y="1627632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241280" y="1627632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Элементы 1, 2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60320"/>
            <a:ext cx="11109960" cy="1115568"/>
          </a:xfrm>
          <a:prstGeom prst="roundRect">
            <a:avLst>
              <a:gd name="adj" fmla="val 8197"/>
            </a:avLst>
          </a:prstGeom>
          <a:solidFill>
            <a:srgbClr val="F4F8F5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2889504"/>
            <a:ext cx="457200" cy="457200"/>
          </a:xfrm>
          <a:prstGeom prst="ellipse">
            <a:avLst/>
          </a:prstGeom>
          <a:solidFill>
            <a:srgbClr val="2E6B4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2889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463040" y="2651760"/>
            <a:ext cx="3566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Аллель P — нейтральный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120640" y="2651760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50-го поколения частота почти не меняется, изменения не направлены. Отбор его «не видит».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10241280" y="2907792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0241280" y="2907792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 3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3840480"/>
            <a:ext cx="11109960" cy="1115568"/>
          </a:xfrm>
          <a:prstGeom prst="roundRect">
            <a:avLst>
              <a:gd name="adj" fmla="val 8197"/>
            </a:avLst>
          </a:prstGeom>
          <a:solidFill>
            <a:srgbClr val="EAF2EC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" y="4169664"/>
            <a:ext cx="457200" cy="457200"/>
          </a:xfrm>
          <a:prstGeom prst="ellipse">
            <a:avLst/>
          </a:prstGeom>
          <a:solidFill>
            <a:srgbClr val="2E6B4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41696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3931920"/>
            <a:ext cx="3566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Причина колебаний — снижение численности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120640" y="3931920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Резкое сокращение (эффективной) численности: вымирание части особей, «бутылочное горлышко» или снижение доли размножающихся особей.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10241280" y="4187952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241280" y="4187952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 4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48640" y="5120640"/>
            <a:ext cx="11109960" cy="1115568"/>
          </a:xfrm>
          <a:prstGeom prst="roundRect">
            <a:avLst>
              <a:gd name="adj" fmla="val 8197"/>
            </a:avLst>
          </a:prstGeom>
          <a:solidFill>
            <a:srgbClr val="F4F8F5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77240" y="5449824"/>
            <a:ext cx="457200" cy="457200"/>
          </a:xfrm>
          <a:prstGeom prst="ellipse">
            <a:avLst/>
          </a:prstGeom>
          <a:solidFill>
            <a:srgbClr val="2E6B4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77240" y="54498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1463040" y="5212080"/>
            <a:ext cx="3566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Фактор — дрейф генов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5212080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малой популяции велика роль случайных колебаний: частота нейтрального аллеля скачет от поколения к поколению.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10241280" y="5468112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0" y="5468112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Элементы 5, 6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Разбор: расчёт и критерии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2E6B4F"/>
          </a:solidFill>
          <a:ln w="12700">
            <a:solidFill>
              <a:srgbClr val="2E6B4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РАЗБОР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2743200"/>
          </a:xfrm>
          <a:prstGeom prst="roundRect">
            <a:avLst>
              <a:gd name="adj" fmla="val 5000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173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 (ЭЛЕМЕНТ 7)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(p₂ − p₁) / ((t₂ − t₁)·p̄·(1 − p̄))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3774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p̄ = (0,15 + 0,85) / 2 = 0,5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27889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(0,85 − 0,15) / (100·0,5·0,5) = 0,7 / 25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24612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0,028</a:t>
            </a:r>
            <a:r>
              <a:rPr lang="en-US" sz="1400" dirty="0">
                <a:solidFill>
                  <a:srgbClr val="CFE3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(допуск 0,020–0,035)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2062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Где теряют баллы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617720"/>
            <a:ext cx="57607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p̄ берут как среднее двух крайних точек, а не «на глаз» по всей кривой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t₂ − t₁ = 100 только при счёте с 0-го поколения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подставляют данные не того графика (аллель P вместо M)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округляют промежуточные значения или ответ не до тысячных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75120" y="12344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Критерии оценивания</a:t>
            </a:r>
            <a:endParaRPr lang="en-US" sz="1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75120" y="1737360"/>
          <a:ext cx="4983480" cy="22860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Баллы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нужно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6–7 элементов, обязательно элемент 7 (расчёт)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4–5 элементов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элемента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E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элемента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Shape 12"/>
          <p:cNvSpPr/>
          <p:nvPr/>
        </p:nvSpPr>
        <p:spPr>
          <a:xfrm>
            <a:off x="6675120" y="4389120"/>
            <a:ext cx="4983480" cy="2011680"/>
          </a:xfrm>
          <a:prstGeom prst="roundRect">
            <a:avLst>
              <a:gd name="adj" fmla="val 4545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0" y="4480560"/>
            <a:ext cx="4617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Главный вывод. </a:t>
            </a:r>
            <a:r>
              <a:rPr lang="en-US" sz="13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верного расчёта — максимум 3 балла, даже при идеальных объяснениях. А за лишнюю информацию с биологической ошибкой снимают 1 балл, поэтому в ответе не стоит писать «на всякий случай» то, что не спрашивали.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3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097280"/>
            <a:ext cx="5029200" cy="5029200"/>
          </a:xfrm>
          <a:prstGeom prst="ellipse">
            <a:avLst/>
          </a:prstGeom>
          <a:solidFill>
            <a:srgbClr val="2E6B4F">
              <a:alpha val="45000"/>
            </a:srgbClr>
          </a:solidFill>
          <a:ln w="12700">
            <a:solidFill>
              <a:srgbClr val="2E6B4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75520" y="3931920"/>
            <a:ext cx="2926080" cy="2926080"/>
          </a:xfrm>
          <a:prstGeom prst="ellipse">
            <a:avLst/>
          </a:prstGeom>
          <a:solidFill>
            <a:srgbClr val="C67B00">
              <a:alpha val="40000"/>
            </a:srgbClr>
          </a:solidFill>
          <a:ln w="12700">
            <a:solidFill>
              <a:srgbClr val="C67B00">
                <a:alpha val="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210312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Эволюция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749040"/>
            <a:ext cx="8412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F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Отбор и приспособленность · инбридинг · наследуемость · поток генов · отбор против летального аллеля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Поток генов (миграция)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Δq = m · (Q − q)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(q₂ − q₁) / ((t₂ − t₁)·(Q − q̄))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063240"/>
            <a:ext cx="44805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аллеля в популяции, куда приходят мигранты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аллеля у мигрантов (в популяции-доноре)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мигрантов среди размножающихся особей в каждом поколении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q̄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частота за период: (q₁ + q₂) / 2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Δq — изменение за одно поколение; по графику делят на число поколений.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C67B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6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каждое поколение долю m размножающихся особей составляют мигранты из другой популяции, новая частота аллеля — средневзвешенная: (1 − m)·q + m·Q. Отсюда изменение за поколение Δq = m·(Q − q): оно пропорционально доле мигрантов и разнице частот. Поток генов сближает популяции, пока их частоты не сравняются.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Поток генов выравнивает популяции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Мигранты приносят свои аллели, и частоты в соседних популяциях сближаются. Чем больше m и разница Q − q, тем быстрее изменения.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Изменения затухают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мере сближения частот разность Q − q уменьшается, и прирост q становится всё меньше. Кривая выходит на плато на уровне Q.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Миграция против изоляции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Поток генов мешает накоплению различий и тормозит видообразование. Изоляция — обязательное условие дивергенции популяций.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Миграция против отбора и дрейфа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Даже один мигрант за поколение заметно гасит дрейф в малой популяции, а сильный поток генов может «размыть» местные приспособления.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471180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остров и материк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Остров был отделён от материка проливом. В поколении 0 образовалась песчаная коса, и ящерицы с материка стали попадать на остров. На графике — частота аллеля тёмной окраски в двух популяциях (условные данные).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6974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6974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(q₂ − q₁) / ((t₂ − t₁)·(Q − q̄))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38328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эволюционный фактор изменяет частоту аллеля на острове? Почему на материке она почти не меняется?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рост частоты на острове со временем замедляется? К какому значению она стремится?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коса скажется на различиях популяций и на возможности образования нового вида на острове?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факторы могли создать различия популяций до появления косы?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долю мигрантов m за первые 10 поколений. Округлите до сотых.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2959933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остров и материк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Миграция (поток генов). Материковая популяция многочисленна, вклад островных особей ничтожен.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Разность Q − q уменьшается; частота стремится к материковой — 0,8.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Изоляция нарушена, различия стираются — видообразование маловероятно.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Естественный отбор в местных условиях, дрейф генов, эффект основателя, мутации.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0,05 — расчёт ниже.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4882896"/>
            <a:ext cx="5029200" cy="1517904"/>
          </a:xfrm>
          <a:prstGeom prst="roundRect">
            <a:avLst>
              <a:gd name="adj" fmla="val 722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499262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248656"/>
            <a:ext cx="4663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q₁ = 0,20; q₂ = 0,44; Q = 0,8; q̄ = 0,32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0,24 / (10 · (0,8 − 0,32)) = 0,24 / 4,8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0,05 (допуск 0,04–0,06)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1C0EA68A-1C83-4FBF-A915-953DAE246B64}"/>
              </a:ext>
            </a:extLst>
          </p:cNvPr>
          <p:cNvSpPr/>
          <p:nvPr/>
        </p:nvSpPr>
        <p:spPr>
          <a:xfrm>
            <a:off x="6629400" y="3968496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2CA6505C-3C63-4843-A38B-18B1C1C5CF23}"/>
              </a:ext>
            </a:extLst>
          </p:cNvPr>
          <p:cNvSpPr txBox="1"/>
          <p:nvPr/>
        </p:nvSpPr>
        <p:spPr>
          <a:xfrm>
            <a:off x="6766560" y="39684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(q₂ − q₁) / ((t₂ − t₁)·(Q − q̄))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42975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Приспособленность и коэффициент отбора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V / Vmax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1 − w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q̂ = s₁ / (s₁ + s₂)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383280"/>
            <a:ext cx="4480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выживаемость генотипа; Vmax — выживаемость лучшего генотипа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относительная приспособленность (от 0 до 1)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коэффициент отбора: на сколько генотип проигрывает лучшему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q̂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равновесная частота аллеля при преимуществе гетерозигот; s₁, s₂ — отбор против двух гомозигот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считают относительно лучшего генотипа, а не относительно выживаемости 1,0.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C67B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6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Естественный отбор действует через различия в выживании и размножении генотипов. Мерой служит относительная приспособленность — выживаемость генотипа, делённая на выживаемость лучшего. Коэффициент отбора s показывает, какую долю потомства генотип теряет по сравнению с лучшим. Если сильнее всех гетерозигота, отбор против обеих гомозигот приводит к устойчивому равновесию частот, которое зависит только от соотношения s₁ и s₂.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Приспособленность относительна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Отбор «видит» не абсолютную выживаемость, а разницу между генотипами. Лучший генотип всегда получает w = 1.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Движущий отбор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против одного из вариантов постоянно действует s &gt; 0, частота выгодного аллеля растёт из поколения в поколение, как у аллеля M в демоверсии.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Балансирующий отбор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гетерозигота приспособлена лучше обеих гомозигот, отбор удерживает в популяции оба аллеля, даже тот, что в гомозиготе смертелен.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Серповидноклеточная анемия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Гомозиготы SS тяжело больны, а гетерозиготы AS устойчивее к малярии, чем AA. Поэтому в малярийных районах Африки частота аллеля S достигает 0,1–0,2.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серповидноклеточность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диаграмме — доля детей, доживших до 15 лет, для трёх генотипов гена β-глобина в районе с малярией и без неё (условные данные).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4688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468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V / Vmax;   s = 1 − w;   q̂ = s_AA / (s_AA + s_SS)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154680"/>
            <a:ext cx="50292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генотип наиболее приспособлен в малярийном районе? В районе без малярии?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Какая форма отбора действует в малярийном районе? Ответ поясните.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аллель S, вызывающий тяжёлую болезнь, не исчезает из популяции?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произойдёт с частотой аллеля S после искоренения малярии? Какая форма отбора начнёт действовать?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s для AA и SS и равновесную частоту аллеля S в малярийном районе.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серповидноклеточность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Малярийный район — AS; без малярии AA и AS приспособлены одинаково.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Балансирующий отбор в пользу гетерозигот: против SS (анемия) и против AA (малярия).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Аллель S сохраняется в гетерозиготах, которые приспособлены лучше всех.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S снизится: преимущество AS исчезнет, отбор против SS останется — движущий отбор.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q̂ = 0,2 — расчёт ниже.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4882896"/>
            <a:ext cx="5029200" cy="1517904"/>
          </a:xfrm>
          <a:prstGeom prst="roundRect">
            <a:avLst>
              <a:gd name="adj" fmla="val 722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499262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248656"/>
            <a:ext cx="4663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Vmax = 1,0 (генотип AS)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s_AA = 1 − 0,8 = 0,2;   s_SS = 1 − 0,2 = 0,8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q̂ = 0,2 / (0,2 + 0,8) = 0,2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7E316435-D06B-438C-B5B8-27B4E3C9243E}"/>
              </a:ext>
            </a:extLst>
          </p:cNvPr>
          <p:cNvSpPr/>
          <p:nvPr/>
        </p:nvSpPr>
        <p:spPr>
          <a:xfrm>
            <a:off x="6629400" y="3890119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6E7AC134-34F8-4714-BCBE-32D757C1782B}"/>
              </a:ext>
            </a:extLst>
          </p:cNvPr>
          <p:cNvSpPr txBox="1"/>
          <p:nvPr/>
        </p:nvSpPr>
        <p:spPr>
          <a:xfrm>
            <a:off x="6766560" y="3890119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V / Vmax;   s = 1 − w;   q̂ = s_AA / (s_AA + s_SS)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Инбридинг и закон Харди–Вайнберга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Hожид = 2pq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1 − Hнабл / Hожид</a:t>
            </a:r>
            <a:endParaRPr lang="en-US" sz="2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017520"/>
            <a:ext cx="4480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p, q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частоты аллелей A и a (p + q = 1)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Hожид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гетерозигот по закону Харди–Вайнберга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Hнабл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фактическая доля гетерозигот в популяции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коэффициент инбридинга: 0 — скрещивание случайное, 1 — все особи гомозиготны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гетерозигот меньше при прежней частоте аллеля — это инбридинг, а не отбор и не дрейф.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C67B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6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Харди–Вайнберга: в большой популяции со свободным скрещиванием, без отбора, мутаций, миграций и дрейфа частоты аллелей не меняются из поколения в поколение, а генотипы распределяются как p² : 2pq : q². Инбридинг нарушает условие свободного скрещивания: частоты аллелей остаются прежними, но гетерозигот становится меньше ожидаемого. F показывает, на какую долю снизилась гетерозиготность.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Частоты аллелей не меняются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Близкородственное скрещивание перераспределяет те же аллели: гетерозигот становится меньше, гомозигот — больше. p и q остаются прежними.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Инбредная депрессия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Вредные рецессивные аллели чаще оказываются в гомозиготе и проявляются в фенотипе. Падают плодовитость, выживаемость, устойчивость к болезням.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Малые популяции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изолированной популяции из нескольких десятков особей со временем все становятся родственниками, и инбридинг неизбежен даже при случайном выборе партнёра. Примеры — гепард, флоридская пума.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Генетическое спасение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Особи из другой популяции возвращают гетерозиготность. Флоридскую пуму спасли, выпустив в 1995 г. восемь самок из Техаса.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изолированная популяция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Изолированная популяция волков насчитывает около 30 особей. На графике — частота рецессивного аллеля a одного из генов и наблюдаемая доля гетерозигот Aa за 50 поколений (условные данные).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6974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6974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Hожид = 2pq;   F = 1 − Hнабл / Hожид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38328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Изменялась ли частота аллеля a? Что это говорит о действии отбора на этот ген?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процесс привёл к снижению доли гетерозигот? Почему он неизбежен в этой популяции?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этот процесс скажется на приспособленности особей? Ответ поясните.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Какое мероприятие поможет сохранить популяцию?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ожидаемую долю гетерозигот и коэффициент инбридинга F в 50-м поколении. Округлите до сотых.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изолированная популяция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Нет, частота a постоянна (≈ 0,3) — отбор на этот ген не действует.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Инбридинг: при ~30 особях все со временем становятся родственниками.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Растёт доля гомозигот, проявляются вредные рецессивные аллели — инбредная депрессия, приспособленность падает.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Завоз особей из других популяций (генетическое спасение).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Hожид = 0,42; F = 0,50 — расчёт ниже.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4882896"/>
            <a:ext cx="5029200" cy="1517904"/>
          </a:xfrm>
          <a:prstGeom prst="roundRect">
            <a:avLst>
              <a:gd name="adj" fmla="val 722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499262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248656"/>
            <a:ext cx="4663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0,7; q = 0,3 → Hожид = 2 · 0,7 · 0,3 = 0,42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 графику Hнабл(50) = 0,21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1 − 0,21 / 0,42 = 0,50 (допуск 0,45–0,55)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0B6CD202-8EC9-4BFD-8197-BC205B0B5795}"/>
              </a:ext>
            </a:extLst>
          </p:cNvPr>
          <p:cNvSpPr/>
          <p:nvPr/>
        </p:nvSpPr>
        <p:spPr>
          <a:xfrm>
            <a:off x="6629400" y="3877056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9B8A67F0-B29D-4069-BA25-CCDF9526A6DE}"/>
              </a:ext>
            </a:extLst>
          </p:cNvPr>
          <p:cNvSpPr txBox="1"/>
          <p:nvPr/>
        </p:nvSpPr>
        <p:spPr>
          <a:xfrm>
            <a:off x="6766560" y="387705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Hожид = 2pq;   F = 1 − Hнабл / Hожид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Наследуемость: уравнение селекционера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h² · S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4480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дифференциал отбора: среднее у размножившихся особей − среднее исходной популяции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на отбор: среднее у потомства − среднее исходной популяции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h²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наследуемость (от 0 до 1): доля изменчивости признака, определяемая генотипом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R, и S отсчитывают от среднего исходной популяции, а не друг от друга.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C67B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6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Отбор меняет признак у потомства только в той мере, в какой различия между родителями наследственные. Дифференциал отбора S — насколько размножившиеся особи отличаются от всей популяции; ответ на отбор R — насколько сдвинулось среднее у потомства. Наследуемость h² связывает их: при h² = 1 потомство полностью повторяет сдвиг родителей, при h² = 0 отбор не даёт результата.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Количественные признаки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Размер клюва, масса, рост зависят от многих генов и от условий среды. Их изменчивость описывают средним значением и разбросом.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R меньше S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различий между особями — модификационная изменчивость. Она не наследуется, поэтому потомство частично «откатывается» к исходному среднему.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Движущий отбор в природе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Засуха 1977 г. на о. Дафне-Майор (Галапагосы): остались крупные твёрдые семена, выжили вьюрки с более мощным клювом, и уже следующее поколение имело клюв крупнее.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Искусственный отбор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 же формула работает в селекции: зная h², можно предсказать сдвиг удоя или массы за поколение. При h² ≈ 0 отбор бесполезен.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дарвиновы вьюрки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глубина клюва среднего земляного вьюрка на о. Дафне-Майор: у всей популяции до засухи, у птиц, переживших засуху 1977 г., и у их потомства (данные упрощены).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6974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6974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h² · S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38328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Какая форма естественного отбора действовала во время засухи? Ответ поясните.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преимущество получили птицы с более глубоким клювом?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среднее значение у потомства меньше, чем у выживших родителей?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произойдёт с признаком, если после засухи наступят годы с обилием мелких мягких семян?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наследуемость глубины клюва h². Округлите до сотых.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дарвиновы вьюрки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Движущий: среднее значение признака сместилось в одну сторону.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Остались крупные твёрдые семена — раскалывать их могли только птицы с мощным клювом.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различий — модификационная (ненаследственная) изменчивость, поэтому h² &lt; 1.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Отбор пойдёт в обратную сторону, средний размер клюва уменьшится.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h² = 0,83 — расчёт ниже.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4882896"/>
            <a:ext cx="5029200" cy="1517904"/>
          </a:xfrm>
          <a:prstGeom prst="roundRect">
            <a:avLst>
              <a:gd name="adj" fmla="val 722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499262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248656"/>
            <a:ext cx="4663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9,6 − 9,0 = 0,6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9,5 − 9,0 = 0,5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h² = R / S = 0,5 / 0,6 = 0,83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0838E716-CE82-43BA-9532-08429E7A2091}"/>
              </a:ext>
            </a:extLst>
          </p:cNvPr>
          <p:cNvSpPr/>
          <p:nvPr/>
        </p:nvSpPr>
        <p:spPr>
          <a:xfrm>
            <a:off x="6629400" y="3877056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D4B0545E-D332-4D39-BB6D-188D519A5CD5}"/>
              </a:ext>
            </a:extLst>
          </p:cNvPr>
          <p:cNvSpPr txBox="1"/>
          <p:nvPr/>
        </p:nvSpPr>
        <p:spPr>
          <a:xfrm>
            <a:off x="6766560" y="387705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h² · S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Отбор против летального аллеля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qₙ = q₀ / (1 + n·q₀)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1/qₙ − 1/q₀</a:t>
            </a:r>
            <a:endParaRPr lang="en-US" sz="2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017520"/>
            <a:ext cx="4480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q₀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исходная частота рецессивного летального аллеля a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qₙ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аллеля a через n поколений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поколений отбора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1 − qₙ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аллеля A; «фиксация» — когда она достигает заданного порога (например, 0,99)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никогда не становится равной 0 — поколения считают до порога из условия (например, q = 0,01).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C67B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67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все рецессивные гомозиготы aa погибают до размножения, аллель a передают потомству только гетерозиготы Aa. Тогда за поколение частота меняется по правилу qₙ₊₁ = qₙ / (1 + qₙ), а через n поколений qₙ = q₀ / (1 + n·q₀). Чем реже аллель, тем бо́льшая часть его копий укрыта в гетерозиготах, где отбор его не видит. Поэтому частота a падает всё медленнее и до нуля не доходит: аллель A лишь приближается к фиксации.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Сначала быстро, потом медленно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q = 0,5 гибнет 25 % потомства (aa), при q = 0,01 — 0,01 %. От 0,5 до 0,01 — 98 поколений, от 0,01 до 0,001 — ещё 900.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Гибнут все гомозиготы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погибают и AA, и aa, выживают только Aa, и в потомстве снова 1 : 2 : 1. Частоты держатся на 0,5 — фиксации нет (сбалансированные летали).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Доминантный летальный аллель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Проявляется у каждого носителя и исчезает за одно поколение; сохраняется только за счёт новых мутаций.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FDF1DC"/>
          </a:solidFill>
          <a:ln w="12700">
            <a:solidFill>
              <a:srgbClr val="FDF1D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A5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Наследственные болезни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Поэтому рецессивные болезни человека не исчезают: почти все копии аллеля находятся у здоровых носителей-гетерозигот.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летальная мутация у дрозофилы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Лабораторную популяцию дрозофил основали только гетерозиготными мухами Aa. Мухи с генотипом aa погибают на стадии личинки. На графике — частоты аллелей в следующих поколениях.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6974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6974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qₙ = q₀ / (1 + n·q₀);   n = 1/qₙ − 1/q₀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38328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частота аллеля a сначала падает быстро, а затем всё медленнее?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аллель a не исчезает из популяции полностью? Где он сохраняется?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Какая форма естественного отбора действует в популяции?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быстро исчез бы аллель, если бы он был доминантным летальным? Ответ поясните.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Определите по графику q₀. Рассчитайте, через сколько поколений частота аллеля a снизится до 0,01, т. е. аллель A практически зафиксируется.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летальная мутация у дрозофилы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12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гомозигот aa много (при q = 0,5 — 25 %), и отбор удаляет много аллелей a. Потом почти все копии a — в гетерозиготах, где отбор их не видит.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гетерозиготах Aa: аллель рецессивный и у носителей не проявляется.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Движущий отбор против рецессивных гомозигот (в пользу аллеля A).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одно поколение: доминантный аллель проявляется у всех носителей, и все они гибнут.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q₀ = 0,5; n = 98 поколений — расчёт ниже.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4498848"/>
            <a:ext cx="5029200" cy="1901952"/>
          </a:xfrm>
          <a:prstGeom prst="roundRect">
            <a:avLst>
              <a:gd name="adj" fmla="val 576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4608576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4864608"/>
            <a:ext cx="466344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 графику q₀ = 0,5 (все мухи Aa)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Проверка: q₈ = 0,5 / (1 + 8 · 0,5) = 0,1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1/qₙ − 1/q₀ = 1/0,01 − 1/0,5 = 100 − 2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98 поколений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88889866-18EE-4B84-B10D-B39FD169EDBB}"/>
              </a:ext>
            </a:extLst>
          </p:cNvPr>
          <p:cNvSpPr/>
          <p:nvPr/>
        </p:nvSpPr>
        <p:spPr>
          <a:xfrm>
            <a:off x="6629400" y="3813048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FDF1DC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8119E50C-AEFB-4667-BAF8-C3E6D2593676}"/>
              </a:ext>
            </a:extLst>
          </p:cNvPr>
          <p:cNvSpPr txBox="1"/>
          <p:nvPr/>
        </p:nvSpPr>
        <p:spPr>
          <a:xfrm>
            <a:off x="6766560" y="3813048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qₙ = q₀ / (1 + n·q₀);   n = 1/qₙ − 1/q₀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3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097280"/>
            <a:ext cx="5029200" cy="5029200"/>
          </a:xfrm>
          <a:prstGeom prst="ellipse">
            <a:avLst/>
          </a:prstGeom>
          <a:solidFill>
            <a:srgbClr val="2E6B4F">
              <a:alpha val="45000"/>
            </a:srgbClr>
          </a:solidFill>
          <a:ln w="12700">
            <a:solidFill>
              <a:srgbClr val="2E6B4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75520" y="3931920"/>
            <a:ext cx="2926080" cy="2926080"/>
          </a:xfrm>
          <a:prstGeom prst="ellipse">
            <a:avLst/>
          </a:prstGeom>
          <a:solidFill>
            <a:srgbClr val="C67B00">
              <a:alpha val="40000"/>
            </a:srgbClr>
          </a:solidFill>
          <a:ln w="12700">
            <a:solidFill>
              <a:srgbClr val="C67B00">
                <a:alpha val="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210312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Экология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749040"/>
            <a:ext cx="8412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F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Эффективные температуры · разнообразие · мечение · логистический рост · потоки энергии · кривые выживания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Сумма эффективных температур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(T − T₀) · n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4480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температура среды, °C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T₀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нижний порог развития: ниже него развитие не идёт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продолжительность развития, сут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сумма эффективных температур, градусо-дни; для вида постоянна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T₀ находят из двух точек графика: C одинакова, значит (T₁ − T₀)·n₁ = (T₂ − T₀)·n₂.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1F7A8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суммы эффективных температур: для завершения развития пойкилотермному организму нужно получить определённое количество тепла сверх порога развития T₀. Эта сумма C постоянна для вида. Поэтому при более высокой температуре развитие идёт быстрее, но произведение превышения над порогом на длительность развития остаётся тем же.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Пойкилотермные организмы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насекомых, рыб, растений скорость обмена зависит от температуры среды. Чем теплее, тем быстрее развитие, но нужная «порция тепла» C не меняется.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Гипербола развития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C / (T − T₀): около порога развитие растягивается почти бесконечно, при потеплении ускоряется, но всё слабее.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Прогнозы в сельском хозяйстве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C и сумме тепла за сезон предсказывают число поколений вредителей и сроки их появления, по ним планируют обработку полей.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Потепление климата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тепла за сезон — больше поколений вредителей (колорадский жук, короед-типограф) и сдвиг их ареалов на север.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насекомое-вредитель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графике — продолжительность развития одного поколения насекомого-вредителя (от яйца до взрослой особи) при разной температуре.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4688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468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(T − T₀) · n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154680"/>
            <a:ext cx="50292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продолжительность развития зависит от температуры? К какой группе организмов по отношению к теплу относится это насекомое?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при 11–12 °C развитие резко замедляется?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эта закономерность не применима к млекопитающим?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потепление климата скажется на численности вредителя? Ответ поясните.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точкам 15 и 20 °C найдите T₀ и C. Сколько поколений даст вредитель за сезон с суммой эффективных температур 1000 градусо-дней?</a:t>
            </a:r>
            <a:endParaRPr lang="en-US" sz="1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насекомое-вредитель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Пойкилотермное: скорость обмена и ферментативных реакций зависит от температуры среды.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Температура близка к порогу развития T₀, эффективного тепла почти нет.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Млекопитающие гомойотермны: температура тела постоянна, скорость развития от среды не зависит.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поколений за сезон — рост численности, расширение ареала на север.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T₀ = 10 °C, C = 250, 4 поколения — расчёт ниже.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4882896"/>
            <a:ext cx="5029200" cy="1517904"/>
          </a:xfrm>
          <a:prstGeom prst="roundRect">
            <a:avLst>
              <a:gd name="adj" fmla="val 722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499262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248656"/>
            <a:ext cx="4663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(15 − T₀) · 50 = (20 − T₀) · 25 → T₀ = 10 °C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(15 − 10) · 50 = 250 градусо-дней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1000 / 250 = 4 поколения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A9C88BC4-7C4D-4282-91AE-52FCA58A2978}"/>
              </a:ext>
            </a:extLst>
          </p:cNvPr>
          <p:cNvSpPr/>
          <p:nvPr/>
        </p:nvSpPr>
        <p:spPr>
          <a:xfrm>
            <a:off x="6629400" y="3968496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C349CD77-647D-4828-A3E9-04C0EEDA0AB9}"/>
              </a:ext>
            </a:extLst>
          </p:cNvPr>
          <p:cNvSpPr txBox="1"/>
          <p:nvPr/>
        </p:nvSpPr>
        <p:spPr>
          <a:xfrm>
            <a:off x="6766560" y="39684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(T − T₀) · n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Индекс разнообразия Симпсона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= 1 − Σ pᵢ²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pᵢ = nᵢ / N</a:t>
            </a:r>
            <a:endParaRPr lang="en-US" sz="2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017520"/>
            <a:ext cx="4480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nᵢ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особей i-го вида в пробе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общее число особей в пробе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pᵢ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вида в сообществе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вероятность того, что две случайно взятые особи окажутся разных видов (от 0 до 1)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переводят численности в доли, потом возводят в квадрат.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1F7A8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Разнообразие сообщества определяется не только числом видов, но и равномерностью их обилия. Индекс Симпсона — вероятность того, что две случайно выбранные особи принадлежат к разным видам. Если все особи одного вида, D = 0; чем больше видов и чем равномернее они представлены, тем ближе D к 1.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Богатство и выравненность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Разнообразие зависит и от числа видов, и от того, насколько равномерно распределены особи. Если один вид доминирует, D падает при том же числе видов.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Устойчивость экосистемы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разнообразном сообществе больше пищевых связей и взаимозамен, поэтому выпадение одного вида слабее сказывается на всей системе.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Биоиндикация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Личинки подёнок, веснянок, ручейников живут только в чистой воде, богатой кислородом. Трубочник и мотыль выдерживают загрязнение и нехватку O₂.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Антропогенное воздействие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Загрязнение, эвтрофикация, монокультуры снижают разнообразие: выживают немногие устойчивые виды, и они становятся массовыми.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река ниже сброса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Гидробиологи взяли пробы донных беспозвоночных в реке выше и ниже сброса очистных сооружений. На диаграмме — число особей четырёх групп в пробах.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4688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468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= 1 − Σ pᵢ²,   pᵢ = nᵢ / N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154680"/>
            <a:ext cx="50292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Различается ли видовое богатство участков? А разнообразие?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ниже сброса почти исчезли личинки подёнок, веснянок и ручейников?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численность трубочника ниже сброса резко выросла?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Какое сообщество более устойчиво? Ответ поясните.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индекс Симпсона для обоих участков. Округлите до сотых.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река ниже сброса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Богатство одинаково (4 группы), разнообразие ниже сброса меньше — доминирует трубочник.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 нужна чистая вода с высоким содержанием O₂; загрязнение органикой снижает кислород.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Трубочник устойчив к загрязнению и дефициту O₂; конкуренты исчезли, пищи-органики много.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Выше сброса: больше видов в заметной численности, больше пищевых связей и взаимозамен.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0,75 и 0,27 — расчёт ниже.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4882896"/>
            <a:ext cx="5029200" cy="1517904"/>
          </a:xfrm>
          <a:prstGeom prst="roundRect">
            <a:avLst>
              <a:gd name="adj" fmla="val 722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499262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248656"/>
            <a:ext cx="4663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Выше: pᵢ = 30/120 = 0,25; D = 1 − 4 · 0,0625 = 0,75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Ниже: pᵢ = 0,05; 0,05; 0,05; 0,85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Σpᵢ² = 0,0075 + 0,7225 = 0,73 → D = 0,27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348C3535-46CA-45C1-ADAD-4C4016864B6F}"/>
              </a:ext>
            </a:extLst>
          </p:cNvPr>
          <p:cNvSpPr/>
          <p:nvPr/>
        </p:nvSpPr>
        <p:spPr>
          <a:xfrm>
            <a:off x="6629400" y="3960441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0086A9BB-4C8C-46F1-8380-8CEB38F49377}"/>
              </a:ext>
            </a:extLst>
          </p:cNvPr>
          <p:cNvSpPr txBox="1"/>
          <p:nvPr/>
        </p:nvSpPr>
        <p:spPr>
          <a:xfrm>
            <a:off x="6766560" y="3960441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= 1 − Σ pᵢ²,   pᵢ = nᵢ / N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 мечения и повторного отлова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M · C / R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4480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помеченных и выпущенных особей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особей во втором отлове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помеченных среди них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численности популяции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число меченых именно во втором отлове, а не всего помеченных.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1F7A8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помеченные особи равномерно перемешались с остальными, то доля меченых в случайной выборке равна их доле во всей популяции: R / C = M / N. Из этой пропорции находят неизвестную численность N. Метод работает, пока за время учёта популяция не меняется: никто не рождается, не гибнет, не приходит и не уходит.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Идея метода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меченых во втором отлове (R / C) равна доле меченых во всей популяции (M / N). Из этой пропорции и получается формула.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Допущения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Популяция замкнута (нет рождений, гибели, миграций); метки не теряются; меченые успели перемешаться с остальными; метка не влияет на выживание и поимку.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Когда оценка завышена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Метки теряются, меченые чаще гибнут (заметнее хищникам) или избегают ловушек; в популяцию пришли немеченые особи или родился молодняк.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Когда оценка занижена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Меченые «привыкают» к приманке и попадаются чаще; помеченные не успели разойтись и держатся у места выпуска.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полёвки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85800" y="58521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Помечено и выпущено: 60 особей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6629400" y="1234440"/>
            <a:ext cx="5029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 поймали, пометили и выпустили 60 полёвок. Затем провели два повторных отлова: через 3 дня и через 30 дней. Результаты — на диаграмме.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629400" y="24688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766560" y="2468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M · C / R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629400" y="3154680"/>
            <a:ext cx="50292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численность популяции по отлову через 3 дня.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Какую численность даёт отлов через 30 дней? Какие процессы в популяции могли привести к такой разнице?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каких допущениях основан метод?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изменится оценка, если метка делает полёвок заметнее для хищных птиц? Ответ поясните.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Какая из двух оценок ближе к численности на момент мечения? Почему?</a:t>
            </a:r>
            <a:endParaRPr lang="en-US" sz="1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полёвки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85800" y="58521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Помечено и выпущено: 60 особей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6629400" y="1234440"/>
            <a:ext cx="5029200" cy="3895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250 особей — расчёт ниже.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750. Рождение немеченого молодняка, иммиграция, гибель меченых, потеря меток.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Популяция замкнута; метки не теряются; меченые перемешались; метка не влияет на выживание и поимку.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Меченых во втором отлове будет меньше — численность окажется завышена.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3 дня: за короткий срок популяция почти не изменилась.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629400" y="5266944"/>
            <a:ext cx="5029200" cy="1133856"/>
          </a:xfrm>
          <a:prstGeom prst="roundRect">
            <a:avLst>
              <a:gd name="adj" fmla="val 9677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0" y="537667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6858000" y="5632704"/>
            <a:ext cx="4663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Через 3 дня: N = 60 · 50 / 12 = 250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Через 30 дней: N = 60 · 50 / 4 = 750</a:t>
            </a:r>
            <a:endParaRPr lang="en-US" sz="1500" dirty="0"/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BE353169-C077-44BE-948C-0C377639FC28}"/>
              </a:ext>
            </a:extLst>
          </p:cNvPr>
          <p:cNvSpPr/>
          <p:nvPr/>
        </p:nvSpPr>
        <p:spPr>
          <a:xfrm>
            <a:off x="6629400" y="3971109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4D871141-BC07-424C-BD8F-AAC5841DF8E3}"/>
              </a:ext>
            </a:extLst>
          </p:cNvPr>
          <p:cNvSpPr txBox="1"/>
          <p:nvPr/>
        </p:nvSpPr>
        <p:spPr>
          <a:xfrm>
            <a:off x="6766560" y="3971109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M · C / R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Логистический рост популяции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dN/dt = r · N · (1 − N/K)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4480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численность популяции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ёмкость среды: максимальная численность, которую среда может поддерживать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удельная скорость роста в отсутствие ограничений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dN/dt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прирост численности за единицу времени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определяют по уровню плато, а не по последней точке графика.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1F7A8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Никакая популяция не растёт бесконечно: рост ограничивает ёмкость среды K. В логистической модели прирост пропорционален численности N и ещё не использованной доле ресурсов (1 − N/K). При малой численности рост почти экспоненциальный (J-кривая), при приближении к K прирост падает до нуля, и численность стабилизируется (S-кривая).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От J-кривой к S-кривой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 N много меньше K, множитель (1 − N/K) близок к 1, и рост экспоненциальный. По мере приближения к K растёт сопротивление среды, и рост тормозится.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Сопротивление среды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Нехватка пищи и места, накопление продуктов обмена, хищники, паразиты, болезни — факторы, действие которых усиливается с ростом плотности.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Максимум прироста — при K/2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середине S-кривой прирост наибольший (rK/4). На этом основан максимальный устойчивый вылов рыбы и заготовки.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r- и K-стратегии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r-стратеги (много потомков, быстрый рост) быстро заселяют свободную среду; K-стратеги (мало потомков, забота) держат численность вблизи K.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культура инфузорий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 Ф. Гаузе выращивал инфузорий в пробирке с постоянным запасом корма. На графике — рост численности культуры (условные данные, r = 0,5 в сутки).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4688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468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dN/dt = r · N · (1 − N/K)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154680"/>
            <a:ext cx="50292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Определите ёмкость среды K. Какие факторы ограничивают её в пробирке?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сначала численность растёт всё быстрее, а затем рост замедляется?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прирост численности за сутки при N = 500 и при N = 900.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какой численности выгоднее всего изымать часть особей (например, при промысле)? Почему?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изменится K, если удвоить объём среды и количество корма?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культура инфузорий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895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1000 особей/мл (уровень плато). Ограничивают корм, объём, продукты обмена.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ресурсов избыток — рост почти экспоненциальный; затем растёт сопротивление среды.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125 и 45 особей/сут — расчёт ниже.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K/2 = 500: прирост максимален, популяция быстрее всего восстанавливается.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увеличится примерно вдвое — до 2000 особей.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5266944"/>
            <a:ext cx="5029200" cy="1133856"/>
          </a:xfrm>
          <a:prstGeom prst="roundRect">
            <a:avLst>
              <a:gd name="adj" fmla="val 9677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537667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632704"/>
            <a:ext cx="4663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500: 0,5 · 500 · (1 − 0,5) = 125 особей/сут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900: 0,5 · 900 · (1 − 0,9) = 45 особей/сут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DFE505F1-026F-486B-9199-4C53F84704AC}"/>
              </a:ext>
            </a:extLst>
          </p:cNvPr>
          <p:cNvSpPr/>
          <p:nvPr/>
        </p:nvSpPr>
        <p:spPr>
          <a:xfrm>
            <a:off x="6629400" y="4047308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FDC95BD3-9CFF-47B4-921E-59F04A3359B9}"/>
              </a:ext>
            </a:extLst>
          </p:cNvPr>
          <p:cNvSpPr txBox="1"/>
          <p:nvPr/>
        </p:nvSpPr>
        <p:spPr>
          <a:xfrm>
            <a:off x="6766560" y="4047308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dN/dt = r · N · (1 − N/K)</a:t>
            </a:r>
            <a:endParaRPr lang="en-US" sz="15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Экологическая эффективность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Pₙ₊₁ / Pₙ · 100 %</a:t>
            </a:r>
            <a:endParaRPr lang="en-US" sz="2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4480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Pₙ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продукция (прирост биомассы) n-го трофического уровня, кДж/м² в год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Pₙ₊₁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продукция следующего уровня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энергии, перешедшая на следующий уровень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считают для пары соседних уровней, а не от продуцентов сразу до хищника.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1F7A8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экологической пирамиды (правило 10 %, Р. Линдеман): при переходе с одного трофического уровня на следующий большая часть энергии теряется, в среднем дальше поступает около 10 %. Экологическая эффективность — доля продукции предыдущего уровня, превратившаяся в продукцию следующего.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Правило Линдемана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следующий трофический уровень переходит в среднем около 10 % энергии (в реальных сообществах от 1 до 20 %). Остальное рассеивается.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Куда уходит энергия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продукции не съедается, часть съеденного не усваивается и выводится, а большая часть усвоенного тратится на дыхание и уходит в виде тепла.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Теплокровные — «дорогие» консументы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Птицы и млекопитающие тратят почти всю усвоенную энергию на поддержание температуры тела, поэтому их эффективность ниже, чем у холоднокровных.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Длина цепи ограничена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Из-за потерь цепи питания редко бывают длиннее 4–5 звеньев, а пирамида продукции (энергии) никогда не бывает перевёрнутой.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пирамида озера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4173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Годовая продукция, кДж/м²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566160" y="2057400"/>
            <a:ext cx="1097280" cy="822960"/>
          </a:xfrm>
          <a:prstGeom prst="rect">
            <a:avLst/>
          </a:prstGeom>
          <a:solidFill>
            <a:srgbClr val="0F4F5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66160" y="205740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05740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Щука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108960" y="3063240"/>
            <a:ext cx="2011680" cy="822960"/>
          </a:xfrm>
          <a:prstGeom prst="rect">
            <a:avLst/>
          </a:prstGeom>
          <a:solidFill>
            <a:srgbClr val="1F7A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108960" y="30632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06324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Плотва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651760" y="4069080"/>
            <a:ext cx="2926080" cy="822960"/>
          </a:xfrm>
          <a:prstGeom prst="rect">
            <a:avLst/>
          </a:prstGeom>
          <a:solidFill>
            <a:srgbClr val="4E9CA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651760" y="406908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1 500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06908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Зоопланктон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194560" y="5074920"/>
            <a:ext cx="3840480" cy="822960"/>
          </a:xfrm>
          <a:prstGeom prst="rect">
            <a:avLst/>
          </a:prstGeom>
          <a:solidFill>
            <a:srgbClr val="8EC3C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194560" y="50749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20 000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07492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Фитопланктон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629400" y="1234440"/>
            <a:ext cx="5029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схеме — годовая продукция трофических уровней озера (условные данные).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629400" y="24688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766560" y="2468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Pₙ₊₁ / Pₙ · 100 %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629400" y="3154680"/>
            <a:ext cx="50292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эффективность перехода энергии между каждой парой соседних уровней.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Куда уходит энергия, не перешедшая на следующий уровень?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число звеньев в цепи питания ограничено?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Сколько энергии получил бы хищник, питающийся щуками, при эффективности 10 %?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в цепи с теплокровными консументами эффективность была бы ниже?</a:t>
            </a:r>
            <a:endParaRPr lang="en-US" sz="1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пирамида озера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4173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Годовая продукция, кДж/м²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566160" y="2057400"/>
            <a:ext cx="1097280" cy="822960"/>
          </a:xfrm>
          <a:prstGeom prst="rect">
            <a:avLst/>
          </a:prstGeom>
          <a:solidFill>
            <a:srgbClr val="0F4F5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66160" y="205740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05740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Щука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108960" y="3063240"/>
            <a:ext cx="2011680" cy="822960"/>
          </a:xfrm>
          <a:prstGeom prst="rect">
            <a:avLst/>
          </a:prstGeom>
          <a:solidFill>
            <a:srgbClr val="1F7A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108960" y="30632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06324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Плотва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651760" y="4069080"/>
            <a:ext cx="2926080" cy="822960"/>
          </a:xfrm>
          <a:prstGeom prst="rect">
            <a:avLst/>
          </a:prstGeom>
          <a:solidFill>
            <a:srgbClr val="4E9CA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651760" y="406908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1 500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06908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Зоопланктон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194560" y="5074920"/>
            <a:ext cx="3840480" cy="822960"/>
          </a:xfrm>
          <a:prstGeom prst="rect">
            <a:avLst/>
          </a:prstGeom>
          <a:solidFill>
            <a:srgbClr val="8EC3C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194560" y="50749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3A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20 000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07492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Фитопланктон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629400" y="1234440"/>
            <a:ext cx="502920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7,5 %, 8 % и 10 % — расчёт ниже.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съедается (уходит редуцентам), не усваивается (экскременты), тратится на дыхание и рассеивается в виде тепла.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каждом уровне теряется большая часть энергии — верхним звеньям её не хватает.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· 0,1 = 1,2 кДж/м² в год.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Теплокровные тратят большую часть энергии на поддержание постоянной температуры тела.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629400" y="4882896"/>
            <a:ext cx="5029200" cy="1517904"/>
          </a:xfrm>
          <a:prstGeom prst="roundRect">
            <a:avLst>
              <a:gd name="adj" fmla="val 722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858000" y="499262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6858000" y="5248656"/>
            <a:ext cx="4663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Фитопланктон → зоопланктон: 1500 / 20 000 = 7,5 %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Зоопланктон → плотва: 120 / 1500 = 8 %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Плотва → щука: 12 / 120 = 10 %</a:t>
            </a:r>
            <a:endParaRPr lang="en-US" sz="1500" dirty="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88F3B3DF-BBAB-4E3F-AB3D-5FF1ED35D959}"/>
              </a:ext>
            </a:extLst>
          </p:cNvPr>
          <p:cNvSpPr/>
          <p:nvPr/>
        </p:nvSpPr>
        <p:spPr>
          <a:xfrm>
            <a:off x="6629400" y="379476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A016DEF7-2472-4008-B604-A48779321544}"/>
              </a:ext>
            </a:extLst>
          </p:cNvPr>
          <p:cNvSpPr txBox="1"/>
          <p:nvPr/>
        </p:nvSpPr>
        <p:spPr>
          <a:xfrm>
            <a:off x="6766560" y="37947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Pₙ₊₁ / Pₙ · 100 %</a:t>
            </a:r>
            <a:endParaRPr lang="en-US" sz="1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Кривые выживания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120640" cy="5166360"/>
          </a:xfrm>
          <a:prstGeom prst="roundRect">
            <a:avLst>
              <a:gd name="adj" fmla="val 2679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qₓ = (lₓ − lₓ₊₁) / lₓ</a:t>
            </a:r>
            <a:endParaRPr lang="en-US" sz="2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4480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lₓ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особей, доживших до возраста x (из исходных 1000)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qₓ — </a:t>
            </a:r>
            <a:r>
              <a:rPr lang="en-US" sz="1300" dirty="0">
                <a:solidFill>
                  <a:srgbClr val="E6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смертность в интервале от x до x+1: доля погибших из тех, кто дожил до x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5257800"/>
            <a:ext cx="4663440" cy="960120"/>
          </a:xfrm>
          <a:prstGeom prst="roundRect">
            <a:avLst>
              <a:gd name="adj" fmla="val 9524"/>
            </a:avLst>
          </a:prstGeom>
          <a:solidFill>
            <a:srgbClr val="2C5243"/>
          </a:solidFill>
          <a:ln w="12700">
            <a:solidFill>
              <a:srgbClr val="2C52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53035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4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Ловушка: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шкала lₓ обычно логарифмическая: равные отрезки означают изменение в одинаковое число раз.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989320" y="1234440"/>
            <a:ext cx="566928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875">
            <a:solidFill>
              <a:srgbClr val="1F7A8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325880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закона. </a:t>
            </a: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Кривая выживания показывает, сколько особей из исходной когорты (обычно 1000) доживает до каждого возраста. Смертность в возрастном интервале — доля погибших среди тех, кто дожил до начала интервала. Форма кривой показывает, в каком возрасте гибнет больше всего особей, и связана с жизненной стратегией вида.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989320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26480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Тип I — выпуклая кривая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Молодые почти не гибнут, смертность резко растёт в старости. Человек, слон, крупные млекопитающие: мало потомков и забота о них.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01684" y="299008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38844" y="308152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Тип II — прямая линия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Вероятность гибели одинакова в любом возрасте (на логарифмической шкале — прямая). Многие птицы, ящерицы, гидра.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26480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Тип III — вогнутая кривая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Массовая гибель в начале жизни, выжившие живут долго. Треска, устрицы, дуб: огромное число потомков без заботы о них.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01684" y="4773168"/>
            <a:ext cx="2756916" cy="1627632"/>
          </a:xfrm>
          <a:prstGeom prst="roundRect">
            <a:avLst>
              <a:gd name="adj" fmla="val 5618"/>
            </a:avLst>
          </a:prstGeom>
          <a:solidFill>
            <a:srgbClr val="E2F1F4"/>
          </a:solidFill>
          <a:ln w="12700">
            <a:solidFill>
              <a:srgbClr val="E2F1F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38844" y="4864608"/>
            <a:ext cx="2482596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559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Связь со стратегиями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 III характерен для r-стратегов, тип I — для K-стратегов. Высокая смертность молодых компенсируется плодовитостью.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 задания: три вида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графике — кривые выживания трёх видов: из 1000 родившихся особей — число доживших до каждого возраста (возраст в долях от максимальной продолжительности жизни, шкала логарифмическая).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29400" y="2697480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766560" y="26974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qₓ = (lₓ − lₓ₊₁) / lₓ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338328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Соотнесите кривые A, B, C с видами: треска, воробей, слон.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Рассчитайте смертность в первом интервале (0–1) для видов A и C.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какого вида смертность одинакова в любом возрасте? Проверьте расчётом для двух интервалов.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тип кривой связан с плодовитостью и заботой о потомстве?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тип кривой характерен для r-стратегов, а какой — для K-стратегов?</a:t>
            </a:r>
            <a:endParaRPr lang="en-US" sz="12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Ответы: три вида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177272" y="457200"/>
            <a:ext cx="1463040" cy="384048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77272" y="45720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234440"/>
            <a:ext cx="5760720" cy="5166360"/>
          </a:xfrm>
          <a:prstGeom prst="roundRect">
            <a:avLst>
              <a:gd name="adj" fmla="val 2124"/>
            </a:avLst>
          </a:prstGeom>
          <a:solidFill>
            <a:srgbClr val="F7FAF8"/>
          </a:solidFill>
          <a:ln w="12700">
            <a:solidFill>
              <a:srgbClr val="D5E0D8"/>
            </a:solidFill>
            <a:prstDash val="solid"/>
          </a:ln>
        </p:spPr>
      </p:sp>
      <p:graphicFrame>
        <p:nvGraphicFramePr>
          <p:cNvPr id="6" name="Chart 0"/>
          <p:cNvGraphicFramePr/>
          <p:nvPr/>
        </p:nvGraphicFramePr>
        <p:xfrm>
          <a:off x="685800" y="1371600"/>
          <a:ext cx="5486400" cy="48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629400" y="1234440"/>
            <a:ext cx="5029200" cy="3895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— слон (тип I), B — воробей (тип II), C — треска (тип III).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0,01; C: 0,97 — расчёт ниже.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 B: смертность 0,5 в каждом интервале — расчёт ниже.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 I — мало потомков и забота о них; тип III — огромная плодовитость без заботы, большинство гибнет молодыми.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E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r-стратеги — тип III, K-стратеги — тип I.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629400" y="5266944"/>
            <a:ext cx="5029200" cy="1133856"/>
          </a:xfrm>
          <a:prstGeom prst="roundRect">
            <a:avLst>
              <a:gd name="adj" fmla="val 9677"/>
            </a:avLst>
          </a:prstGeom>
          <a:solidFill>
            <a:srgbClr val="1B3A2F"/>
          </a:solidFill>
          <a:ln w="12700">
            <a:solidFill>
              <a:srgbClr val="1B3A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537667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A9C8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5632704"/>
            <a:ext cx="4663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A: (1000 − 990) / 1000 = 0,01;  C: (1000 − 30) / 1000 = 0,97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2C4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B: (1000 − 500) / 1000 = 0,5;  (500 − 250) / 500 = 0,5</a:t>
            </a:r>
            <a:endParaRPr lang="en-US" sz="1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8BC6C226-C62B-4E78-B7A6-5D0B067911B1}"/>
              </a:ext>
            </a:extLst>
          </p:cNvPr>
          <p:cNvSpPr/>
          <p:nvPr/>
        </p:nvSpPr>
        <p:spPr>
          <a:xfrm>
            <a:off x="6629400" y="3873137"/>
            <a:ext cx="5029200" cy="548640"/>
          </a:xfrm>
          <a:prstGeom prst="roundRect">
            <a:avLst>
              <a:gd name="adj" fmla="val 13333"/>
            </a:avLst>
          </a:prstGeom>
          <a:solidFill>
            <a:srgbClr val="E2F1F4"/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23444ED1-4A90-4E8E-B7B2-7B65FD14843D}"/>
              </a:ext>
            </a:extLst>
          </p:cNvPr>
          <p:cNvSpPr txBox="1"/>
          <p:nvPr/>
        </p:nvSpPr>
        <p:spPr>
          <a:xfrm>
            <a:off x="6766560" y="3873137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qₓ = (lₓ − lₓ₊₁) / lₓ</a:t>
            </a:r>
            <a:endParaRPr lang="en-US" sz="1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B3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Алгоритм для любой формулы линии 26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2606040" cy="4206240"/>
          </a:xfrm>
          <a:prstGeom prst="roundRect">
            <a:avLst>
              <a:gd name="adj" fmla="val 5263"/>
            </a:avLst>
          </a:prstGeom>
          <a:solidFill>
            <a:srgbClr val="28503F"/>
          </a:solidFill>
          <a:ln w="12700">
            <a:solidFill>
              <a:srgbClr val="28503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874520"/>
            <a:ext cx="731520" cy="731520"/>
          </a:xfrm>
          <a:prstGeom prst="ellipse">
            <a:avLst/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745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88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Расшифровать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657600"/>
            <a:ext cx="2148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Выписать каждое обозначение из условия и найти, какой график или какая точка ему соответствует.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64992" y="1600200"/>
            <a:ext cx="2606040" cy="4206240"/>
          </a:xfrm>
          <a:prstGeom prst="roundRect">
            <a:avLst>
              <a:gd name="adj" fmla="val 5263"/>
            </a:avLst>
          </a:prstGeom>
          <a:solidFill>
            <a:srgbClr val="28503F"/>
          </a:solidFill>
          <a:ln w="12700">
            <a:solidFill>
              <a:srgbClr val="28503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39312" y="1874520"/>
            <a:ext cx="731520" cy="731520"/>
          </a:xfrm>
          <a:prstGeom prst="ellipse">
            <a:avLst/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39312" y="18745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3639312" y="2788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Снять значения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639312" y="3657600"/>
            <a:ext cx="2148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Отметить нужные точки на графике, провести линии к осям. Не округлять «на глаз» грубее шага сетки.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1344" y="1600200"/>
            <a:ext cx="2606040" cy="4206240"/>
          </a:xfrm>
          <a:prstGeom prst="roundRect">
            <a:avLst>
              <a:gd name="adj" fmla="val 5263"/>
            </a:avLst>
          </a:prstGeom>
          <a:solidFill>
            <a:srgbClr val="28503F"/>
          </a:solidFill>
          <a:ln w="12700">
            <a:solidFill>
              <a:srgbClr val="28503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55664" y="1874520"/>
            <a:ext cx="731520" cy="731520"/>
          </a:xfrm>
          <a:prstGeom prst="ellipse">
            <a:avLst/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55664" y="18745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6455664" y="2788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Подставить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455664" y="3657600"/>
            <a:ext cx="2148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Записать формулу с числами целиком, без пропуска промежуточных действий. Считать без промежуточного округления.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997696" y="1600200"/>
            <a:ext cx="2606040" cy="4206240"/>
          </a:xfrm>
          <a:prstGeom prst="roundRect">
            <a:avLst>
              <a:gd name="adj" fmla="val 5263"/>
            </a:avLst>
          </a:prstGeom>
          <a:solidFill>
            <a:srgbClr val="28503F"/>
          </a:solidFill>
          <a:ln w="12700">
            <a:solidFill>
              <a:srgbClr val="28503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72016" y="1874520"/>
            <a:ext cx="731520" cy="731520"/>
          </a:xfrm>
          <a:prstGeom prst="ellipse">
            <a:avLst/>
          </a:prstGeom>
          <a:solidFill>
            <a:srgbClr val="C67B00"/>
          </a:solidFill>
          <a:ln w="12700">
            <a:solidFill>
              <a:srgbClr val="C67B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272016" y="18745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9272016" y="2788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Проверить смысл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9272016" y="3657600"/>
            <a:ext cx="2148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Доля — от 0 до 1, численность не отрицательна, знак соответствует росту или падению на графике. Округлить, как требует условие.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6193</Words>
  <Application>Microsoft Office PowerPoint</Application>
  <PresentationFormat>Широкоэкранный</PresentationFormat>
  <Paragraphs>602</Paragraphs>
  <Slides>40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ЕГЭ биология, линия 26: формулы</dc:title>
  <dc:subject>PptxGenJS Presentation</dc:subject>
  <dc:creator>PptxGenJS</dc:creator>
  <cp:lastModifiedBy>Elena Voronina</cp:lastModifiedBy>
  <cp:revision>2</cp:revision>
  <dcterms:created xsi:type="dcterms:W3CDTF">2026-09-23T13:02:49Z</dcterms:created>
  <dcterms:modified xsi:type="dcterms:W3CDTF">2026-09-24T05:28:33Z</dcterms:modified>
</cp:coreProperties>
</file>