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4" r:id="rId3"/>
    <p:sldId id="273" r:id="rId4"/>
    <p:sldId id="275" r:id="rId5"/>
    <p:sldId id="276" r:id="rId6"/>
    <p:sldId id="278" r:id="rId7"/>
    <p:sldId id="277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86" r:id="rId16"/>
    <p:sldId id="287" r:id="rId17"/>
    <p:sldId id="288" r:id="rId18"/>
    <p:sldId id="289" r:id="rId19"/>
    <p:sldId id="290" r:id="rId20"/>
    <p:sldId id="291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C8D6D0"/>
    <a:srgbClr val="1D4D41"/>
    <a:srgbClr val="A9BEB5"/>
    <a:srgbClr val="8EA43F"/>
    <a:srgbClr val="15362E"/>
    <a:srgbClr val="A9C0B6"/>
    <a:srgbClr val="F9F9F7"/>
    <a:srgbClr val="456759"/>
    <a:srgbClr val="2252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105" d="100"/>
          <a:sy n="105" d="100"/>
        </p:scale>
        <p:origin x="672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CF39E-A5CB-4355-A4A1-CE6D89F9CA74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E1C3E-4E8B-4F0D-9FE2-CE8EA03C48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9644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CF39E-A5CB-4355-A4A1-CE6D89F9CA74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E1C3E-4E8B-4F0D-9FE2-CE8EA03C48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23400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CF39E-A5CB-4355-A4A1-CE6D89F9CA74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E1C3E-4E8B-4F0D-9FE2-CE8EA03C48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8705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CF39E-A5CB-4355-A4A1-CE6D89F9CA74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E1C3E-4E8B-4F0D-9FE2-CE8EA03C48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3543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CF39E-A5CB-4355-A4A1-CE6D89F9CA74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E1C3E-4E8B-4F0D-9FE2-CE8EA03C48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8084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CF39E-A5CB-4355-A4A1-CE6D89F9CA74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E1C3E-4E8B-4F0D-9FE2-CE8EA03C48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5018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CF39E-A5CB-4355-A4A1-CE6D89F9CA74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E1C3E-4E8B-4F0D-9FE2-CE8EA03C48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6614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CF39E-A5CB-4355-A4A1-CE6D89F9CA74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E1C3E-4E8B-4F0D-9FE2-CE8EA03C48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16702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CF39E-A5CB-4355-A4A1-CE6D89F9CA74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E1C3E-4E8B-4F0D-9FE2-CE8EA03C48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2438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CF39E-A5CB-4355-A4A1-CE6D89F9CA74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E1C3E-4E8B-4F0D-9FE2-CE8EA03C48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9661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CF39E-A5CB-4355-A4A1-CE6D89F9CA74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E1C3E-4E8B-4F0D-9FE2-CE8EA03C48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8275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BCF39E-A5CB-4355-A4A1-CE6D89F9CA74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4E1C3E-4E8B-4F0D-9FE2-CE8EA03C48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6814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1D4D41"/>
                </a:solidFill>
              </a:rPr>
              <a:t>Линия 25</a:t>
            </a:r>
            <a:br>
              <a:rPr lang="ru-RU" b="1" dirty="0" smtClean="0">
                <a:solidFill>
                  <a:srgbClr val="1D4D41"/>
                </a:solidFill>
              </a:rPr>
            </a:br>
            <a:r>
              <a:rPr lang="ru-RU" b="1" dirty="0" smtClean="0">
                <a:solidFill>
                  <a:srgbClr val="1D4D41"/>
                </a:solidFill>
              </a:rPr>
              <a:t>Эвристическое задание</a:t>
            </a:r>
            <a:endParaRPr lang="ru-RU" b="1" dirty="0">
              <a:solidFill>
                <a:srgbClr val="1D4D4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2000" dirty="0" smtClean="0">
                <a:solidFill>
                  <a:srgbClr val="1D4D41"/>
                </a:solidFill>
              </a:rPr>
              <a:t>старший преподаватель</a:t>
            </a:r>
          </a:p>
          <a:p>
            <a:pPr>
              <a:lnSpc>
                <a:spcPct val="100000"/>
              </a:lnSpc>
            </a:pPr>
            <a:r>
              <a:rPr lang="ru-RU" sz="2000" dirty="0" smtClean="0">
                <a:solidFill>
                  <a:srgbClr val="1D4D41"/>
                </a:solidFill>
              </a:rPr>
              <a:t>кафедры биологии и экологии ФГБОУ ВО «НГПУ»</a:t>
            </a:r>
            <a:endParaRPr lang="ru-RU" sz="2000" b="1" dirty="0">
              <a:solidFill>
                <a:srgbClr val="1D4D41"/>
              </a:solidFill>
            </a:endParaRPr>
          </a:p>
          <a:p>
            <a:pPr>
              <a:lnSpc>
                <a:spcPct val="100000"/>
              </a:lnSpc>
            </a:pPr>
            <a:r>
              <a:rPr lang="ru-RU" sz="2000" b="1" dirty="0" smtClean="0">
                <a:solidFill>
                  <a:srgbClr val="1D4D41"/>
                </a:solidFill>
              </a:rPr>
              <a:t>Бакаева Вера Викторовна </a:t>
            </a:r>
          </a:p>
          <a:p>
            <a:pPr>
              <a:lnSpc>
                <a:spcPct val="100000"/>
              </a:lnSpc>
            </a:pPr>
            <a:endParaRPr lang="ru-RU" sz="2000" dirty="0">
              <a:solidFill>
                <a:srgbClr val="1D4D4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2860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5437239" y="963561"/>
            <a:ext cx="5171767" cy="4483510"/>
          </a:xfrm>
          <a:prstGeom prst="roundRect">
            <a:avLst>
              <a:gd name="adj" fmla="val 3509"/>
            </a:avLst>
          </a:prstGeom>
          <a:gradFill flip="none" rotWithShape="1">
            <a:gsLst>
              <a:gs pos="0">
                <a:srgbClr val="F5F7F4"/>
              </a:gs>
              <a:gs pos="50000">
                <a:srgbClr val="F8F8F6"/>
              </a:gs>
              <a:gs pos="100000">
                <a:srgbClr val="F9F9F7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6553" y="423898"/>
            <a:ext cx="9700033" cy="1325563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1D4D41"/>
                </a:solidFill>
                <a:latin typeface="+mn-lt"/>
              </a:rPr>
              <a:t>Результаты выполнения заданий</a:t>
            </a:r>
            <a:br>
              <a:rPr lang="ru-RU" sz="3200" b="1" dirty="0" smtClean="0">
                <a:solidFill>
                  <a:srgbClr val="1D4D41"/>
                </a:solidFill>
                <a:latin typeface="+mn-lt"/>
              </a:rPr>
            </a:br>
            <a:r>
              <a:rPr lang="ru-RU" sz="3200" b="1" dirty="0" smtClean="0">
                <a:solidFill>
                  <a:srgbClr val="1D4D41"/>
                </a:solidFill>
                <a:latin typeface="+mn-lt"/>
              </a:rPr>
              <a:t>с развернутым ответом части 2</a:t>
            </a:r>
            <a:endParaRPr lang="ru-RU" sz="3200" b="1" dirty="0">
              <a:solidFill>
                <a:srgbClr val="1D4D41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44848" y="1749461"/>
            <a:ext cx="7496268" cy="4032073"/>
          </a:xfrm>
          <a:solidFill>
            <a:srgbClr val="F8F8F6"/>
          </a:solidFill>
          <a:ln w="19050">
            <a:solidFill>
              <a:srgbClr val="456759"/>
            </a:solidFill>
          </a:ln>
        </p:spPr>
        <p:txBody>
          <a:bodyPr>
            <a:normAutofit/>
          </a:bodyPr>
          <a:lstStyle/>
          <a:p>
            <a:endParaRPr lang="ru-RU" sz="1400" dirty="0" smtClean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1668" y="1803780"/>
            <a:ext cx="7348664" cy="3949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06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5437239" y="963561"/>
            <a:ext cx="5171767" cy="4483510"/>
          </a:xfrm>
          <a:prstGeom prst="roundRect">
            <a:avLst>
              <a:gd name="adj" fmla="val 3509"/>
            </a:avLst>
          </a:prstGeom>
          <a:gradFill flip="none" rotWithShape="1">
            <a:gsLst>
              <a:gs pos="0">
                <a:srgbClr val="F5F7F4"/>
              </a:gs>
              <a:gs pos="50000">
                <a:srgbClr val="F8F8F6"/>
              </a:gs>
              <a:gs pos="100000">
                <a:srgbClr val="F9F9F7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6553" y="423898"/>
            <a:ext cx="10515600" cy="1325563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1D4D41"/>
                </a:solidFill>
                <a:latin typeface="+mn-lt"/>
              </a:rPr>
              <a:t>Задания линий 25 и 26 — проблемно‑поисковые, контекстные биологические задачи</a:t>
            </a:r>
            <a:endParaRPr lang="ru-RU" sz="3200" b="1" dirty="0">
              <a:solidFill>
                <a:srgbClr val="1D4D41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85180" y="1749461"/>
            <a:ext cx="8600792" cy="4032073"/>
          </a:xfrm>
          <a:solidFill>
            <a:srgbClr val="F8F8F6"/>
          </a:solidFill>
          <a:ln w="19050">
            <a:solidFill>
              <a:srgbClr val="456759"/>
            </a:solidFill>
          </a:ln>
        </p:spPr>
        <p:txBody>
          <a:bodyPr>
            <a:normAutofit/>
          </a:bodyPr>
          <a:lstStyle/>
          <a:p>
            <a:endParaRPr lang="ru-RU" sz="1400" dirty="0" smtClean="0"/>
          </a:p>
          <a:p>
            <a:r>
              <a:rPr lang="ru-RU" sz="2000" dirty="0" smtClean="0">
                <a:solidFill>
                  <a:srgbClr val="1D4D41"/>
                </a:solidFill>
              </a:rPr>
              <a:t>анализ и синтез информации;</a:t>
            </a:r>
          </a:p>
          <a:p>
            <a:r>
              <a:rPr lang="ru-RU" sz="2000" dirty="0" smtClean="0">
                <a:solidFill>
                  <a:srgbClr val="1D4D41"/>
                </a:solidFill>
              </a:rPr>
              <a:t>умение владеть системой биологических знаний, которая включает основополагающие биологические термины и понятия, биологические теории, законы, принципы, правила, гипотезы;</a:t>
            </a:r>
          </a:p>
          <a:p>
            <a:r>
              <a:rPr lang="ru-RU" sz="2000" dirty="0" smtClean="0">
                <a:solidFill>
                  <a:srgbClr val="1D4D41"/>
                </a:solidFill>
              </a:rPr>
              <a:t>умение выявлять причинно‑следственные связи между исследуемыми биологическими объектами, явлениями, процессами;</a:t>
            </a:r>
          </a:p>
          <a:p>
            <a:r>
              <a:rPr lang="ru-RU" sz="2000" dirty="0" smtClean="0">
                <a:solidFill>
                  <a:srgbClr val="1D4D41"/>
                </a:solidFill>
              </a:rPr>
              <a:t>умение использовать знания по смежным с биологией естественным наукам;</a:t>
            </a:r>
          </a:p>
          <a:p>
            <a:r>
              <a:rPr lang="ru-RU" sz="2000" dirty="0" smtClean="0">
                <a:solidFill>
                  <a:srgbClr val="1D4D41"/>
                </a:solidFill>
              </a:rPr>
              <a:t>могут сопровождаться таблицами, рисунками, схемами, графиками, диаграммами.</a:t>
            </a:r>
            <a:endParaRPr lang="ru-RU" sz="2000" dirty="0">
              <a:solidFill>
                <a:srgbClr val="1D4D4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5785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5437239" y="963561"/>
            <a:ext cx="5171767" cy="4483510"/>
          </a:xfrm>
          <a:prstGeom prst="roundRect">
            <a:avLst>
              <a:gd name="adj" fmla="val 3509"/>
            </a:avLst>
          </a:prstGeom>
          <a:gradFill flip="none" rotWithShape="1">
            <a:gsLst>
              <a:gs pos="0">
                <a:srgbClr val="F5F7F4"/>
              </a:gs>
              <a:gs pos="50000">
                <a:srgbClr val="F8F8F6"/>
              </a:gs>
              <a:gs pos="100000">
                <a:srgbClr val="F9F9F7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6552" y="423898"/>
            <a:ext cx="9953531" cy="1325563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rgbClr val="1D4D41"/>
                </a:solidFill>
                <a:latin typeface="+mn-lt"/>
              </a:rPr>
              <a:t>Спецификация контрольных измерительных материалов</a:t>
            </a:r>
            <a:br>
              <a:rPr lang="ru-RU" sz="3200" b="1" dirty="0" smtClean="0">
                <a:solidFill>
                  <a:srgbClr val="1D4D41"/>
                </a:solidFill>
                <a:latin typeface="+mn-lt"/>
              </a:rPr>
            </a:br>
            <a:r>
              <a:rPr lang="ru-RU" sz="3200" b="1" dirty="0" smtClean="0">
                <a:solidFill>
                  <a:srgbClr val="1D4D41"/>
                </a:solidFill>
                <a:latin typeface="+mn-lt"/>
              </a:rPr>
              <a:t>для проведения в 2027 году единого государственного экзамена по БИОЛОГИИ</a:t>
            </a:r>
            <a:endParaRPr lang="ru-RU" sz="3200" b="1" dirty="0">
              <a:solidFill>
                <a:srgbClr val="1D4D41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91" y="1412963"/>
            <a:ext cx="8600792" cy="4032073"/>
          </a:xfrm>
          <a:noFill/>
          <a:ln w="19050">
            <a:noFill/>
          </a:ln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ru-RU" sz="1400" i="1" dirty="0" smtClean="0">
                <a:solidFill>
                  <a:srgbClr val="1D4D41"/>
                </a:solidFill>
              </a:rPr>
              <a:t>Таблица 1</a:t>
            </a:r>
          </a:p>
          <a:p>
            <a:pPr marL="0" indent="0" algn="r">
              <a:buNone/>
            </a:pPr>
            <a:r>
              <a:rPr lang="ru-RU" sz="1400" i="1" dirty="0" smtClean="0">
                <a:solidFill>
                  <a:srgbClr val="1D4D41"/>
                </a:solidFill>
              </a:rPr>
              <a:t>Соответствие заданий КИМ ЕГЭ школьной программе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5200609"/>
              </p:ext>
            </p:extLst>
          </p:nvPr>
        </p:nvGraphicFramePr>
        <p:xfrm>
          <a:off x="1072055" y="2051418"/>
          <a:ext cx="10118028" cy="441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7917"/>
                <a:gridCol w="1545489"/>
                <a:gridCol w="1520983"/>
                <a:gridCol w="6373639"/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1D4D41"/>
                          </a:solidFill>
                        </a:rPr>
                        <a:t>№ зада-</a:t>
                      </a:r>
                      <a:r>
                        <a:rPr lang="ru-RU" sz="1600" dirty="0" err="1" smtClean="0">
                          <a:solidFill>
                            <a:srgbClr val="1D4D41"/>
                          </a:solidFill>
                        </a:rPr>
                        <a:t>ния</a:t>
                      </a:r>
                      <a:endParaRPr lang="ru-RU" sz="1600" dirty="0">
                        <a:solidFill>
                          <a:srgbClr val="1D4D41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rgbClr val="1D4D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D4D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D4D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D4D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1D4D41"/>
                          </a:solidFill>
                        </a:rPr>
                        <a:t>Проверяемый элемент содержания в школьной программе 10–11 классов</a:t>
                      </a:r>
                      <a:endParaRPr lang="ru-RU" sz="1600" dirty="0">
                        <a:solidFill>
                          <a:srgbClr val="1D4D41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rgbClr val="1D4D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D4D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D4D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D4D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1D4D41"/>
                          </a:solidFill>
                        </a:rPr>
                        <a:t>Проверяемый элемент содержания в школьной программе</a:t>
                      </a:r>
                    </a:p>
                    <a:p>
                      <a:pPr algn="ctr"/>
                      <a:r>
                        <a:rPr lang="ru-RU" sz="1600" dirty="0" smtClean="0">
                          <a:solidFill>
                            <a:srgbClr val="1D4D41"/>
                          </a:solidFill>
                        </a:rPr>
                        <a:t>5–9 классов</a:t>
                      </a:r>
                      <a:endParaRPr lang="ru-RU" sz="1600" dirty="0">
                        <a:solidFill>
                          <a:srgbClr val="1D4D41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rgbClr val="1D4D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D4D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D4D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D4D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7"/>
                    </a:solidFill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rgbClr val="1D4D41"/>
                          </a:solidFill>
                        </a:rPr>
                        <a:t>Базовый уровень</a:t>
                      </a:r>
                      <a:endParaRPr lang="ru-RU" sz="1600" dirty="0">
                        <a:solidFill>
                          <a:srgbClr val="1D4D41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rgbClr val="1D4D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D4D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D4D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D4D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rgbClr val="1D4D41"/>
                          </a:solidFill>
                        </a:rPr>
                        <a:t>Углубленный уровень</a:t>
                      </a:r>
                      <a:endParaRPr lang="ru-RU" sz="1600" dirty="0">
                        <a:solidFill>
                          <a:srgbClr val="1D4D41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rgbClr val="1D4D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D4D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D4D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D4D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rgbClr val="1D4D41"/>
                          </a:solidFill>
                        </a:rPr>
                        <a:t>25</a:t>
                      </a:r>
                      <a:endParaRPr lang="ru-RU" sz="1600" b="1" dirty="0">
                        <a:solidFill>
                          <a:srgbClr val="1D4D41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rgbClr val="1D4D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D4D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D4D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D4D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rgbClr val="1D4D41"/>
                          </a:solidFill>
                        </a:rPr>
                        <a:t>-</a:t>
                      </a:r>
                      <a:endParaRPr lang="ru-RU" sz="1600" dirty="0">
                        <a:solidFill>
                          <a:srgbClr val="1D4D41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rgbClr val="1D4D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D4D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D4D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D4D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rgbClr val="1D4D41"/>
                          </a:solidFill>
                        </a:rPr>
                        <a:t>10 </a:t>
                      </a:r>
                      <a:r>
                        <a:rPr lang="ru-RU" sz="1600" dirty="0" err="1" smtClean="0">
                          <a:solidFill>
                            <a:srgbClr val="1D4D41"/>
                          </a:solidFill>
                        </a:rPr>
                        <a:t>кл</a:t>
                      </a:r>
                      <a:r>
                        <a:rPr lang="ru-RU" sz="1600" dirty="0" smtClean="0">
                          <a:solidFill>
                            <a:srgbClr val="1D4D41"/>
                          </a:solidFill>
                        </a:rPr>
                        <a:t>., п. 120.6.9. Строение</a:t>
                      </a:r>
                    </a:p>
                    <a:p>
                      <a:r>
                        <a:rPr lang="ru-RU" sz="1600" dirty="0" smtClean="0">
                          <a:solidFill>
                            <a:srgbClr val="1D4D41"/>
                          </a:solidFill>
                        </a:rPr>
                        <a:t>и функции организмов</a:t>
                      </a:r>
                      <a:endParaRPr lang="ru-RU" sz="1600" dirty="0">
                        <a:solidFill>
                          <a:srgbClr val="1D4D41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rgbClr val="1D4D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D4D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D4D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D4D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rgbClr val="1D4D41"/>
                          </a:solidFill>
                        </a:rPr>
                        <a:t>6 </a:t>
                      </a:r>
                      <a:r>
                        <a:rPr lang="ru-RU" sz="1600" dirty="0" err="1" smtClean="0">
                          <a:solidFill>
                            <a:srgbClr val="1D4D41"/>
                          </a:solidFill>
                        </a:rPr>
                        <a:t>кл</a:t>
                      </a:r>
                      <a:r>
                        <a:rPr lang="ru-RU" sz="1600" dirty="0" smtClean="0">
                          <a:solidFill>
                            <a:srgbClr val="1D4D41"/>
                          </a:solidFill>
                        </a:rPr>
                        <a:t>., п. 157.4.1. Растительный организм.</a:t>
                      </a:r>
                    </a:p>
                    <a:p>
                      <a:r>
                        <a:rPr lang="ru-RU" sz="1600" dirty="0" smtClean="0">
                          <a:solidFill>
                            <a:srgbClr val="1D4D41"/>
                          </a:solidFill>
                        </a:rPr>
                        <a:t>8 </a:t>
                      </a:r>
                      <a:r>
                        <a:rPr lang="ru-RU" sz="1600" dirty="0" err="1" smtClean="0">
                          <a:solidFill>
                            <a:srgbClr val="1D4D41"/>
                          </a:solidFill>
                        </a:rPr>
                        <a:t>кл</a:t>
                      </a:r>
                      <a:r>
                        <a:rPr lang="ru-RU" sz="1600" dirty="0" smtClean="0">
                          <a:solidFill>
                            <a:srgbClr val="1D4D41"/>
                          </a:solidFill>
                        </a:rPr>
                        <a:t>., п. 157.6.1. Животный организм.</a:t>
                      </a:r>
                    </a:p>
                    <a:p>
                      <a:r>
                        <a:rPr lang="ru-RU" sz="1600" dirty="0" smtClean="0">
                          <a:solidFill>
                            <a:srgbClr val="1D4D41"/>
                          </a:solidFill>
                        </a:rPr>
                        <a:t>6 </a:t>
                      </a:r>
                      <a:r>
                        <a:rPr lang="ru-RU" sz="1600" dirty="0" err="1" smtClean="0">
                          <a:solidFill>
                            <a:srgbClr val="1D4D41"/>
                          </a:solidFill>
                        </a:rPr>
                        <a:t>кл</a:t>
                      </a:r>
                      <a:r>
                        <a:rPr lang="ru-RU" sz="1600" dirty="0" smtClean="0">
                          <a:solidFill>
                            <a:srgbClr val="1D4D41"/>
                          </a:solidFill>
                        </a:rPr>
                        <a:t>., п. 157.4.3. Жизнедеятельность</a:t>
                      </a:r>
                      <a:r>
                        <a:rPr lang="ru-RU" sz="1600" baseline="0" dirty="0" smtClean="0">
                          <a:solidFill>
                            <a:srgbClr val="1D4D41"/>
                          </a:solidFill>
                        </a:rPr>
                        <a:t> </a:t>
                      </a:r>
                      <a:r>
                        <a:rPr lang="ru-RU" sz="1600" dirty="0" smtClean="0">
                          <a:solidFill>
                            <a:srgbClr val="1D4D41"/>
                          </a:solidFill>
                        </a:rPr>
                        <a:t>растительного организма.</a:t>
                      </a:r>
                    </a:p>
                    <a:p>
                      <a:r>
                        <a:rPr lang="ru-RU" sz="1600" dirty="0" smtClean="0">
                          <a:solidFill>
                            <a:srgbClr val="1D4D41"/>
                          </a:solidFill>
                        </a:rPr>
                        <a:t>7 </a:t>
                      </a:r>
                      <a:r>
                        <a:rPr lang="ru-RU" sz="1600" dirty="0" err="1" smtClean="0">
                          <a:solidFill>
                            <a:srgbClr val="1D4D41"/>
                          </a:solidFill>
                        </a:rPr>
                        <a:t>кл</a:t>
                      </a:r>
                      <a:r>
                        <a:rPr lang="ru-RU" sz="1600" dirty="0" smtClean="0">
                          <a:solidFill>
                            <a:srgbClr val="1D4D41"/>
                          </a:solidFill>
                        </a:rPr>
                        <a:t>., п. 157.5.5 Грибы. Лишайники. Бактерии.</a:t>
                      </a:r>
                    </a:p>
                    <a:p>
                      <a:r>
                        <a:rPr lang="ru-RU" sz="1600" dirty="0" smtClean="0">
                          <a:solidFill>
                            <a:srgbClr val="1D4D41"/>
                          </a:solidFill>
                        </a:rPr>
                        <a:t>8 </a:t>
                      </a:r>
                      <a:r>
                        <a:rPr lang="ru-RU" sz="1600" dirty="0" err="1" smtClean="0">
                          <a:solidFill>
                            <a:srgbClr val="1D4D41"/>
                          </a:solidFill>
                        </a:rPr>
                        <a:t>кл</a:t>
                      </a:r>
                      <a:r>
                        <a:rPr lang="ru-RU" sz="1600" dirty="0" smtClean="0">
                          <a:solidFill>
                            <a:srgbClr val="1D4D41"/>
                          </a:solidFill>
                        </a:rPr>
                        <a:t>., п. 157.6.2. Строение и жизнедеятельность организма животного.</a:t>
                      </a:r>
                    </a:p>
                    <a:p>
                      <a:r>
                        <a:rPr lang="ru-RU" sz="1600" dirty="0" smtClean="0">
                          <a:solidFill>
                            <a:srgbClr val="1D4D41"/>
                          </a:solidFill>
                        </a:rPr>
                        <a:t>9 </a:t>
                      </a:r>
                      <a:r>
                        <a:rPr lang="ru-RU" sz="1600" dirty="0" err="1" smtClean="0">
                          <a:solidFill>
                            <a:srgbClr val="1D4D41"/>
                          </a:solidFill>
                        </a:rPr>
                        <a:t>кл</a:t>
                      </a:r>
                      <a:r>
                        <a:rPr lang="ru-RU" sz="1600" dirty="0" smtClean="0">
                          <a:solidFill>
                            <a:srgbClr val="1D4D41"/>
                          </a:solidFill>
                        </a:rPr>
                        <a:t>., п. 157.7.2. Структура организма человека; п. 157.7.3. Нейрогуморальная регуляция; п.  157.7.4. Опора и движение; п. 157.7.5. Внутренняя среда организма; п. 157.7.6. Кровообращение; п. 157.7.7. Дыхание; п. 157.7.8. Питание и пищеварение; п. 157.7.9. Обмен веществ и превращение энергии; п. 157.7.10. Кожа; п. 157.7.11. Выделение; п. 157.7.12. Размножение и развитие; п. 157.7.13. Органы чувств и сенсорные системы</a:t>
                      </a:r>
                      <a:endParaRPr lang="ru-RU" sz="1600" dirty="0">
                        <a:solidFill>
                          <a:srgbClr val="1D4D41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rgbClr val="1D4D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D4D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D4D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D4D4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7"/>
                    </a:solidFill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851027" y="4831636"/>
            <a:ext cx="3778800" cy="1931301"/>
          </a:xfrm>
          <a:prstGeom prst="rect">
            <a:avLst/>
          </a:prstGeom>
          <a:solidFill>
            <a:srgbClr val="C8D6D0"/>
          </a:solidFill>
          <a:ln w="19050">
            <a:solidFill>
              <a:srgbClr val="1D4D4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1D4D41"/>
                </a:solidFill>
              </a:rPr>
              <a:t>Проблемные темы: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rgbClr val="1D4D41"/>
                </a:solidFill>
              </a:rPr>
              <a:t>Определение типа обратных связей;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err="1" smtClean="0">
                <a:solidFill>
                  <a:srgbClr val="1D4D41"/>
                </a:solidFill>
              </a:rPr>
              <a:t>Метапредметные</a:t>
            </a:r>
            <a:r>
              <a:rPr lang="ru-RU" sz="1400" dirty="0" smtClean="0">
                <a:solidFill>
                  <a:srgbClr val="1D4D41"/>
                </a:solidFill>
              </a:rPr>
              <a:t> знания в биологии (физические/ химические закономерности);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rgbClr val="1D4D41"/>
                </a:solidFill>
              </a:rPr>
              <a:t>Закономерности обмена веществ.</a:t>
            </a:r>
          </a:p>
          <a:p>
            <a:pPr algn="ctr"/>
            <a:r>
              <a:rPr lang="ru-RU" sz="1400" i="1" dirty="0" smtClean="0">
                <a:solidFill>
                  <a:srgbClr val="1D4D41"/>
                </a:solidFill>
              </a:rPr>
              <a:t>Подкаст ФИПИ «О результатах ЕГЭ-2026</a:t>
            </a:r>
          </a:p>
          <a:p>
            <a:pPr algn="ctr"/>
            <a:r>
              <a:rPr lang="ru-RU" sz="1400" i="1" dirty="0" smtClean="0">
                <a:solidFill>
                  <a:srgbClr val="1D4D41"/>
                </a:solidFill>
              </a:rPr>
              <a:t>и изменениях КИМ ГИА-2027»</a:t>
            </a:r>
            <a:endParaRPr lang="ru-RU" sz="1400" i="1" dirty="0">
              <a:solidFill>
                <a:srgbClr val="1D4D4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0794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5437239" y="963561"/>
            <a:ext cx="5171767" cy="4483510"/>
          </a:xfrm>
          <a:prstGeom prst="roundRect">
            <a:avLst>
              <a:gd name="adj" fmla="val 3509"/>
            </a:avLst>
          </a:prstGeom>
          <a:gradFill flip="none" rotWithShape="1">
            <a:gsLst>
              <a:gs pos="0">
                <a:srgbClr val="F5F7F4"/>
              </a:gs>
              <a:gs pos="50000">
                <a:srgbClr val="F8F8F6"/>
              </a:gs>
              <a:gs pos="100000">
                <a:srgbClr val="F9F9F7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6553" y="233780"/>
            <a:ext cx="10515600" cy="1325563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1D4D41"/>
                </a:solidFill>
                <a:latin typeface="+mn-lt"/>
              </a:rPr>
              <a:t>Какие темы чаще всего встречаются</a:t>
            </a:r>
            <a:endParaRPr lang="ru-RU" sz="3200" b="1" dirty="0">
              <a:solidFill>
                <a:srgbClr val="1D4D41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48966" y="1435508"/>
            <a:ext cx="9071572" cy="4032073"/>
          </a:xfrm>
          <a:solidFill>
            <a:srgbClr val="F8F8F6"/>
          </a:solidFill>
          <a:ln w="19050">
            <a:solidFill>
              <a:srgbClr val="456759"/>
            </a:solidFill>
          </a:ln>
        </p:spPr>
        <p:txBody>
          <a:bodyPr>
            <a:normAutofit fontScale="92500" lnSpcReduction="10000"/>
          </a:bodyPr>
          <a:lstStyle/>
          <a:p>
            <a:endParaRPr lang="ru-RU" sz="1400" dirty="0" smtClean="0"/>
          </a:p>
          <a:p>
            <a:r>
              <a:rPr lang="ru-RU" sz="2000" b="1" dirty="0" smtClean="0">
                <a:solidFill>
                  <a:srgbClr val="1D4D41"/>
                </a:solidFill>
              </a:rPr>
              <a:t>Анатомия и физиология человека: </a:t>
            </a:r>
            <a:r>
              <a:rPr lang="ru-RU" sz="2000" dirty="0" smtClean="0">
                <a:solidFill>
                  <a:srgbClr val="1D4D41"/>
                </a:solidFill>
              </a:rPr>
              <a:t>работа почек (нефрон, фильтрация, </a:t>
            </a:r>
            <a:r>
              <a:rPr lang="ru-RU" sz="2000" dirty="0" err="1" smtClean="0">
                <a:solidFill>
                  <a:srgbClr val="1D4D41"/>
                </a:solidFill>
              </a:rPr>
              <a:t>реабсорбция</a:t>
            </a:r>
            <a:r>
              <a:rPr lang="ru-RU" sz="2000" dirty="0" smtClean="0">
                <a:solidFill>
                  <a:srgbClr val="1D4D41"/>
                </a:solidFill>
              </a:rPr>
              <a:t>), дыхание (газообмен, роль гемоглобина и буферных систем), кровообращение (давление, скорость кровотока, строение сосудов), терморегуляция.</a:t>
            </a:r>
          </a:p>
          <a:p>
            <a:r>
              <a:rPr lang="ru-RU" sz="2000" b="1" dirty="0" smtClean="0">
                <a:solidFill>
                  <a:srgbClr val="1D4D41"/>
                </a:solidFill>
              </a:rPr>
              <a:t>Ботаника:</a:t>
            </a:r>
            <a:r>
              <a:rPr lang="ru-RU" sz="2000" dirty="0" smtClean="0">
                <a:solidFill>
                  <a:srgbClr val="1D4D41"/>
                </a:solidFill>
              </a:rPr>
              <a:t> адаптации растений к засухе, свету, холоду; транспирация; строение листа и устьиц; транспорт воды и минеральных веществ.</a:t>
            </a:r>
          </a:p>
          <a:p>
            <a:r>
              <a:rPr lang="ru-RU" sz="2000" b="1" dirty="0" smtClean="0">
                <a:solidFill>
                  <a:srgbClr val="1D4D41"/>
                </a:solidFill>
              </a:rPr>
              <a:t>Зоология: </a:t>
            </a:r>
            <a:r>
              <a:rPr lang="ru-RU" sz="2000" dirty="0" smtClean="0">
                <a:solidFill>
                  <a:srgbClr val="1D4D41"/>
                </a:solidFill>
              </a:rPr>
              <a:t>приспособления к среде обитания (например, у водных, пустынных, полярных животных); особенности строения покровов, дыхательной и выделительной систем.</a:t>
            </a:r>
          </a:p>
          <a:p>
            <a:r>
              <a:rPr lang="ru-RU" sz="2000" b="1" dirty="0" smtClean="0">
                <a:solidFill>
                  <a:srgbClr val="1D4D41"/>
                </a:solidFill>
              </a:rPr>
              <a:t>Цитология и молекулярная биология: </a:t>
            </a:r>
            <a:r>
              <a:rPr lang="ru-RU" sz="2000" dirty="0" smtClean="0">
                <a:solidFill>
                  <a:srgbClr val="1D4D41"/>
                </a:solidFill>
              </a:rPr>
              <a:t>свойства мембран (текучесть при разных температурах), работа ферментов, влияние факторов среды на белки.</a:t>
            </a:r>
          </a:p>
          <a:p>
            <a:r>
              <a:rPr lang="ru-RU" sz="2000" b="1" dirty="0" smtClean="0">
                <a:solidFill>
                  <a:srgbClr val="1D4D41"/>
                </a:solidFill>
              </a:rPr>
              <a:t>Экология: </a:t>
            </a:r>
            <a:r>
              <a:rPr lang="ru-RU" sz="2000" dirty="0" smtClean="0">
                <a:solidFill>
                  <a:srgbClr val="1D4D41"/>
                </a:solidFill>
              </a:rPr>
              <a:t>адаптации организмов к абиотическим факторам, экологические правила и закономерности (правило Аллена, правило Бергмана и др.).</a:t>
            </a:r>
          </a:p>
        </p:txBody>
      </p:sp>
    </p:spTree>
    <p:extLst>
      <p:ext uri="{BB962C8B-B14F-4D97-AF65-F5344CB8AC3E}">
        <p14:creationId xmlns:p14="http://schemas.microsoft.com/office/powerpoint/2010/main" val="866486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1" y="823373"/>
            <a:ext cx="12192000" cy="5459732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23373"/>
            <a:ext cx="6592267" cy="5459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519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1" y="823373"/>
            <a:ext cx="12192000" cy="5459732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23373"/>
            <a:ext cx="6592267" cy="545973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2267" y="963561"/>
            <a:ext cx="5406052" cy="314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346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1" y="823373"/>
            <a:ext cx="12192000" cy="5459732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b="7874"/>
          <a:stretch/>
        </p:blipFill>
        <p:spPr>
          <a:xfrm>
            <a:off x="1" y="962350"/>
            <a:ext cx="6450127" cy="5212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161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1" y="823373"/>
            <a:ext cx="12192000" cy="5459732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b="7874"/>
          <a:stretch/>
        </p:blipFill>
        <p:spPr>
          <a:xfrm>
            <a:off x="1" y="962350"/>
            <a:ext cx="6450127" cy="521211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0128" y="1061833"/>
            <a:ext cx="5432007" cy="3865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642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1" y="823373"/>
            <a:ext cx="12192000" cy="5459732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184" y="2892187"/>
            <a:ext cx="4481186" cy="295869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01267" y="1165283"/>
            <a:ext cx="556537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Известно, что соотношение толщины мозгового вещества почки к корковому может сильно варьировать у разных животных. У каких грызунов - пустынных или равнинных - отмечается большее соотношение мозгового вещества к корковому и более концентрированная моча? Объясните наблюдаемую закономерность с позиции строения нефронов.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Предположите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каково соотношение толщины мозгового вещества почки к корковому у бобров по сравнению с другими грызунами умеренных широт. Ответ поясните.</a:t>
            </a:r>
          </a:p>
        </p:txBody>
      </p:sp>
    </p:spTree>
    <p:extLst>
      <p:ext uri="{BB962C8B-B14F-4D97-AF65-F5344CB8AC3E}">
        <p14:creationId xmlns:p14="http://schemas.microsoft.com/office/powerpoint/2010/main" val="911920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1" y="823373"/>
            <a:ext cx="12192000" cy="5459732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184" y="2892187"/>
            <a:ext cx="4481186" cy="295869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01267" y="1165283"/>
            <a:ext cx="556537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Известно, что соотношение толщины мозгового вещества почки к корковому может сильно варьировать у разных животных. У каких грызунов - пустынных или равнинных - отмечается большее соотношение мозгового вещества к корковому и более концентрированная моча? Объясните наблюдаемую закономерность с позиции строения нефронов.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Предположите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каково соотношение толщины мозгового вещества почки к корковому у бобров по сравнению с другими грызунами умеренных широт. Ответ поясните.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0128" y="1061833"/>
            <a:ext cx="5432007" cy="442456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6527828" y="1615148"/>
            <a:ext cx="5241677" cy="378565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 у пустынных грызунов;</a:t>
            </a: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2) обратное всасывание (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реабсорбция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воды происходит в извитых канальцах нефрона (в петле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Генле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3) мозговое вещество почки преимущественно состоит из извитых канальцев (из петель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Генле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4) увеличенное соотношение мозгового вещества к корковому означает увеличение длины петли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Генле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(извитого канальца) в нефроне и увеличение интенсивности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реабсорбции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ИЛИ</a:t>
            </a: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2) кортикальные нефроны создают менее концентрированную мочу, чем юкстамедуллярные (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реабсорбируют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меньше воды, чем юкстамедуллярные);</a:t>
            </a: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3) кортикальные нефроны занимают большую часть коркового вещества, а юкстамедуллярные имеют канальцы, глубоко заходящие в мозговое вещество;</a:t>
            </a: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4) чем больше развито мозговое вещество, тем выше доля юкстамедуллярных нефронов, что увеличивает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реабсорбцию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5) у бобров соотношение будет ниже, чем у грызунов умеренных широт (у грызунов соотношение будет больше);</a:t>
            </a: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6) бобры много времени проводят в пресной воде и не испытывают недостатка воды.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1754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1" y="823373"/>
            <a:ext cx="12192000" cy="5459732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5" name="Прямоугольник 4"/>
          <p:cNvSpPr/>
          <p:nvPr/>
        </p:nvSpPr>
        <p:spPr>
          <a:xfrm>
            <a:off x="301267" y="1165283"/>
            <a:ext cx="556537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Лёгкие млекопитающих в процессе эмбрионального развития проходят несколько стадий развития. Успешность газообмена после рождения зависит от стадии развития лёгких у ребёнка. Используя рисунок, объясните, какие два изменения происходят в лёгких в процессе развития. С 26-й недели в бронхиолах начинает выделяться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сурфактант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Какую функцию выполняет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сурфактант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лёгких? Откуда в норме получает кислород развивающийся плод? Объясните, почему шансы на выживание при преждевременных родах  у ребёнка, лёгкие которого достигли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сакулярной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стадии, значительно выше, чем у ребёнка, лёгкие которого находятся на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каналикулярной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стадии.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920" y="3007979"/>
            <a:ext cx="6738607" cy="3186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43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1" y="823373"/>
            <a:ext cx="12192000" cy="5459732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5" name="Прямоугольник 4"/>
          <p:cNvSpPr/>
          <p:nvPr/>
        </p:nvSpPr>
        <p:spPr>
          <a:xfrm>
            <a:off x="301267" y="1165283"/>
            <a:ext cx="556537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Лёгкие млекопитающих в процессе эмбрионального развития проходят несколько стадий развития. Успешность газообмена после рождения зависит от стадии развития лёгких у ребёнка. Используя рисунок, объясните, какие два изменения происходят в лёгких в процессе развития. С 26-й недели в бронхиолах начинает выделяться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сурфактант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Какую функцию выполняет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сурфактант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лёгких? Откуда в норме получает кислород развивающийся плод? Объясните, почему шансы на выживание при преждевременных родах  у ребёнка, лёгкие которого достигли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сакулярной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стадии, значительно выше, чем у ребёнка, лёгкие которого находятся на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каналикулярной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стадии.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920" y="3007979"/>
            <a:ext cx="6738607" cy="318675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0128" y="1061833"/>
            <a:ext cx="5432007" cy="4053375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545934" y="1606095"/>
            <a:ext cx="5205463" cy="34163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 клетки лёгких уплощаются (становятся тоньше)</a:t>
            </a: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ИЛИ 1)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утоньшается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аэрогематический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барьер;</a:t>
            </a: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2) клетки лёгких сближаются с кровеносными сосудами (капиллярами; альвеолы сближаются с капиллярами)</a:t>
            </a: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ИЛИ 2) клетки лёгких формируют альвеолы (площадь поверхности лёгких увеличивается; объём альвеол увеличивается; альвеолы растягиваются);</a:t>
            </a: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3) препятствует спаданию (схлопыванию) альвеол</a:t>
            </a: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ИЛИ 3) снижает поверхностное натяжение в альвеолах</a:t>
            </a: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ИЛИ 3) способствует газообмену между кровью и внешней средой</a:t>
            </a: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ИЛИ 3) обладает бактерицидной (иммуномодулирующей) функцией;</a:t>
            </a: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4) из крови матери (через плаценту; через пуповину; из пуповинной вены);</a:t>
            </a: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5) на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каналикулярной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стадии отсутствуют альвеолы</a:t>
            </a: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ИЛИ</a:t>
            </a: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5) на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каналикулярной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стадии не секретируется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сурфактант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ИЛИ</a:t>
            </a: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5) на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каналикулярной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стадии нет контакта лёгких и кровеносных сосудов;</a:t>
            </a: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6) газообмен через лёгкие на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каналикулярной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стадии не возможен (низко эффективен).</a:t>
            </a:r>
            <a:endParaRPr lang="ru-RU" sz="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902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1" y="823373"/>
            <a:ext cx="12192000" cy="5459732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5" name="Прямоугольник 4"/>
          <p:cNvSpPr/>
          <p:nvPr/>
        </p:nvSpPr>
        <p:spPr>
          <a:xfrm>
            <a:off x="301267" y="1165283"/>
            <a:ext cx="556537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Галофильные прокариоты - это экологическая группа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архебактерий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(архей), которые обитают в неглубоких тропических водоёмах, содержащих насыщенный раствор солей. На рисунке представлена схема одного из типов фотосинтеза галофильных прокариотов. Какой пигмент улавливает энергию света галофильных прокариотов? Как изменится кислотность (рН) цитоплазмы у данных прокариотов в момент интенсивного освещения? Ответ поясните. Будут ли данные прокариоты выделять кислород в процессе фотосинтеза? Ответ поясните с позиции условий обитания этих прокариотов.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070" y="2806994"/>
            <a:ext cx="5671771" cy="3404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844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1" y="823373"/>
            <a:ext cx="12192000" cy="5459732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5" name="Прямоугольник 4"/>
          <p:cNvSpPr/>
          <p:nvPr/>
        </p:nvSpPr>
        <p:spPr>
          <a:xfrm>
            <a:off x="301267" y="1165283"/>
            <a:ext cx="556537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Галофильные прокариоты - это экологическая группа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архебактерий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(архей), которые обитают в неглубоких тропических водоёмах, содержащих насыщенный раствор солей. На рисунке представлена схема одного из типов фотосинтеза галофильных прокариотов. Какой пигмент улавливает энергию света галофильных прокариотов? Как изменится кислотность (рН) цитоплазмы у данных прокариотов в момент интенсивного освещения? Ответ поясните. Будут ли данные прокариоты выделять кислород в процессе фотосинтеза? Ответ поясните с позиции условий обитания этих прокариотов.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070" y="2806994"/>
            <a:ext cx="5671771" cy="340405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0128" y="1114589"/>
            <a:ext cx="5437072" cy="377591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538495" y="1606095"/>
            <a:ext cx="5265658" cy="32316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бактериородопсин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ретиналь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на свету кислотность цитоплазмы понизится (рН повысится);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протоны (H⁺; ионы водорода) под действием энергии света (с помощью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бактериородопсина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будут транспортироваться из цитоплазмы (в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периплазматическое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пространство; в периплазму);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 данные прокариоты (археи) не будут выделять кислород;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5) вода не является донором электронов для процесса фотосинтеза у данных прокариот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5) в процессе фотосинтеза у данных прокариот не происходит фотолиз воды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5) кислород (при фотосинтезе) образуется из воды;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6) археи экономят воду (не расходуют воду), так как испытывают её дефицит в солёных водоёмах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6) археи используют самую эволюционно древнюю (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аноксигенную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форму фотосинтеза.</a:t>
            </a:r>
            <a:endParaRPr lang="ru-RU" sz="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7018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1" y="823373"/>
            <a:ext cx="12192000" cy="5459732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5" name="Прямоугольник 4"/>
          <p:cNvSpPr/>
          <p:nvPr/>
        </p:nvSpPr>
        <p:spPr>
          <a:xfrm>
            <a:off x="301267" y="1165283"/>
            <a:ext cx="556537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Эритропоэтин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это белковый гормон, который синтезируют клетки почек при гипоксии. В красном костном мозге он стимулирует развитие эритроцитов из стволовых клеток. Какой тип обратной связи иллюстрирует регуляция синтеза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эритропоэтина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организме человека? Ответ поясните с учётом типа обратной связи. В каком веществе почки синтезируется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эритропоэтин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Как изменится насыщение крови человека кислородом при поражении тканей почек? Все ответы поясните.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267" y="2550278"/>
            <a:ext cx="5079625" cy="3537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984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1" y="823373"/>
            <a:ext cx="12192000" cy="5459732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5" name="Прямоугольник 4"/>
          <p:cNvSpPr/>
          <p:nvPr/>
        </p:nvSpPr>
        <p:spPr>
          <a:xfrm>
            <a:off x="301267" y="1165283"/>
            <a:ext cx="556537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Эритропоэтин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это белковый гормон, который синтезируют клетки почек при гипоксии. В красном костном мозге он стимулирует развитие эритроцитов из стволовых клеток. Какой тип обратной связи иллюстрирует регуляция синтеза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эритропоэтина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организме человека? Ответ поясните с учётом типа обратной связи. В каком веществе почки синтезируется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эритропоэтин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Как изменится насыщение крови человека кислородом при поражении тканей почек? Все ответы поясните.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267" y="2550278"/>
            <a:ext cx="5079625" cy="353784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0128" y="1165283"/>
            <a:ext cx="4500716" cy="3658237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500918" y="1658849"/>
            <a:ext cx="4399136" cy="30931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отрицательную обратную связь;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при (длительной) секреции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эритропоэтина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насыщение крови кислородом увеличивается (сатурация крови растёт; снижается гипоксия; количество эритроцитов растёт);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в результате выработка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эритропоэтина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снижается;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 в корковом веществе почки;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5) в корковом веществе расположены капсулы нефронов (капиллярные клубочки;  проксимальные (извитые) канальцы);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6) насыщение кислородом снизится;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7)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эритропоэтин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будет вырабатываться (замедлится выработка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эритропоэтина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9292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5437239" y="963561"/>
            <a:ext cx="5171767" cy="4483510"/>
          </a:xfrm>
          <a:prstGeom prst="roundRect">
            <a:avLst>
              <a:gd name="adj" fmla="val 3509"/>
            </a:avLst>
          </a:prstGeom>
          <a:gradFill flip="none" rotWithShape="1">
            <a:gsLst>
              <a:gs pos="0">
                <a:srgbClr val="F5F7F4"/>
              </a:gs>
              <a:gs pos="50000">
                <a:srgbClr val="F8F8F6"/>
              </a:gs>
              <a:gs pos="100000">
                <a:srgbClr val="F9F9F7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6553" y="423898"/>
            <a:ext cx="10515600" cy="1325563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1D4D41"/>
                </a:solidFill>
                <a:latin typeface="+mn-lt"/>
              </a:rPr>
              <a:t>Алгоритм решения задания 25</a:t>
            </a:r>
            <a:endParaRPr lang="ru-RU" sz="3200" b="1" dirty="0">
              <a:solidFill>
                <a:srgbClr val="1D4D41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85180" y="1749461"/>
            <a:ext cx="8600792" cy="4032073"/>
          </a:xfrm>
          <a:solidFill>
            <a:srgbClr val="F8F8F6"/>
          </a:solidFill>
          <a:ln w="19050">
            <a:solidFill>
              <a:srgbClr val="456759"/>
            </a:solidFill>
          </a:ln>
        </p:spPr>
        <p:txBody>
          <a:bodyPr>
            <a:normAutofit lnSpcReduction="10000"/>
          </a:bodyPr>
          <a:lstStyle/>
          <a:p>
            <a:endParaRPr lang="ru-RU" sz="1400" dirty="0" smtClean="0"/>
          </a:p>
          <a:p>
            <a:r>
              <a:rPr lang="ru-RU" sz="2000" b="1" dirty="0">
                <a:solidFill>
                  <a:srgbClr val="1D4D41"/>
                </a:solidFill>
              </a:rPr>
              <a:t>Внимательно</a:t>
            </a:r>
            <a:r>
              <a:rPr lang="ru-RU" sz="2000" dirty="0">
                <a:solidFill>
                  <a:srgbClr val="1D4D41"/>
                </a:solidFill>
              </a:rPr>
              <a:t> </a:t>
            </a:r>
            <a:r>
              <a:rPr lang="ru-RU" sz="2000" b="1" dirty="0">
                <a:solidFill>
                  <a:srgbClr val="1D4D41"/>
                </a:solidFill>
              </a:rPr>
              <a:t>прочитайте вопрос. </a:t>
            </a:r>
            <a:r>
              <a:rPr lang="ru-RU" sz="2000" dirty="0">
                <a:solidFill>
                  <a:srgbClr val="1D4D41"/>
                </a:solidFill>
              </a:rPr>
              <a:t>Выделите ключевые слова: «почему», «как связано», «объясните механизм». </a:t>
            </a:r>
          </a:p>
          <a:p>
            <a:r>
              <a:rPr lang="ru-RU" sz="2000" b="1" dirty="0">
                <a:solidFill>
                  <a:srgbClr val="1D4D41"/>
                </a:solidFill>
              </a:rPr>
              <a:t>Определите биологический объект и процесс. </a:t>
            </a:r>
            <a:r>
              <a:rPr lang="ru-RU" sz="2000" dirty="0">
                <a:solidFill>
                  <a:srgbClr val="1D4D41"/>
                </a:solidFill>
              </a:rPr>
              <a:t>Что именно нужно объяснить: орган, ткань, клетку, физиологический процесс? </a:t>
            </a:r>
          </a:p>
          <a:p>
            <a:r>
              <a:rPr lang="ru-RU" sz="2000" b="1" dirty="0">
                <a:solidFill>
                  <a:srgbClr val="1D4D41"/>
                </a:solidFill>
              </a:rPr>
              <a:t>Вспомните закономерности и термины.</a:t>
            </a:r>
            <a:r>
              <a:rPr lang="ru-RU" sz="2000" dirty="0">
                <a:solidFill>
                  <a:srgbClr val="1D4D41"/>
                </a:solidFill>
              </a:rPr>
              <a:t> Какие правила/законы/принципы здесь работают (например, осмос, диффузия, терморегуляция)? </a:t>
            </a:r>
          </a:p>
          <a:p>
            <a:r>
              <a:rPr lang="ru-RU" sz="2000" b="1" dirty="0">
                <a:solidFill>
                  <a:srgbClr val="1D4D41"/>
                </a:solidFill>
              </a:rPr>
              <a:t>Выстройте цепочку:</a:t>
            </a:r>
            <a:r>
              <a:rPr lang="ru-RU" sz="2000" dirty="0">
                <a:solidFill>
                  <a:srgbClr val="1D4D41"/>
                </a:solidFill>
              </a:rPr>
              <a:t> причина → биологический механизм → следствие/адаптивное значение. </a:t>
            </a:r>
          </a:p>
          <a:p>
            <a:r>
              <a:rPr lang="ru-RU" sz="2000" b="1" dirty="0">
                <a:solidFill>
                  <a:srgbClr val="1D4D41"/>
                </a:solidFill>
              </a:rPr>
              <a:t>Запишите элементы</a:t>
            </a:r>
            <a:r>
              <a:rPr lang="ru-RU" sz="2000" dirty="0">
                <a:solidFill>
                  <a:srgbClr val="1D4D41"/>
                </a:solidFill>
              </a:rPr>
              <a:t> ответа кратко и по делу, каждый — с новой строки. Используйте термины. </a:t>
            </a:r>
          </a:p>
          <a:p>
            <a:r>
              <a:rPr lang="ru-RU" sz="2000" dirty="0">
                <a:solidFill>
                  <a:srgbClr val="1D4D41"/>
                </a:solidFill>
              </a:rPr>
              <a:t>Проверьте, </a:t>
            </a:r>
            <a:r>
              <a:rPr lang="ru-RU" sz="2000" b="1" dirty="0">
                <a:solidFill>
                  <a:srgbClr val="1D4D41"/>
                </a:solidFill>
              </a:rPr>
              <a:t>нет ли бытовых формулировок и логических ошибок</a:t>
            </a:r>
            <a:r>
              <a:rPr lang="ru-RU" sz="2000" dirty="0">
                <a:solidFill>
                  <a:srgbClr val="1D4D4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483557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5437239" y="963561"/>
            <a:ext cx="5171767" cy="4483510"/>
          </a:xfrm>
          <a:prstGeom prst="roundRect">
            <a:avLst>
              <a:gd name="adj" fmla="val 3509"/>
            </a:avLst>
          </a:prstGeom>
          <a:gradFill flip="none" rotWithShape="1">
            <a:gsLst>
              <a:gs pos="0">
                <a:srgbClr val="F5F7F4"/>
              </a:gs>
              <a:gs pos="50000">
                <a:srgbClr val="F8F8F6"/>
              </a:gs>
              <a:gs pos="100000">
                <a:srgbClr val="F9F9F7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6553" y="423898"/>
            <a:ext cx="10515600" cy="1325563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1D4D41"/>
                </a:solidFill>
                <a:latin typeface="+mn-lt"/>
              </a:rPr>
              <a:t>Практические советы для подготовки</a:t>
            </a:r>
            <a:endParaRPr lang="ru-RU" sz="3200" b="1" dirty="0">
              <a:solidFill>
                <a:srgbClr val="1D4D41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85180" y="1749461"/>
            <a:ext cx="8600792" cy="4032073"/>
          </a:xfrm>
          <a:solidFill>
            <a:srgbClr val="F8F8F6"/>
          </a:solidFill>
          <a:ln w="19050">
            <a:solidFill>
              <a:srgbClr val="456759"/>
            </a:solidFill>
          </a:ln>
        </p:spPr>
        <p:txBody>
          <a:bodyPr>
            <a:normAutofit/>
          </a:bodyPr>
          <a:lstStyle/>
          <a:p>
            <a:endParaRPr lang="ru-RU" sz="1400" dirty="0" smtClean="0"/>
          </a:p>
          <a:p>
            <a:r>
              <a:rPr lang="ru-RU" sz="2000" b="1" dirty="0">
                <a:solidFill>
                  <a:srgbClr val="1D4D41"/>
                </a:solidFill>
              </a:rPr>
              <a:t>Решайте задания из реальных вариантов ЕГЭ и сборников ФИПИ. </a:t>
            </a:r>
            <a:endParaRPr lang="ru-RU" sz="2000" b="1" dirty="0" smtClean="0">
              <a:solidFill>
                <a:srgbClr val="1D4D41"/>
              </a:solidFill>
            </a:endParaRPr>
          </a:p>
          <a:p>
            <a:r>
              <a:rPr lang="ru-RU" sz="2000" b="1" dirty="0" smtClean="0">
                <a:solidFill>
                  <a:srgbClr val="1D4D41"/>
                </a:solidFill>
              </a:rPr>
              <a:t>Обращайте </a:t>
            </a:r>
            <a:r>
              <a:rPr lang="ru-RU" sz="2000" b="1" dirty="0">
                <a:solidFill>
                  <a:srgbClr val="1D4D41"/>
                </a:solidFill>
              </a:rPr>
              <a:t>внимание на ключи и критерии оценивания. </a:t>
            </a:r>
            <a:endParaRPr lang="ru-RU" sz="2000" b="1" dirty="0" smtClean="0">
              <a:solidFill>
                <a:srgbClr val="1D4D41"/>
              </a:solidFill>
            </a:endParaRPr>
          </a:p>
          <a:p>
            <a:r>
              <a:rPr lang="ru-RU" sz="2000" b="1" dirty="0" smtClean="0">
                <a:solidFill>
                  <a:srgbClr val="1D4D41"/>
                </a:solidFill>
              </a:rPr>
              <a:t>Для </a:t>
            </a:r>
            <a:r>
              <a:rPr lang="ru-RU" sz="2000" b="1" dirty="0">
                <a:solidFill>
                  <a:srgbClr val="1D4D41"/>
                </a:solidFill>
              </a:rPr>
              <a:t>каждого важного процесса (фильтрация в почках, газообмен, транспирация) подготовьте 4–5 ключевых элементов ответа</a:t>
            </a:r>
            <a:r>
              <a:rPr lang="ru-RU" sz="2000" b="1" dirty="0" smtClean="0">
                <a:solidFill>
                  <a:srgbClr val="1D4D41"/>
                </a:solidFill>
              </a:rPr>
              <a:t>.</a:t>
            </a:r>
          </a:p>
          <a:p>
            <a:r>
              <a:rPr lang="ru-RU" sz="2000" b="1" dirty="0" smtClean="0">
                <a:solidFill>
                  <a:srgbClr val="1D4D41"/>
                </a:solidFill>
              </a:rPr>
              <a:t>Тренируйтесь </a:t>
            </a:r>
            <a:r>
              <a:rPr lang="ru-RU" sz="2000" b="1" dirty="0">
                <a:solidFill>
                  <a:srgbClr val="1D4D41"/>
                </a:solidFill>
              </a:rPr>
              <a:t>писать ответы без черновика, но сразу структурируя: </a:t>
            </a:r>
            <a:br>
              <a:rPr lang="ru-RU" sz="2000" b="1" dirty="0">
                <a:solidFill>
                  <a:srgbClr val="1D4D41"/>
                </a:solidFill>
              </a:rPr>
            </a:br>
            <a:r>
              <a:rPr lang="ru-RU" sz="2000" b="1" dirty="0" smtClean="0">
                <a:solidFill>
                  <a:srgbClr val="1D4D41"/>
                </a:solidFill>
              </a:rPr>
              <a:t>1</a:t>
            </a:r>
            <a:r>
              <a:rPr lang="ru-RU" sz="2000" b="1" dirty="0">
                <a:solidFill>
                  <a:srgbClr val="1D4D41"/>
                </a:solidFill>
              </a:rPr>
              <a:t>)… 2)… 3</a:t>
            </a:r>
            <a:r>
              <a:rPr lang="ru-RU" sz="2000" b="1" dirty="0" smtClean="0">
                <a:solidFill>
                  <a:srgbClr val="1D4D41"/>
                </a:solidFill>
              </a:rPr>
              <a:t>)…</a:t>
            </a:r>
          </a:p>
          <a:p>
            <a:r>
              <a:rPr lang="ru-RU" sz="2000" b="1" dirty="0" smtClean="0">
                <a:solidFill>
                  <a:srgbClr val="1D4D41"/>
                </a:solidFill>
              </a:rPr>
              <a:t>Работайте </a:t>
            </a:r>
            <a:r>
              <a:rPr lang="ru-RU" sz="2000" b="1" dirty="0">
                <a:solidFill>
                  <a:srgbClr val="1D4D41"/>
                </a:solidFill>
              </a:rPr>
              <a:t>над терминологией. </a:t>
            </a:r>
            <a:endParaRPr lang="ru-RU" sz="2000" b="1" dirty="0" smtClean="0">
              <a:solidFill>
                <a:srgbClr val="1D4D41"/>
              </a:solidFill>
            </a:endParaRPr>
          </a:p>
          <a:p>
            <a:r>
              <a:rPr lang="ru-RU" sz="2000" b="1" dirty="0" smtClean="0">
                <a:solidFill>
                  <a:srgbClr val="1D4D41"/>
                </a:solidFill>
              </a:rPr>
              <a:t>Если </a:t>
            </a:r>
            <a:r>
              <a:rPr lang="ru-RU" sz="2000" b="1" dirty="0">
                <a:solidFill>
                  <a:srgbClr val="1D4D41"/>
                </a:solidFill>
              </a:rPr>
              <a:t>не знаете термин — выпишите его и пример использования.</a:t>
            </a:r>
          </a:p>
        </p:txBody>
      </p:sp>
    </p:spTree>
    <p:extLst>
      <p:ext uri="{BB962C8B-B14F-4D97-AF65-F5344CB8AC3E}">
        <p14:creationId xmlns:p14="http://schemas.microsoft.com/office/powerpoint/2010/main" val="286541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5437239" y="963561"/>
            <a:ext cx="5171767" cy="4483510"/>
          </a:xfrm>
          <a:prstGeom prst="roundRect">
            <a:avLst>
              <a:gd name="adj" fmla="val 3509"/>
            </a:avLst>
          </a:prstGeom>
          <a:gradFill flip="none" rotWithShape="1">
            <a:gsLst>
              <a:gs pos="0">
                <a:srgbClr val="F5F7F4"/>
              </a:gs>
              <a:gs pos="50000">
                <a:srgbClr val="F8F8F6"/>
              </a:gs>
              <a:gs pos="100000">
                <a:srgbClr val="F9F9F7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6136" y="519933"/>
            <a:ext cx="4679864" cy="578192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7059" y="519933"/>
            <a:ext cx="4074838" cy="5779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734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347</TotalTime>
  <Words>1687</Words>
  <Application>Microsoft Office PowerPoint</Application>
  <PresentationFormat>Широкоэкранный</PresentationFormat>
  <Paragraphs>112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Times New Roman</vt:lpstr>
      <vt:lpstr>Тема Office</vt:lpstr>
      <vt:lpstr>Линия 25 Эвристическое задание</vt:lpstr>
      <vt:lpstr>Результаты выполнения заданий с развернутым ответом части 2</vt:lpstr>
      <vt:lpstr>Задания линий 25 и 26 — проблемно‑поисковые, контекстные биологические задачи</vt:lpstr>
      <vt:lpstr>Спецификация контрольных измерительных материалов для проведения в 2027 году единого государственного экзамена по БИОЛОГИИ</vt:lpstr>
      <vt:lpstr>Какие темы чаще всего встречаются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Алгоритм решения задания 25</vt:lpstr>
      <vt:lpstr>Практические советы для подготовки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209 UMU</dc:creator>
  <cp:lastModifiedBy>209 UMU</cp:lastModifiedBy>
  <cp:revision>20</cp:revision>
  <dcterms:created xsi:type="dcterms:W3CDTF">2026-09-23T03:10:27Z</dcterms:created>
  <dcterms:modified xsi:type="dcterms:W3CDTF">2026-09-24T02:28:33Z</dcterms:modified>
</cp:coreProperties>
</file>