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9" r:id="rId4"/>
    <p:sldId id="274" r:id="rId5"/>
    <p:sldId id="275" r:id="rId6"/>
    <p:sldId id="279" r:id="rId7"/>
    <p:sldId id="268" r:id="rId8"/>
    <p:sldId id="276" r:id="rId9"/>
    <p:sldId id="277" r:id="rId10"/>
    <p:sldId id="278" r:id="rId11"/>
    <p:sldId id="280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ge-hub.ru/testing/ege/biologiia" TargetMode="External"/><Relationship Id="rId3" Type="http://schemas.openxmlformats.org/officeDocument/2006/relationships/hyperlink" Target="https://stepenin.ru/tasks/bio-lines" TargetMode="External"/><Relationship Id="rId7" Type="http://schemas.openxmlformats.org/officeDocument/2006/relationships/hyperlink" Target="https://studarium.ru/kurs/2" TargetMode="External"/><Relationship Id="rId2" Type="http://schemas.openxmlformats.org/officeDocument/2006/relationships/hyperlink" Target="https://neofamily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3.shkolkovo.online/catalogs" TargetMode="External"/><Relationship Id="rId5" Type="http://schemas.openxmlformats.org/officeDocument/2006/relationships/hyperlink" Target="https://blog.maximumtest.ru/post/zakon-hardi-vajnberga-na-ege-po-biologii.html" TargetMode="External"/><Relationship Id="rId4" Type="http://schemas.openxmlformats.org/officeDocument/2006/relationships/hyperlink" Target="https://ege-study.ru/ru/ege/materialy/biologiya/" TargetMode="External"/><Relationship Id="rId9" Type="http://schemas.openxmlformats.org/officeDocument/2006/relationships/hyperlink" Target="https://www.bio-faq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8229600" cy="1143000"/>
          </a:xfrm>
        </p:spPr>
        <p:txBody>
          <a:bodyPr>
            <a:noAutofit/>
          </a:bodyPr>
          <a:lstStyle/>
          <a:p>
            <a:r>
              <a:rPr lang="ru-RU" sz="5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Линия 24</a:t>
            </a:r>
            <a:endParaRPr lang="ru-RU" sz="5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61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62" y="764704"/>
            <a:ext cx="8804609" cy="5865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spcBef>
                <a:spcPts val="5"/>
              </a:spcBef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Базовый уровень.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z="1600" spc="-5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</a:t>
            </a:r>
            <a:r>
              <a:rPr lang="ru-RU" sz="16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119.6.3.</a:t>
            </a:r>
            <a:r>
              <a:rPr lang="ru-RU" sz="1600" spc="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Хими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ческий</a:t>
            </a:r>
            <a:r>
              <a:rPr lang="ru-RU" sz="1600" spc="9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</a:t>
            </a:r>
            <a:r>
              <a:rPr lang="ru-RU" sz="1600" spc="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строение</a:t>
            </a:r>
            <a:r>
              <a:rPr lang="ru-RU" sz="1600" spc="22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клетки;</a:t>
            </a:r>
            <a:r>
              <a:rPr lang="ru-RU" sz="1600" spc="2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119.6.4.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Жизнедеятельность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клетки;</a:t>
            </a:r>
            <a:r>
              <a:rPr lang="ru-RU" sz="1600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119.6.5.</a:t>
            </a:r>
            <a:r>
              <a:rPr lang="ru-RU" sz="1600" spc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Размножение</a:t>
            </a:r>
            <a:r>
              <a:rPr lang="ru-RU" sz="1600" spc="9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индивидуальное</a:t>
            </a:r>
            <a:r>
              <a:rPr lang="ru-RU" sz="1600" spc="26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1600" spc="2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600" spc="2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119.6.6.</a:t>
            </a:r>
            <a:r>
              <a:rPr lang="ru-RU" sz="1600" spc="2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23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Наследственность и изменчивость</a:t>
            </a:r>
            <a:r>
              <a:rPr lang="ru-RU" sz="1600" spc="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организмов;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119.6.7.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Селекция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Основы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био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algn="just">
              <a:spcBef>
                <a:spcPts val="25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</a:t>
            </a:r>
            <a:r>
              <a:rPr lang="ru-RU" sz="1600" spc="3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119.7.1.</a:t>
            </a:r>
            <a:r>
              <a:rPr lang="ru-RU" sz="1600" spc="3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2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Эво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люционная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биология;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119.7.2.</a:t>
            </a:r>
            <a:r>
              <a:rPr lang="ru-RU" sz="1600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Возникнове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ние</a:t>
            </a:r>
            <a:r>
              <a:rPr lang="ru-RU" sz="1600" spc="-4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жизни</a:t>
            </a:r>
            <a:r>
              <a:rPr lang="ru-RU" sz="1600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Земле; 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119.7.3.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Организмы</a:t>
            </a:r>
            <a:r>
              <a:rPr lang="ru-RU" sz="1600" spc="-5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окружающая среда;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119.7.4.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Со-общества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экологические</a:t>
            </a:r>
            <a:r>
              <a:rPr lang="ru-RU" sz="1600" spc="-3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системы.</a:t>
            </a:r>
          </a:p>
          <a:p>
            <a:pPr marL="45720" marR="39370" algn="just">
              <a:lnSpc>
                <a:spcPct val="102000"/>
              </a:lnSpc>
              <a:spcBef>
                <a:spcPts val="5"/>
              </a:spcBef>
              <a:spcAft>
                <a:spcPts val="0"/>
              </a:spcAft>
            </a:pP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marR="39370" algn="just">
              <a:lnSpc>
                <a:spcPct val="102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Углубленный уровень.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120.6.3.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Биология клетки;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120.6.4.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Химическая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клетки; п.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120.6.5.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Строение и функции клетки;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120.6.6.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Обмен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превращение</a:t>
            </a:r>
            <a:r>
              <a:rPr lang="ru-RU" sz="16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энергии</a:t>
            </a:r>
            <a:r>
              <a:rPr lang="ru-RU" sz="16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2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клет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120.6.7. Наследственная информация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2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её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клетке;</a:t>
            </a:r>
            <a:r>
              <a:rPr lang="ru-RU" sz="1600" spc="2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120.6.8.</a:t>
            </a:r>
            <a:r>
              <a:rPr lang="ru-RU" sz="1600" spc="3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Жизненный</a:t>
            </a:r>
            <a:r>
              <a:rPr lang="ru-RU" sz="1600" spc="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цикл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клетки;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120.6.9. Строение</a:t>
            </a:r>
            <a:r>
              <a:rPr lang="ru-RU" sz="1600" spc="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функции</a:t>
            </a:r>
            <a:r>
              <a:rPr lang="ru-RU" sz="1600" spc="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600" spc="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120.6.10.</a:t>
            </a:r>
            <a:r>
              <a:rPr lang="ru-RU" sz="1600" spc="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Размножение 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организмов;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marR="39370" algn="just">
              <a:lnSpc>
                <a:spcPct val="102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120.6.11.</a:t>
            </a:r>
            <a:r>
              <a:rPr lang="ru-RU" sz="1600" spc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Генетика</a:t>
            </a:r>
            <a:r>
              <a:rPr lang="ru-RU" sz="1600" spc="17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600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наука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наследственности</a:t>
            </a:r>
            <a:r>
              <a:rPr lang="ru-RU" sz="1600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изменчи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вости</a:t>
            </a:r>
            <a:r>
              <a:rPr lang="ru-RU" sz="1600" spc="8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организмов;</a:t>
            </a:r>
            <a:r>
              <a:rPr lang="ru-RU" sz="1600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120.6.13. Закономерности изменчивости;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120.6.14. Генетика</a:t>
            </a:r>
            <a:r>
              <a:rPr lang="ru-RU" sz="16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человека;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120.6.15.</a:t>
            </a:r>
            <a:r>
              <a:rPr lang="ru-RU" sz="1600" spc="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Селекция</a:t>
            </a:r>
            <a:r>
              <a:rPr lang="ru-RU" sz="1600" spc="1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600" spc="1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120.6.16.</a:t>
            </a:r>
            <a:r>
              <a:rPr lang="ru-RU" sz="1600" spc="1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Биотехнология</a:t>
            </a:r>
            <a:r>
              <a:rPr lang="ru-RU" sz="1600" spc="-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синтетическая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биология. 11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</a:t>
            </a:r>
            <a:r>
              <a:rPr lang="ru-RU" sz="1600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120.7.1.</a:t>
            </a:r>
            <a:r>
              <a:rPr lang="ru-RU" sz="1600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Зарождение и</a:t>
            </a:r>
            <a:r>
              <a:rPr lang="ru-RU" sz="16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		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эволюционных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представлений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биологии;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marR="39370" algn="just">
              <a:lnSpc>
                <a:spcPct val="102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6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120.7.2.	</a:t>
            </a:r>
            <a:r>
              <a:rPr lang="ru-RU" sz="1600" spc="-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Микроэволюция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</a:t>
            </a:r>
            <a:r>
              <a:rPr lang="ru-RU" sz="16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её		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ru-RU" sz="1600" spc="-2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п.120.7.3.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Макроэволюция</a:t>
            </a:r>
            <a:r>
              <a:rPr lang="ru-RU" sz="1600" spc="15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её</a:t>
            </a:r>
            <a:r>
              <a:rPr lang="ru-RU" sz="1600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1600" spc="1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120.7.4.</a:t>
            </a:r>
            <a:r>
              <a:rPr lang="ru-RU" sz="1600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Происхождение</a:t>
            </a:r>
            <a:r>
              <a:rPr lang="ru-RU" sz="1600" spc="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жизни</a:t>
            </a:r>
            <a:r>
              <a:rPr lang="ru-RU" sz="1600" spc="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Земле;</a:t>
            </a:r>
            <a:r>
              <a:rPr lang="ru-RU" sz="16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120.7.5.</a:t>
            </a:r>
            <a:r>
              <a:rPr lang="ru-RU" sz="16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Происхожде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ние</a:t>
            </a:r>
            <a:r>
              <a:rPr lang="ru-RU" sz="1600" spc="9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</a:t>
            </a:r>
            <a:r>
              <a:rPr lang="ru-RU" sz="1600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600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антропогенез; 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120.7.6.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Экология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наука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взаимоотношениях</a:t>
            </a:r>
            <a:r>
              <a:rPr lang="ru-RU" sz="1600" spc="3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мов</a:t>
            </a:r>
            <a:r>
              <a:rPr lang="ru-RU" sz="1600" spc="14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надорганизменных</a:t>
            </a:r>
            <a:r>
              <a:rPr lang="ru-RU" sz="1600" spc="1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</a:t>
            </a:r>
            <a:r>
              <a:rPr lang="ru-RU" sz="1600" spc="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окружающей</a:t>
            </a:r>
            <a:r>
              <a:rPr lang="ru-RU" sz="1600" spc="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средой; 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120.7.7.</a:t>
            </a:r>
            <a:r>
              <a:rPr lang="ru-RU" sz="1600" spc="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Организмы</a:t>
            </a:r>
            <a:r>
              <a:rPr lang="ru-RU" sz="1600" spc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среда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обитания;</a:t>
            </a:r>
            <a:r>
              <a:rPr lang="ru-RU" sz="1600" spc="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120.7.8.</a:t>
            </a:r>
            <a:r>
              <a:rPr lang="ru-RU" sz="1600" spc="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видов</a:t>
            </a:r>
            <a:r>
              <a:rPr lang="ru-RU" sz="160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spc="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популяций;</a:t>
            </a:r>
            <a:r>
              <a:rPr lang="ru-RU" sz="160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120.7.9.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Экология</a:t>
            </a:r>
            <a:r>
              <a:rPr lang="ru-RU" sz="16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сообществ.</a:t>
            </a:r>
            <a:r>
              <a:rPr lang="ru-RU" sz="16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ческие</a:t>
            </a:r>
            <a:r>
              <a:rPr lang="ru-RU" sz="1600" spc="37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системы;</a:t>
            </a:r>
            <a:r>
              <a:rPr lang="ru-RU" sz="1600" spc="3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п.</a:t>
            </a:r>
            <a:r>
              <a:rPr lang="ru-RU" sz="1600" spc="-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120.7.10. Биосфера</a:t>
            </a:r>
            <a:r>
              <a:rPr lang="ru-RU" sz="1600" spc="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600" spc="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глобальная</a:t>
            </a:r>
            <a:r>
              <a:rPr lang="ru-RU" sz="1600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экоси</a:t>
            </a:r>
            <a:r>
              <a:rPr lang="ru-RU" sz="1600" spc="-2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стема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Спецификация 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42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дают рисунок (микрофотографию, схему, изображение биологического процесса) и серию вопросов. 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06916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Нужно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Определить</a:t>
            </a:r>
            <a:r>
              <a:rPr lang="ru-RU" sz="16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изображённый объект (структуру, орган, тип деления клетки, часть организма).</a:t>
            </a:r>
            <a:b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Описать </a:t>
            </a:r>
            <a: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его строение и функции.</a:t>
            </a:r>
            <a:b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 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Объяснить </a:t>
            </a:r>
            <a: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связи между строением и функцией.</a:t>
            </a:r>
            <a:b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 Сделать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выводы</a:t>
            </a:r>
            <a:r>
              <a:rPr lang="ru-RU" sz="16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на основе изображения.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86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0750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8152"/>
            <a:ext cx="8640960" cy="2908920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заданиях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 24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работе с изображениями,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определяющим к оцениванию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узнавание объекта или процесса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ответе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(процессы) не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(элемент 1),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присутствуют все остальные элементы ответа, выставляется 1 балл.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иных случаях при неверном определении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выставляется 0 баллов.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20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0432"/>
            <a:ext cx="6334125" cy="3990975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798" y="4509120"/>
            <a:ext cx="6482418" cy="1440160"/>
          </a:xfrm>
        </p:spPr>
        <p:txBody>
          <a:bodyPr>
            <a:noAutofit/>
          </a:bodyPr>
          <a:lstStyle/>
          <a:p>
            <a:pPr algn="l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ключа: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дивергенция (адаптивная радиация; параллельная эволюция); 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гиппопотамы;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наличие хвостового плавника;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редукция задних конечностей;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видоизменение передних конечностей в ласты;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обтекаемая форма тела (ноздри, расположенные на темени); 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формирование китового уса (цедильного аппарата);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толстый слой подкожной жировой клетчатки.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16216" y="3645023"/>
            <a:ext cx="2627784" cy="32129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ответе не определена форма эволюционного процесса (элемент 1), но присутствуют все остальные элементы ответа, выставляется 1 балл.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иных случаях при неверном определении формы эволюционного процесса за задание выставляется 0 баллов.</a:t>
            </a:r>
          </a:p>
        </p:txBody>
      </p:sp>
    </p:spTree>
    <p:extLst>
      <p:ext uri="{BB962C8B-B14F-4D97-AF65-F5344CB8AC3E}">
        <p14:creationId xmlns:p14="http://schemas.microsoft.com/office/powerpoint/2010/main" val="276029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293096"/>
            <a:ext cx="6192688" cy="1143000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ключа: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1 — спермий;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 результате митоза;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из генеративной клетки пыльцевого зерна (из микроспоры);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гаплоидный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участвуют в (двойном) оплодотворении;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у цветковых двойное оплодотворение (один спермий сливается с яйцеклеткой, другой — с центральной клеткой)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у цветковых в результате двойного оплодотворения образуются зародыш и эндосперм.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908720"/>
            <a:ext cx="4952514" cy="18722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структура обозначена на рисунке цифрой 1? В результате какого деления и из какой исходной клетки она формируется? Какой набор хромосом для нее характерен? В каком процессе участвуют клетки 1, 2, 3? В чем его особенность у цветковых растений?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16216" y="3645023"/>
            <a:ext cx="2627784" cy="32129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ответе не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 элемент 1,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присутствуют все остальные элементы ответа, выставляется 1 балл.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иных случаях при неверном определении формы эволюционного процесса за задание выставляется 0 баллов.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14" y="227387"/>
            <a:ext cx="4034893" cy="276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72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068960"/>
            <a:ext cx="8784976" cy="1143000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solidFill>
                  <a:srgbClr val="030F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модели различных видов суставов. Определите, какой буквой на рисунке обозначена модель плечевого сустава. Какие кости формируют данный сустав? Какое количество плоскостей вращения для него характерно? Укажите функцию муцина, содержащегося в суставной (синовиальной) жидкости. Назовите сустав, который обладает таким же количеством плоскостей вращения, как и плечевой сустав.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4664"/>
            <a:ext cx="5788346" cy="211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4365104"/>
            <a:ext cx="8640960" cy="1800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ответа: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Модель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плечевого сустава обозначена буквой А.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Плечевая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кость и лопатка.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Для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плечевого сустава характерно три (несколько) плоскости вращения.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Муцин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уменьшает трение (обеспечивает скольжение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Тазобедренный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сустав.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84168" y="6021288"/>
            <a:ext cx="2880320" cy="8367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элементов – 3б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элемента – 2 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элемента  - 1б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1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196752"/>
            <a:ext cx="4176464" cy="1584176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некоторых рыб развиваются специфические выросты в жаберной полости, густо снабженные кровеносными сосудами. Например, такие выросты можно обнаружить у сома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Saccobranchus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Предположите, почему возникают такие выросты. В каком климате обитают данные рыбы? Ответ поясните. Зачастую сходные адаптации можно обнаружить у рыб, которые обитают в загрязнённых органическими веществами водоёмах. Как можно объяснить такое сходство?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3861048"/>
            <a:ext cx="8640960" cy="29969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ключа: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выросты возникают для увеличения площади (поверхности) газообмена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дыхательные выросты возникают для компенсации недостатка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кислорода ИЛИ 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дыхательные выросты необходимы для депонирования кислорода;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 условиях тёплого (тропического) климата;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при повышении температуры воды растворимость кислорода (воздуха) в ней снижается;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органические вещества способствуют росту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микроорганизмов ИЛИт4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загрязнённых органическими веществами водоёмах повышается интенсивность дыхания (гниения);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в результате уменьшается количество растворённого в воде кислорода.</a:t>
            </a: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20126" y="2711515"/>
            <a:ext cx="2880320" cy="8367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4-5 эл – 3б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эл – 2 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эл  - 1б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51470"/>
            <a:ext cx="4788024" cy="21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2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6132" y="2854233"/>
            <a:ext cx="5753993" cy="1584176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рисунок. Как называется молекула, обозначенная цифрой 1? Какие ферменты используются для создания этой молекулы? Опишите процессы, осуществляемые данными ферментами.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4581128"/>
            <a:ext cx="8640960" cy="22768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ключа: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1 — рекомбинантная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(рекомбинантная молекула ДНК);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рестриктазы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(ферменты рестрикции,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эндонуклеазы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обеспечивают разрезание молекулы ДНК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плазмиды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гена) на отдельные фрагменты;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ДНК-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лигаза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обеспечивает «сшивание»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гибридизируемых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(соединяемых) фрагментов ДНК (образование ковалентных фосфодиэфирных связей между нуклеотидами). </a:t>
            </a: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56176" y="3585134"/>
            <a:ext cx="2880320" cy="8367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эл – 3б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эл – 2 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эл  - 1б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15751"/>
            <a:ext cx="6611119" cy="249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0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564904"/>
            <a:ext cx="5976664" cy="2304256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эксперимента ученый измерял скорость фотосинтеза в зависимости от температуры. Концентрацию углекислого газа и интенсивность освещения он поддерживал постоянными. Объясните, почему при повышении температуры активность фотосинтеза сначала растёт, но начиная с определённой температуры начинает стремительно снижаться (см. график).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4994055"/>
            <a:ext cx="8640960" cy="18639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ключа: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темновая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стадия фотосинтеза — это цикл реакций, катализируемых ферментами;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активность ферментов при повышении температуры возрастает;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пока не начнётся денатурация ферментов под воздействием высокой температуры, и тогда скорость реакции падает.</a:t>
            </a: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56176" y="3585134"/>
            <a:ext cx="2880320" cy="8367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эл – 3б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эл – 2 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эл  - 1б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7" y="113921"/>
            <a:ext cx="4124711" cy="289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2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6132" y="2854233"/>
            <a:ext cx="5753993" cy="1584176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органелла клетки, изображённая на микрофотографии, сделанной с помощью электронного микроскопа? Какие мембранные структуры её образуют? Какие функции она выполняет?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4581128"/>
            <a:ext cx="8640960" cy="22768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ключа: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(комплекс)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Гольджи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Цистерны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диктиосомы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везикулы (мембранные пузырьки).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Накопление веществ.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веществ.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Упаковка веществ (образование лизосом).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Дозревание (модификация) белков.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Транспортировка веществ</a:t>
            </a:r>
            <a:endParaRPr lang="ru-RU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56176" y="3585134"/>
            <a:ext cx="2880320" cy="8367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6-7 эл – 3б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4-5 эл – 2 б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эл  - 1б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9915"/>
            <a:ext cx="5519853" cy="297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6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Сайты для подготовки: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7638"/>
            <a:ext cx="8419168" cy="8926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neofamily.ru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stepenin.ru/tasks/bio-lines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://ege-study.ru/ru/ege/materialy/biologiya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blog.maximumtest.ru/post/zakon-hardi-vajnberga-na-ege-po-biologii.html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3.shkolkovo.online/catalogs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studarium.ru/kurs/2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ege-hub.ru/testing/ege/biologiia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https://www.bio-faq.ru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/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74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963</Words>
  <Application>Microsoft Office PowerPoint</Application>
  <PresentationFormat>Экран (4:3)</PresentationFormat>
  <Paragraphs>78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Линия 24</vt:lpstr>
      <vt:lpstr>Спецификация </vt:lpstr>
      <vt:lpstr>Вам дают рисунок (микрофотографию, схему, изображение биологического процесса) и серию вопросов. </vt:lpstr>
      <vt:lpstr>Важно</vt:lpstr>
      <vt:lpstr>Элементы ключа: 1) дивергенция (адаптивная радиация; параллельная эволюция);  2) гиппопотамы; 3) наличие хвостового плавника; 4) редукция задних конечностей; 5) видоизменение передних конечностей в ласты; 6) обтекаемая форма тела (ноздри, расположенные на темени);  7) формирование китового уса (цедильного аппарата); 8) толстый слой подкожной жировой клетчатки.</vt:lpstr>
      <vt:lpstr>Элементы ключа: 1) 1 — спермий; 2) в результате митоза; 3) из генеративной клетки пыльцевого зерна (из микроспоры); 4) гаплоидный (nc); 5) участвуют в (двойном) оплодотворении; 6) у цветковых двойное оплодотворение (один спермий сливается с яйцеклеткой, другой — с центральной клеткой) ИЛИ 6) у цветковых в результате двойного оплодотворения образуются зародыш и эндосперм.</vt:lpstr>
      <vt:lpstr>Рассмотрите модели различных видов суставов. Определите, какой буквой на рисунке обозначена модель плечевого сустава. Какие кости формируют данный сустав? Какое количество плоскостей вращения для него характерно? Укажите функцию муцина, содержащегося в суставной (синовиальной) жидкости. Назовите сустав, который обладает таким же количеством плоскостей вращения, как и плечевой сустав.</vt:lpstr>
      <vt:lpstr>У некоторых рыб развиваются специфические выросты в жаберной полости, густо снабженные кровеносными сосудами. Например, такие выросты можно обнаружить у сома (Saccobranchus). Предположите, почему возникают такие выросты. В каком климате обитают данные рыбы? Ответ поясните. Зачастую сходные адаптации можно обнаружить у рыб, которые обитают в загрязнённых органическими веществами водоёмах. Как можно объяснить такое сходство?</vt:lpstr>
      <vt:lpstr>Рассмотрите рисунок. Как называется молекула, обозначенная цифрой 1? Какие ферменты используются для создания этой молекулы? Опишите процессы, осуществляемые данными ферментами.</vt:lpstr>
      <vt:lpstr>Во время эксперимента ученый измерял скорость фотосинтеза в зависимости от температуры. Концентрацию углекислого газа и интенсивность освещения он поддерживал постоянными. Объясните, почему при повышении температуры активность фотосинтеза сначала растёт, но начиная с определённой температуры начинает стремительно снижаться (см. график).</vt:lpstr>
      <vt:lpstr>Как называется органелла клетки, изображённая на микрофотографии, сделанной с помощью электронного микроскопа? Какие мембранные структуры её образуют? Какие функции она выполняет?</vt:lpstr>
      <vt:lpstr>Сайты для подготовки: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деятельность:  роль учителя и ученика. </dc:title>
  <dc:creator>Acer</dc:creator>
  <cp:lastModifiedBy>User</cp:lastModifiedBy>
  <cp:revision>34</cp:revision>
  <dcterms:created xsi:type="dcterms:W3CDTF">2025-01-22T13:48:11Z</dcterms:created>
  <dcterms:modified xsi:type="dcterms:W3CDTF">2026-09-23T16:32:20Z</dcterms:modified>
</cp:coreProperties>
</file>