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6"/>
  </p:notesMasterIdLst>
  <p:sldIdLst>
    <p:sldId id="256" r:id="rId2"/>
    <p:sldId id="289" r:id="rId3"/>
    <p:sldId id="290" r:id="rId4"/>
    <p:sldId id="291" r:id="rId5"/>
    <p:sldId id="292" r:id="rId6"/>
    <p:sldId id="294" r:id="rId7"/>
    <p:sldId id="293" r:id="rId8"/>
    <p:sldId id="295" r:id="rId9"/>
    <p:sldId id="296" r:id="rId10"/>
    <p:sldId id="297" r:id="rId11"/>
    <p:sldId id="298" r:id="rId12"/>
    <p:sldId id="299" r:id="rId13"/>
    <p:sldId id="300" r:id="rId14"/>
    <p:sldId id="30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F9E50-7239-46D7-B430-DF8F95A8FC2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72C41-84EE-43C1-8AF4-0E67EAC693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21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BAE7D-8F38-4C4B-9720-6A8CDC8EFEDC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5349-D702-4CAA-AC96-301A0C6C1655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14482-14A4-4808-AC0F-925691F64EFA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34BF2D5-C560-4A5C-96DC-AD3AC620C8A3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3CD3-5492-446B-83A7-644D70D60830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C586C-832E-41CC-8C40-60E25B858B39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1E0A1-EF7F-41E5-8218-D3C82B28BB86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7101-3CA5-4A1A-8F60-3D3065882C8B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5C41745-8730-4C7A-A16E-A68D7F8B877B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BE9A-E61F-42AC-8616-74FB7A425E91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BAFB5-8922-4788-814E-1BFC8D651377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2480FC9-72AC-41D1-9C6F-D455FFB5088C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79512" y="1988840"/>
            <a:ext cx="8964488" cy="147002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 Задания </a:t>
            </a:r>
            <a:r>
              <a:rPr lang="ru-RU" sz="3600" b="1" dirty="0" smtClean="0">
                <a:solidFill>
                  <a:srgbClr val="002060"/>
                </a:solidFill>
              </a:rPr>
              <a:t>22–23 </a:t>
            </a:r>
            <a:r>
              <a:rPr lang="ru-RU" sz="3600" b="1" dirty="0">
                <a:solidFill>
                  <a:srgbClr val="002060"/>
                </a:solidFill>
              </a:rPr>
              <a:t>ЕГЭ по биологии: </a:t>
            </a:r>
            <a:r>
              <a:rPr lang="ru-RU" sz="3600" b="1" dirty="0" smtClean="0">
                <a:solidFill>
                  <a:srgbClr val="002060"/>
                </a:solidFill>
              </a:rPr>
              <a:t>типичные </a:t>
            </a:r>
            <a:r>
              <a:rPr lang="ru-RU" sz="3600" b="1" dirty="0">
                <a:solidFill>
                  <a:srgbClr val="002060"/>
                </a:solidFill>
              </a:rPr>
              <a:t>ошибки </a:t>
            </a:r>
            <a:r>
              <a:rPr lang="ru-RU" sz="3600" b="1" dirty="0" smtClean="0">
                <a:solidFill>
                  <a:srgbClr val="002060"/>
                </a:solidFill>
              </a:rPr>
              <a:t>выпускников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и </a:t>
            </a:r>
            <a:r>
              <a:rPr lang="ru-RU" sz="3600" b="1" dirty="0">
                <a:solidFill>
                  <a:srgbClr val="002060"/>
                </a:solidFill>
              </a:rPr>
              <a:t>прогноз усложнений в </a:t>
            </a:r>
            <a:r>
              <a:rPr lang="ru-RU" sz="3600" b="1" dirty="0" smtClean="0">
                <a:solidFill>
                  <a:srgbClr val="002060"/>
                </a:solidFill>
              </a:rPr>
              <a:t>2027. 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25C68B6-61C2-468F-89AB-4B9F7531AA68}" type="slidenum">
              <a:rPr lang="ru-RU" sz="1800" smtClean="0">
                <a:solidFill>
                  <a:schemeClr val="tx1"/>
                </a:solidFill>
              </a:rPr>
              <a:pPr/>
              <a:t>1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393305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Федина Л.П., учитель биологии МБОУ СОШ № 49 </a:t>
            </a:r>
            <a:r>
              <a:rPr lang="ru-RU" i="1" dirty="0" smtClean="0"/>
              <a:t> </a:t>
            </a:r>
            <a:endParaRPr lang="ru-RU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Что нужно знать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01752" y="1340768"/>
            <a:ext cx="853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dirty="0" smtClean="0"/>
              <a:t>Четко различать зависимую переменную от независимой 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 Контролируемые параметры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 Понятие нулевой гипотезы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 Виды контроля и их значение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 Типичные источники  ошибок в постановке эксперимента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05984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Что нужно уметь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01752" y="1340768"/>
            <a:ext cx="86627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dirty="0" smtClean="0"/>
              <a:t>Выявлять переменные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Ставить отрицательный контроль и обосновывать его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Формулировать </a:t>
            </a:r>
            <a:r>
              <a:rPr lang="ru-RU" sz="3600" dirty="0" smtClean="0"/>
              <a:t>нулевую гипотезу</a:t>
            </a:r>
            <a:endParaRPr lang="ru-RU" sz="3600" dirty="0" smtClean="0"/>
          </a:p>
          <a:p>
            <a:pPr marL="342900" indent="-342900">
              <a:buAutoNum type="arabicPeriod"/>
            </a:pPr>
            <a:r>
              <a:rPr lang="ru-RU" sz="3600" dirty="0" smtClean="0"/>
              <a:t>Анализировать графики и таблицы</a:t>
            </a:r>
          </a:p>
          <a:p>
            <a:pPr marL="342900" indent="-342900">
              <a:buAutoNum type="arabicPeriod"/>
            </a:pPr>
            <a:r>
              <a:rPr lang="ru-RU" sz="3600" dirty="0" smtClean="0"/>
              <a:t>Объяснять биологический смысл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593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084" y="0"/>
            <a:ext cx="8534400" cy="75212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Нулевая гипотеза и переменные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836" y="624433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070C0"/>
                </a:solidFill>
              </a:rPr>
              <a:t>Указать две </a:t>
            </a:r>
            <a:r>
              <a:rPr lang="ru-RU" sz="2000" i="1" dirty="0" smtClean="0">
                <a:solidFill>
                  <a:srgbClr val="0070C0"/>
                </a:solidFill>
              </a:rPr>
              <a:t>нулевые гипотезы или две зависимые переменные</a:t>
            </a:r>
            <a:endParaRPr lang="ru-RU" sz="2000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516" y="1596862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Экспериментатор исследовал выживаемость мышей при заражении их золотистым стафилококком и лечении различными препаратами. Результаты эксперимента приведены на графике ниже.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Сформулируйте две нулевые гипотезы* для данного эксперимента. Объясните, почему в качестве одного из препаратов был выбран именно антибиотик. Почему результаты эксперимента могут быть недостоверными, если мышей не отбирать по возрасту и полу?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564904"/>
            <a:ext cx="497336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41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Экспериментатор исследовал эффективность новых способов лечения грибковых инфекций человека. Для этого он подвергал клетки гриба </a:t>
            </a:r>
            <a:r>
              <a:rPr lang="ru-RU" dirty="0" err="1"/>
              <a:t>кандида</a:t>
            </a:r>
            <a:r>
              <a:rPr lang="ru-RU" dirty="0"/>
              <a:t> воздействию препарата </a:t>
            </a:r>
            <a:r>
              <a:rPr lang="ru-RU" dirty="0" err="1"/>
              <a:t>антимикотика</a:t>
            </a:r>
            <a:r>
              <a:rPr lang="ru-RU" dirty="0"/>
              <a:t> (противогрибкового) и фотодинамической терапии (ФДТ). Результаты приведены на диаграмме.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Сформулируйте </a:t>
            </a:r>
            <a:r>
              <a:rPr lang="ru-RU" dirty="0"/>
              <a:t>две нулевые гипотезы* для данного эксперимента? Объясните, почему исследователь инкубировал все образцы в одном термостате. Почему результаты эксперимента могут быть недостоверными, если для проведения фотодинамической терапии клеткам меняли среду?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501" y="1831628"/>
            <a:ext cx="650099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648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82839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Экспериментатор изучал особенности физиологии космонавта до и после их полёта на Международную космическую станцию. Для этого он исследовал скорость развития утомляемости мышц. Результаты эксперимента по оценке утомляемости мышц бедра приведены на графике.</a:t>
            </a:r>
          </a:p>
          <a:p>
            <a:endParaRPr lang="ru-RU" dirty="0"/>
          </a:p>
          <a:p>
            <a:r>
              <a:rPr lang="ru-RU" dirty="0" smtClean="0"/>
              <a:t>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Сформулируйте две нулевые гипотезы* для данного эксперимента. Объясните, почему учёный проводил исследование с группой космонавтов. Почему результаты эксперимента могут быть недостоверными, если для оценки сокращения мышц использовали разные методики в каждом отдельном случае?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56792"/>
            <a:ext cx="423407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383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Отрицательный контроль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27584" y="1700808"/>
            <a:ext cx="756084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1. </a:t>
            </a:r>
            <a:r>
              <a:rPr lang="ru-RU" sz="2400" i="1" dirty="0" smtClean="0">
                <a:solidFill>
                  <a:srgbClr val="002060"/>
                </a:solidFill>
              </a:rPr>
              <a:t>Объяснить недостоверность отрицательного контроля</a:t>
            </a:r>
          </a:p>
          <a:p>
            <a:r>
              <a:rPr lang="ru-RU" sz="2400" i="1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Поиск ошибок в постановке эксперимента. В задании могут специально «зашить» недочёты: например, в контрольной группе изменили не только нужный параметр, но и ещё какой‑то (скажем, температуру). Это делает контроль неадекватным, а выводы — недостоверными</a:t>
            </a:r>
            <a:r>
              <a:rPr lang="ru-RU" sz="2400" i="1" dirty="0">
                <a:solidFill>
                  <a:srgbClr val="002060"/>
                </a:solidFill>
              </a:rPr>
              <a:t>.</a:t>
            </a:r>
            <a:endParaRPr lang="ru-RU" sz="2400" i="1" dirty="0" smtClean="0">
              <a:solidFill>
                <a:srgbClr val="002060"/>
              </a:solidFill>
            </a:endParaRPr>
          </a:p>
          <a:p>
            <a:endParaRPr lang="ru-RU" sz="2400" i="1" dirty="0">
              <a:solidFill>
                <a:srgbClr val="002060"/>
              </a:solidFill>
            </a:endParaRPr>
          </a:p>
          <a:p>
            <a:endParaRPr lang="ru-RU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388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60648"/>
            <a:ext cx="81369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Экспериментатор решил изучить процессы деления </a:t>
            </a:r>
            <a:r>
              <a:rPr lang="ru-RU" dirty="0" err="1"/>
              <a:t>эпидермальных</a:t>
            </a:r>
            <a:r>
              <a:rPr lang="ru-RU" dirty="0"/>
              <a:t> клеток мыши (</a:t>
            </a:r>
            <a:r>
              <a:rPr lang="ru-RU" dirty="0" err="1"/>
              <a:t>Mus</a:t>
            </a:r>
            <a:r>
              <a:rPr lang="ru-RU" dirty="0"/>
              <a:t> </a:t>
            </a:r>
            <a:r>
              <a:rPr lang="ru-RU" dirty="0" err="1"/>
              <a:t>musculus</a:t>
            </a:r>
            <a:r>
              <a:rPr lang="ru-RU" dirty="0"/>
              <a:t>). Для этого он измерял количество клеток в питательной среде при добавлении препаратов колхицина или </a:t>
            </a:r>
            <a:r>
              <a:rPr lang="ru-RU" dirty="0" err="1"/>
              <a:t>эпидермального</a:t>
            </a:r>
            <a:r>
              <a:rPr lang="ru-RU" dirty="0"/>
              <a:t> фактора роста. Результаты представлены на диаграмме.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В качестве отрицательного контроля экспериментатор выдерживал (инкубировал) клетки в физиологическом растворе. Почему такой отрицательный контроль не является адекватным? Ответ поясните. Предложите свой вариант постановки отрицательного контроля.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187" y="1700808"/>
            <a:ext cx="530142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8325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8772" y="284093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 </a:t>
            </a:r>
            <a:r>
              <a:rPr lang="ru-RU" sz="2400" i="1" dirty="0">
                <a:solidFill>
                  <a:srgbClr val="002060"/>
                </a:solidFill>
              </a:rPr>
              <a:t>Оценить возможен ли в конкретном случае отрицательный контроль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727042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284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41376"/>
            <a:ext cx="8862731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446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0392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 23. Усилилась математическая составляющая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8" y="1556792"/>
            <a:ext cx="897055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86916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Готовой формулы  в условии НЕТ. Ее нужно самостоятельно вывести из определения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456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88" y="260648"/>
            <a:ext cx="7593244" cy="6198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341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ЧТО ДЕЛАТЬ?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221" y="260648"/>
            <a:ext cx="970434" cy="93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700808"/>
            <a:ext cx="8352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При подготовке акцентировать внимание на задачах где нужно комбинировать биологические знания с математикой.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Подбирать задания где есть таблицы данных, и учить детей не только читать их, но и четко объяснять, что они нашли в цифрах и почему это имеет биологический смысл.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Подробно разобрать демоверсию ЕГЭ 2027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7944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788" y="332656"/>
            <a:ext cx="8534400" cy="75895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Уважаемые коллеги!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973550"/>
            <a:ext cx="4104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latin typeface="Georgia" panose="02040502050405020303" pitchFamily="18" charset="0"/>
                <a:ea typeface="MS UI Gothic" panose="020B0600070205080204" pitchFamily="34" charset="-128"/>
              </a:rPr>
              <a:t>Пусть ваши уроки </a:t>
            </a:r>
            <a:r>
              <a:rPr lang="ru-RU" sz="2800" i="1" dirty="0">
                <a:latin typeface="Georgia" panose="02040502050405020303" pitchFamily="18" charset="0"/>
                <a:ea typeface="MS UI Gothic" panose="020B0600070205080204" pitchFamily="34" charset="-128"/>
              </a:rPr>
              <a:t>будут по-настоящему </a:t>
            </a:r>
            <a:r>
              <a:rPr lang="ru-RU" sz="2800" i="1" dirty="0" smtClean="0">
                <a:latin typeface="Georgia" panose="02040502050405020303" pitchFamily="18" charset="0"/>
                <a:ea typeface="MS UI Gothic" panose="020B0600070205080204" pitchFamily="34" charset="-128"/>
              </a:rPr>
              <a:t>вдохновляющими</a:t>
            </a:r>
            <a:r>
              <a:rPr lang="ru-RU" sz="2800" i="1" dirty="0">
                <a:latin typeface="Georgia" panose="02040502050405020303" pitchFamily="18" charset="0"/>
                <a:ea typeface="MS UI Gothic" panose="020B0600070205080204" pitchFamily="34" charset="-128"/>
              </a:rPr>
              <a:t>.</a:t>
            </a:r>
            <a:endParaRPr lang="ru-RU" sz="2800" i="1" dirty="0" smtClean="0">
              <a:latin typeface="Georgia" panose="02040502050405020303" pitchFamily="18" charset="0"/>
              <a:ea typeface="MS UI Gothic" panose="020B0600070205080204" pitchFamily="34" charset="-128"/>
            </a:endParaRPr>
          </a:p>
          <a:p>
            <a:r>
              <a:rPr lang="ru-RU" sz="2800" i="1" dirty="0" smtClean="0">
                <a:latin typeface="Georgia" panose="02040502050405020303" pitchFamily="18" charset="0"/>
                <a:ea typeface="MS UI Gothic" panose="020B0600070205080204" pitchFamily="34" charset="-128"/>
              </a:rPr>
              <a:t>Ученики </a:t>
            </a:r>
            <a:r>
              <a:rPr lang="ru-RU" sz="2800" i="1" dirty="0">
                <a:latin typeface="Georgia" panose="02040502050405020303" pitchFamily="18" charset="0"/>
                <a:ea typeface="MS UI Gothic" panose="020B0600070205080204" pitchFamily="34" charset="-128"/>
              </a:rPr>
              <a:t>— искренне заинтересованными и пытливыми, а результаты </a:t>
            </a:r>
            <a:r>
              <a:rPr lang="ru-RU" sz="2800" i="1" dirty="0" smtClean="0">
                <a:latin typeface="Georgia" panose="02040502050405020303" pitchFamily="18" charset="0"/>
                <a:ea typeface="MS UI Gothic" panose="020B0600070205080204" pitchFamily="34" charset="-128"/>
              </a:rPr>
              <a:t>ГИА </a:t>
            </a:r>
            <a:r>
              <a:rPr lang="ru-RU" sz="2800" i="1" dirty="0">
                <a:latin typeface="Georgia" panose="02040502050405020303" pitchFamily="18" charset="0"/>
                <a:ea typeface="MS UI Gothic" panose="020B0600070205080204" pitchFamily="34" charset="-128"/>
              </a:rPr>
              <a:t>— максимально высокими!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86193"/>
            <a:ext cx="4545032" cy="454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4773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960</TotalTime>
  <Words>527</Words>
  <Application>Microsoft Office PowerPoint</Application>
  <PresentationFormat>Экран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 Задания 22–23 ЕГЭ по биологии: типичные ошибки выпускников  и прогноз усложнений в 2027.   </vt:lpstr>
      <vt:lpstr>Что нужно знать</vt:lpstr>
      <vt:lpstr>Что нужно уметь</vt:lpstr>
      <vt:lpstr>Нулевая гипотеза и переменные </vt:lpstr>
      <vt:lpstr>Презентация PowerPoint</vt:lpstr>
      <vt:lpstr>Презентация PowerPoint</vt:lpstr>
      <vt:lpstr>Отрицательный контроль</vt:lpstr>
      <vt:lpstr>Презентация PowerPoint</vt:lpstr>
      <vt:lpstr>Презентация PowerPoint</vt:lpstr>
      <vt:lpstr>Презентация PowerPoint</vt:lpstr>
      <vt:lpstr>Задание 23. Усилилась математическая составляющая</vt:lpstr>
      <vt:lpstr>Презентация PowerPoint</vt:lpstr>
      <vt:lpstr>ЧТО ДЕЛАТЬ?</vt:lpstr>
      <vt:lpstr>Уважаемые коллеги!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Задания линий 23, 24 Биологический эксперимент: что надо знать и уметь ученику для решения практических заданий.</dc:title>
  <dc:creator>Лариса</dc:creator>
  <cp:lastModifiedBy>Poste</cp:lastModifiedBy>
  <cp:revision>104</cp:revision>
  <dcterms:created xsi:type="dcterms:W3CDTF">2023-09-24T12:49:10Z</dcterms:created>
  <dcterms:modified xsi:type="dcterms:W3CDTF">2026-09-23T14:59:58Z</dcterms:modified>
</cp:coreProperties>
</file>