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9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320" r:id="rId23"/>
    <p:sldId id="288" r:id="rId24"/>
    <p:sldId id="289" r:id="rId25"/>
    <p:sldId id="290" r:id="rId26"/>
    <p:sldId id="325" r:id="rId27"/>
    <p:sldId id="326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21" r:id="rId41"/>
    <p:sldId id="322" r:id="rId42"/>
    <p:sldId id="323" r:id="rId43"/>
    <p:sldId id="324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6CB1D-A3B1-4E19-93BF-EB3415B6C36A}">
  <a:tblStyle styleId="{FFF6CB1D-A3B1-4E19-93BF-EB3415B6C3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6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6" name="Google Shape;40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 Вход на сай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Times New Roman"/>
              <a:buNone/>
            </a:pPr>
            <a:r>
              <a:rPr lang="en-US" sz="37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7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Мы в ответе за тех, </a:t>
            </a:r>
            <a:r>
              <a:rPr lang="ru-RU" sz="3700" b="1" i="0" u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кого </a:t>
            </a:r>
            <a:r>
              <a:rPr lang="ru-RU" sz="3700" b="1" i="0" u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приручили</a:t>
            </a:r>
            <a:r>
              <a:rPr lang="en-US" sz="3700" b="1" i="0" u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lang="en-US" sz="7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Тигр</a:t>
            </a:r>
            <a:endParaRPr/>
          </a:p>
        </p:txBody>
      </p:sp>
      <p:pic>
        <p:nvPicPr>
          <p:cNvPr id="230" name="Google Shape;230;p34" descr="C:\Documents and Settings\Admin\Рабочий стол\eecaa575a12622ed77550caf00c7681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7762"/>
            <a:ext cx="9144000" cy="571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По страницам Красной книги</a:t>
            </a:r>
            <a:endParaRPr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Самый крупный грызун нашей фауны. Его мех с давних пор ценился очень высоко. Вырубка лесов в поймах рек привела к резкому сокращению поголовья животного.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 descr="C:\Documents and Settings\Admin\Рабочий стол\77600815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-19050"/>
            <a:ext cx="9677400" cy="72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Бобр </a:t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Забавные млекопитающие</a:t>
            </a:r>
            <a:endParaRPr dirty="0"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 smtClean="0"/>
              <a:t>Хищное </a:t>
            </a:r>
            <a:r>
              <a:rPr lang="ru-RU" dirty="0"/>
              <a:t>млекопитающее </a:t>
            </a:r>
            <a:r>
              <a:rPr lang="ru-RU" dirty="0" smtClean="0"/>
              <a:t>семейства куньих</a:t>
            </a:r>
            <a:r>
              <a:rPr lang="ru-RU" dirty="0"/>
              <a:t>. Скорее </a:t>
            </a:r>
            <a:r>
              <a:rPr lang="ru-RU" dirty="0" smtClean="0"/>
              <a:t>всего, кровожадный</a:t>
            </a:r>
            <a:endParaRPr lang="ru-RU" dirty="0"/>
          </a:p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/>
              <a:t> </a:t>
            </a:r>
            <a:r>
              <a:rPr lang="ru-RU" dirty="0" smtClean="0"/>
              <a:t>зверек получил свое нежное</a:t>
            </a:r>
            <a:endParaRPr lang="ru-RU" dirty="0"/>
          </a:p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 smtClean="0"/>
              <a:t>Название благодаря тому, что его</a:t>
            </a:r>
            <a:endParaRPr lang="ru-RU" dirty="0"/>
          </a:p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/>
              <a:t>л</a:t>
            </a:r>
            <a:r>
              <a:rPr lang="ru-RU" dirty="0" smtClean="0"/>
              <a:t>егко приручить. Он сразу</a:t>
            </a:r>
            <a:endParaRPr lang="ru-RU" dirty="0"/>
          </a:p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/>
              <a:t>превращается в </a:t>
            </a:r>
            <a:r>
              <a:rPr lang="ru-RU" dirty="0" smtClean="0"/>
              <a:t>верного </a:t>
            </a:r>
            <a:r>
              <a:rPr lang="ru-RU" dirty="0"/>
              <a:t>друга, следует за </a:t>
            </a:r>
            <a:r>
              <a:rPr lang="ru-RU" dirty="0" smtClean="0"/>
              <a:t>своим хозяином</a:t>
            </a:r>
            <a:r>
              <a:rPr lang="ru-RU" dirty="0"/>
              <a:t>, как преданная собака.</a:t>
            </a:r>
          </a:p>
          <a:p>
            <a:pPr marL="342900" lvl="0" algn="just">
              <a:spcBef>
                <a:spcPts val="0"/>
              </a:spcBef>
              <a:buSzPts val="3200"/>
              <a:buNone/>
            </a:pPr>
            <a:r>
              <a:rPr lang="ru-RU" dirty="0" smtClean="0"/>
              <a:t>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Северный олень</a:t>
            </a:r>
            <a:endParaRPr/>
          </a:p>
        </p:txBody>
      </p:sp>
      <p:pic>
        <p:nvPicPr>
          <p:cNvPr id="1026" name="Picture 2" descr="https://avatars.mds.yandex.net/get-entity_search/57048/1139861435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0" y="152688"/>
            <a:ext cx="5756133" cy="38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4" y="5708073"/>
            <a:ext cx="399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Ласка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Забавные млекопитающие</a:t>
            </a:r>
            <a:endParaRPr dirty="0"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228600" y="2133600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Живу в воде, моллюсками питаюсь,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Эндемиком России называюсь,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Вхожу я в нору под водой, без лестницы.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возрасту я – мамонту ровесница.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 descr="C:\Documents and Settings\Admin\Рабочий стол\ледоход\1282242618520017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630487"/>
            <a:ext cx="5791200" cy="42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 descr="C:\Documents and Settings\Admin\Рабочий стол\ледоход\1180650645_vyhuhol_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6672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 descr="C:\Documents and Settings\Admin\Рабочий стол\ледоход\7fc16807bad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7775" y="0"/>
            <a:ext cx="535622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0" y="4191000"/>
            <a:ext cx="32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Выхухоль</a:t>
            </a:r>
            <a:endParaRPr/>
          </a:p>
        </p:txBody>
      </p:sp>
      <p:sp>
        <p:nvSpPr>
          <p:cNvPr id="274" name="Google Shape;274;p40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Забавные млекопитающие</a:t>
            </a:r>
            <a:endParaRPr dirty="0"/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>
              <a:spcBef>
                <a:spcPts val="0"/>
              </a:spcBef>
              <a:buSzPts val="3600"/>
              <a:buNone/>
            </a:pPr>
            <a:r>
              <a:rPr lang="ru-RU" dirty="0" smtClean="0"/>
              <a:t>Хищный </a:t>
            </a:r>
            <a:r>
              <a:rPr lang="ru-RU" dirty="0"/>
              <a:t>пушной зверек, который </a:t>
            </a:r>
            <a:r>
              <a:rPr lang="ru-RU" dirty="0" smtClean="0"/>
              <a:t>отлично плавает, ныряет </a:t>
            </a:r>
            <a:r>
              <a:rPr lang="ru-RU" dirty="0"/>
              <a:t>и мастерски ходит по дну в поисках пропитания.</a:t>
            </a:r>
          </a:p>
          <a:p>
            <a:pPr marL="342900" lvl="0" algn="just">
              <a:spcBef>
                <a:spcPts val="0"/>
              </a:spcBef>
              <a:buSzPts val="3600"/>
              <a:buNone/>
            </a:pPr>
            <a:r>
              <a:rPr lang="ru-RU" dirty="0"/>
              <a:t>Возможно, ее название связано именно с умением хорошо </a:t>
            </a:r>
            <a:r>
              <a:rPr lang="ru-RU" dirty="0" smtClean="0"/>
              <a:t>и надолго нырять. О ком идет речь?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5105400" y="0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Норка</a:t>
            </a:r>
            <a:endParaRPr/>
          </a:p>
        </p:txBody>
      </p:sp>
      <p:pic>
        <p:nvPicPr>
          <p:cNvPr id="287" name="Google Shape;287;p42" descr="9e40552f6ce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57800" cy="354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 descr="87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3825" y="2362200"/>
            <a:ext cx="3940175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Забавные млекопитающие</a:t>
            </a:r>
            <a:endParaRPr dirty="0"/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>
              <a:spcBef>
                <a:spcPts val="0"/>
              </a:spcBef>
              <a:buClr>
                <a:srgbClr val="00B050"/>
              </a:buClr>
              <a:buSzPts val="4000"/>
              <a:buNone/>
            </a:pPr>
            <a:r>
              <a:rPr lang="en-US" sz="4000" b="1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 smtClean="0"/>
              <a:t>Южноамериканская </a:t>
            </a:r>
            <a:r>
              <a:rPr lang="ru-RU" dirty="0"/>
              <a:t>обезьяна, способная издавать очень громкие звуки благодаря наличию особых голосовых мешков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C:\Documents and Settings\Admin\Рабочий стол\88833727_large_D3ok4ysleZ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66975"/>
            <a:ext cx="58674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Виды, которые стали редкими и не смогут сохраниться на Земле без охраны. 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 descr="C:\Documents and Settings\Admin\Рабочий стол\lacramioa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2489200"/>
            <a:ext cx="32766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4191000" y="304800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Ревун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648690"/>
            <a:ext cx="6956714" cy="463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Забавные млекопитающие</a:t>
            </a:r>
            <a:endParaRPr dirty="0"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346364" y="1759527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00B050"/>
              </a:buClr>
              <a:buSzPts val="4800"/>
              <a:buNone/>
            </a:pPr>
            <a:r>
              <a:rPr lang="ru-RU" dirty="0"/>
              <a:t> Насчет происхождения </a:t>
            </a:r>
            <a:r>
              <a:rPr lang="ru-RU" dirty="0" smtClean="0"/>
              <a:t> названия </a:t>
            </a:r>
            <a:r>
              <a:rPr lang="ru-RU" dirty="0" err="1" smtClean="0"/>
              <a:t>этлгл</a:t>
            </a:r>
            <a:r>
              <a:rPr lang="ru-RU" dirty="0" smtClean="0"/>
              <a:t> существует </a:t>
            </a:r>
            <a:r>
              <a:rPr lang="ru-RU" dirty="0"/>
              <a:t>следующая версия: во время своей </a:t>
            </a:r>
            <a:r>
              <a:rPr lang="ru-RU" dirty="0" smtClean="0"/>
              <a:t>Джеймс </a:t>
            </a:r>
            <a:r>
              <a:rPr lang="ru-RU" dirty="0"/>
              <a:t>Кук спросил одного из аборигенов, как называется данное животное. В ответ он получил </a:t>
            </a:r>
            <a:r>
              <a:rPr lang="ru-RU" dirty="0" smtClean="0"/>
              <a:t>фразу, которая </a:t>
            </a:r>
            <a:r>
              <a:rPr lang="ru-RU" dirty="0"/>
              <a:t>на языке аборигенов означала «я вас не понимаю». Джеймс Кук принял этот ответ за название </a:t>
            </a:r>
            <a:r>
              <a:rPr lang="ru-RU" dirty="0" smtClean="0"/>
              <a:t>животного. О каком животном идет речь?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avatars.mds.yandex.net/i?id=fc6147b63cbb7ab8d1e243a802f5db791ee27f00-425524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417637"/>
            <a:ext cx="8885668" cy="59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3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6" descr="C:\Documents and Settings\Admin\Рабочий стол\i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3352800"/>
            <a:ext cx="5257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3962400" y="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Лиственница </a:t>
            </a:r>
            <a:endParaRPr/>
          </a:p>
        </p:txBody>
      </p:sp>
      <p:pic>
        <p:nvPicPr>
          <p:cNvPr id="317" name="Google Shape;317;p46" descr="C:\Documents and Settings\Admin\Рабочий стол\0013-013-Ekologija-dlja-doshkolniko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67201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6" descr="C:\Documents and Settings\Admin\Рабочий стол\10081213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9150" y="838200"/>
            <a:ext cx="451485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Забавные млекопитающие</a:t>
            </a:r>
            <a:endParaRPr dirty="0"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00B050"/>
              </a:buClr>
              <a:buSzPts val="2800"/>
              <a:buNone/>
            </a:pPr>
            <a:r>
              <a:rPr lang="ru-RU" sz="2400" dirty="0" smtClean="0"/>
              <a:t>Он </a:t>
            </a:r>
            <a:r>
              <a:rPr lang="ru-RU" sz="2400" dirty="0"/>
              <a:t>представитель отряда непарнокопытных животных. Травоядное. В переводе с языка южноамериканских племен означает «толстый».</a:t>
            </a:r>
          </a:p>
          <a:p>
            <a:pPr marL="342900" lvl="0">
              <a:spcBef>
                <a:spcPts val="0"/>
              </a:spcBef>
              <a:buClr>
                <a:srgbClr val="00B050"/>
              </a:buClr>
              <a:buSzPts val="2800"/>
              <a:buNone/>
            </a:pPr>
            <a:r>
              <a:rPr lang="ru-RU" sz="2400" dirty="0" smtClean="0"/>
              <a:t>Это животное</a:t>
            </a:r>
            <a:r>
              <a:rPr lang="ru-RU" sz="2400" dirty="0"/>
              <a:t>, обладающее миролюбивыми чертами, хорошо относится к людям, поэтому его легко приручить. Млекопитающие немного неуклюжи и медлительны, но в опасные моменты быстро бегают. Любители поиграть и покупаться в водоёмах. Хотя на тапиров охотятся ягуары, медведи, крокодилы и анаконды, основным их врагом является человек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>
            <a:spLocks noGrp="1"/>
          </p:cNvSpPr>
          <p:nvPr>
            <p:ph type="title"/>
          </p:nvPr>
        </p:nvSpPr>
        <p:spPr>
          <a:xfrm>
            <a:off x="0" y="2514600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Тапир</a:t>
            </a:r>
            <a:r>
              <a:rPr lang="en-US" sz="4400" b="0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3074" name="Picture 2" descr="https://avatars.mds.yandex.net/get-entity_search/2331707/728621255/S600xU_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48" y="2768889"/>
            <a:ext cx="5469231" cy="36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Забавные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Многие века короткое название этого животного звучало, как</a:t>
            </a:r>
          </a:p>
          <a:p>
            <a:r>
              <a:rPr lang="ru-RU" dirty="0"/>
              <a:t>сигнал тревоги. Его называли - бирюк, серый помещик, бич всего живого. С ним связаны мрачные народные поверья, его именем названы многие ядовитые растения. О ком идет речь? </a:t>
            </a:r>
          </a:p>
        </p:txBody>
      </p:sp>
    </p:spTree>
    <p:extLst>
      <p:ext uri="{BB962C8B-B14F-4D97-AF65-F5344CB8AC3E}">
        <p14:creationId xmlns:p14="http://schemas.microsoft.com/office/powerpoint/2010/main" val="14161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Волк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565" y="4881905"/>
            <a:ext cx="1249258" cy="17120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9" y="1417637"/>
            <a:ext cx="8184861" cy="54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Домашние животные</a:t>
            </a:r>
            <a:endParaRPr dirty="0"/>
          </a:p>
        </p:txBody>
      </p:sp>
      <p:sp>
        <p:nvSpPr>
          <p:cNvPr id="340" name="Google Shape;340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00B050"/>
              </a:buClr>
              <a:buSzPts val="4800"/>
              <a:buNone/>
            </a:pPr>
            <a:r>
              <a:rPr lang="ru-RU" dirty="0"/>
              <a:t>У </a:t>
            </a:r>
            <a:r>
              <a:rPr lang="ru-RU" dirty="0" smtClean="0"/>
              <a:t> этих домашних животных самые </a:t>
            </a:r>
            <a:r>
              <a:rPr lang="ru-RU" dirty="0"/>
              <a:t>большие глаза среди наземных млекопитающих</a:t>
            </a:r>
            <a:r>
              <a:rPr lang="ru-RU" dirty="0" smtClean="0"/>
              <a:t>. </a:t>
            </a:r>
            <a:r>
              <a:rPr lang="ru-RU" dirty="0"/>
              <a:t>Они могут двигаться независимо друг от друга, давая животному детальное панорамное </a:t>
            </a:r>
            <a:r>
              <a:rPr lang="ru-RU" dirty="0" smtClean="0"/>
              <a:t>зрение. О каком животном идет речь?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396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Лошадь</a:t>
            </a:r>
            <a:endParaRPr dirty="0"/>
          </a:p>
        </p:txBody>
      </p:sp>
      <p:pic>
        <p:nvPicPr>
          <p:cNvPr id="4098" name="Picture 2" descr="https://avatars.mds.yandex.net/i?id=b80b2d26b216d7229a30cb2f52ea03d9512c6cff-926451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1818"/>
            <a:ext cx="8180638" cy="42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По страницам Красной книги</a:t>
            </a:r>
            <a:endParaRPr dirty="0"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Хоть в печь, хоть в костер, только нас положи,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Тебя обогреем мы всюду,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А букву изменишь, я в степь улечу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И редкую птицею буду.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Домашние животные</a:t>
            </a:r>
            <a:endParaRPr dirty="0"/>
          </a:p>
        </p:txBody>
      </p:sp>
      <p:sp>
        <p:nvSpPr>
          <p:cNvPr id="354" name="Google Shape;354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ts val="2800"/>
              <a:buNone/>
            </a:pPr>
            <a:r>
              <a:rPr lang="ru-RU" sz="2400" dirty="0"/>
              <a:t>Выведенный более 2000 лет назад в Китае, он всегда был привилегией исключительно императорской семьи. Сложно сказать, как древние собаководы сумели получить породу со столь необычной и не похожей на предка всех собак волка внешностью, но именно существование  </a:t>
            </a:r>
            <a:r>
              <a:rPr lang="ru-RU" sz="2400" dirty="0" smtClean="0"/>
              <a:t>этой породы доказывает </a:t>
            </a:r>
            <a:r>
              <a:rPr lang="ru-RU" sz="2400" dirty="0"/>
              <a:t>высокий уровень науки и в том числе селекции задолго до нашего просвещенного века.</a:t>
            </a:r>
          </a:p>
          <a:p>
            <a:pPr marL="342900" lv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ts val="2800"/>
              <a:buNone/>
            </a:pPr>
            <a:endParaRPr lang="ru-RU" sz="2400" dirty="0"/>
          </a:p>
          <a:p>
            <a:pPr marL="342900" lv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ts val="2800"/>
              <a:buNone/>
            </a:pPr>
            <a:r>
              <a:rPr lang="ru-RU" sz="2400" dirty="0"/>
              <a:t>Много </a:t>
            </a:r>
            <a:r>
              <a:rPr lang="ru-RU" sz="2400" dirty="0" smtClean="0"/>
              <a:t>веков они  </a:t>
            </a:r>
            <a:r>
              <a:rPr lang="ru-RU" sz="2400" dirty="0"/>
              <a:t>жили в императорском дворце и фактически не считались ни собаками, ни даже животными — китайцы были уверены, что эти забавные существа с огромными умными глазами — ни кто иные, как духи-хранители правящей династии </a:t>
            </a:r>
            <a:r>
              <a:rPr lang="ru-RU" sz="2400" dirty="0" smtClean="0"/>
              <a:t>страны. Назовите породу собак</a:t>
            </a:r>
            <a:endParaRPr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0" y="5715000"/>
            <a:ext cx="388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ru-RU" dirty="0"/>
              <a:t>пекинес.</a:t>
            </a:r>
            <a:endParaRPr dirty="0"/>
          </a:p>
        </p:txBody>
      </p:sp>
      <p:pic>
        <p:nvPicPr>
          <p:cNvPr id="5122" name="Picture 2" descr="https://s5.stc.all.kpcdn.net/family/wp-content/uploads/2022/05/pekines-soba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30" y="1816490"/>
            <a:ext cx="4721225" cy="31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Домашние животные </a:t>
            </a:r>
            <a:endParaRPr dirty="0"/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YS Text"/>
              </a:rPr>
              <a:t>У нее 5 глаз.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Три маленьких простых на темени отвечают за распознавание уровня освещённости, а по бокам головы — два сложных фасеточных, которые дают детальное объёмное изображение. 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О каком </a:t>
            </a:r>
            <a:r>
              <a:rPr lang="ru-RU" dirty="0" err="1" smtClean="0">
                <a:solidFill>
                  <a:srgbClr val="333333"/>
                </a:solidFill>
                <a:latin typeface="YS Text"/>
              </a:rPr>
              <a:t>одомашненом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насекомом идет речь?  </a:t>
            </a:r>
            <a:endParaRPr lang="ru-RU" dirty="0">
              <a:solidFill>
                <a:srgbClr val="333333"/>
              </a:solidFill>
              <a:latin typeface="YS Tex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>
            <a:spLocks noGrp="1"/>
          </p:cNvSpPr>
          <p:nvPr>
            <p:ph type="title"/>
          </p:nvPr>
        </p:nvSpPr>
        <p:spPr>
          <a:xfrm>
            <a:off x="4191000" y="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Пчела </a:t>
            </a:r>
            <a:endParaRPr/>
          </a:p>
        </p:txBody>
      </p:sp>
      <p:sp>
        <p:nvSpPr>
          <p:cNvPr id="375" name="Google Shape;375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4" descr="C:\Documents and Settings\Admin\Рабочий стол\WorkBee_6197066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862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4" descr="C:\Documents and Settings\Admin\Рабочий стол\t_4753_0_1278330627_big_rsz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13062"/>
            <a:ext cx="4876800" cy="394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4" descr="C:\Documents and Settings\Admin\Рабочий стол\желтая-пчела-в-цветке-фотографии-nb188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358900"/>
            <a:ext cx="5257800" cy="54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4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Домашние животные </a:t>
            </a:r>
            <a:endParaRPr dirty="0"/>
          </a:p>
        </p:txBody>
      </p:sp>
      <p:sp>
        <p:nvSpPr>
          <p:cNvPr id="385" name="Google Shape;385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0000CC"/>
              </a:buClr>
              <a:buSzPts val="5400"/>
              <a:buNone/>
            </a:pPr>
            <a:r>
              <a:rPr lang="ru-RU" dirty="0" smtClean="0"/>
              <a:t>Он — </a:t>
            </a:r>
            <a:r>
              <a:rPr lang="ru-RU" dirty="0"/>
              <a:t>результат скрещивания осла и кобылы. По внешним признакам представляет нечто среднее между лошадью и ослом. </a:t>
            </a:r>
          </a:p>
          <a:p>
            <a:pPr marL="342900" lvl="0">
              <a:spcBef>
                <a:spcPts val="0"/>
              </a:spcBef>
              <a:buClr>
                <a:srgbClr val="0000CC"/>
              </a:buClr>
              <a:buSzPts val="5400"/>
              <a:buNone/>
            </a:pPr>
            <a:r>
              <a:rPr lang="ru-RU" dirty="0"/>
              <a:t>От осла </a:t>
            </a:r>
            <a:r>
              <a:rPr lang="ru-RU" dirty="0" smtClean="0"/>
              <a:t>он </a:t>
            </a:r>
            <a:r>
              <a:rPr lang="ru-RU" dirty="0"/>
              <a:t>получает терпеливость, крепкие копыта и природную осторожность, от лошади — силу, рост, выносливость. </a:t>
            </a:r>
          </a:p>
          <a:p>
            <a:pPr marL="342900" lvl="0">
              <a:spcBef>
                <a:spcPts val="0"/>
              </a:spcBef>
              <a:buClr>
                <a:srgbClr val="0000CC"/>
              </a:buClr>
              <a:buSzPts val="5400"/>
              <a:buNone/>
            </a:pPr>
            <a:r>
              <a:rPr lang="ru-RU" dirty="0" smtClean="0"/>
              <a:t>. 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6"/>
          <p:cNvSpPr txBox="1">
            <a:spLocks noGrp="1"/>
          </p:cNvSpPr>
          <p:nvPr>
            <p:ph type="title"/>
          </p:nvPr>
        </p:nvSpPr>
        <p:spPr>
          <a:xfrm>
            <a:off x="-152400" y="533400"/>
            <a:ext cx="487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Мул</a:t>
            </a:r>
            <a:endParaRPr dirty="0"/>
          </a:p>
        </p:txBody>
      </p:sp>
      <p:pic>
        <p:nvPicPr>
          <p:cNvPr id="6146" name="Picture 2" descr="Кто такой лошак и кто такой мул, это одинаковые животные или разные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" y="2582916"/>
            <a:ext cx="6397625" cy="35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ctrTitle"/>
          </p:nvPr>
        </p:nvSpPr>
        <p:spPr>
          <a:xfrm>
            <a:off x="1943100" y="263236"/>
            <a:ext cx="5105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Домашние животные</a:t>
            </a:r>
            <a:endParaRPr dirty="0"/>
          </a:p>
        </p:txBody>
      </p:sp>
      <p:sp>
        <p:nvSpPr>
          <p:cNvPr id="400" name="Google Shape;400;p57"/>
          <p:cNvSpPr txBox="1">
            <a:spLocks noGrp="1"/>
          </p:cNvSpPr>
          <p:nvPr>
            <p:ph type="subTitle" idx="1"/>
          </p:nvPr>
        </p:nvSpPr>
        <p:spPr>
          <a:xfrm>
            <a:off x="568036" y="2057400"/>
            <a:ext cx="857596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7200"/>
            </a:pPr>
            <a:r>
              <a:rPr lang="ru-RU" sz="2800" dirty="0"/>
              <a:t>В древнем Египте - египтяне стали считать </a:t>
            </a:r>
            <a:r>
              <a:rPr lang="ru-RU" sz="2800" dirty="0" smtClean="0"/>
              <a:t>это животное  </a:t>
            </a:r>
            <a:r>
              <a:rPr lang="ru-RU" sz="2800" dirty="0"/>
              <a:t>священным животным. </a:t>
            </a:r>
            <a:r>
              <a:rPr lang="ru-RU" sz="2800" dirty="0" smtClean="0"/>
              <a:t>Если </a:t>
            </a:r>
            <a:r>
              <a:rPr lang="ru-RU" sz="2800" dirty="0"/>
              <a:t>случался пожар, то в первую очередь спасали </a:t>
            </a:r>
            <a:r>
              <a:rPr lang="ru-RU" sz="2800" dirty="0" smtClean="0"/>
              <a:t>это животное  , </a:t>
            </a:r>
            <a:r>
              <a:rPr lang="ru-RU" sz="2800" dirty="0"/>
              <a:t>а уже потом выносили все остальное имущество. Египтяне очень тяжело переживали </a:t>
            </a:r>
            <a:r>
              <a:rPr lang="ru-RU" sz="2800" dirty="0" smtClean="0"/>
              <a:t>потерю этого домашнего животного . </a:t>
            </a:r>
            <a:r>
              <a:rPr lang="ru-RU" sz="2800" dirty="0"/>
              <a:t>В случае смерти </a:t>
            </a:r>
            <a:r>
              <a:rPr lang="ru-RU" sz="2800" dirty="0" smtClean="0"/>
              <a:t>к </a:t>
            </a:r>
            <a:r>
              <a:rPr lang="ru-RU" sz="2800" dirty="0"/>
              <a:t>они в знак траура обрезали волосы и сбривали брови</a:t>
            </a:r>
            <a:r>
              <a:rPr lang="ru-RU" dirty="0"/>
              <a:t>. </a:t>
            </a:r>
            <a:r>
              <a:rPr lang="ru-RU" dirty="0" smtClean="0"/>
              <a:t> О каком животном идет речь?</a:t>
            </a:r>
            <a:endParaRPr dirty="0"/>
          </a:p>
        </p:txBody>
      </p:sp>
      <p:sp>
        <p:nvSpPr>
          <p:cNvPr id="403" name="Google Shape;403;p57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>
            <a:spLocks noGrp="1"/>
          </p:cNvSpPr>
          <p:nvPr>
            <p:ph type="body" idx="1"/>
          </p:nvPr>
        </p:nvSpPr>
        <p:spPr>
          <a:xfrm>
            <a:off x="2064327" y="4716222"/>
            <a:ext cx="10040399" cy="46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Font typeface="Arial"/>
              <a:buNone/>
            </a:pPr>
            <a:endParaRPr dirty="0"/>
          </a:p>
        </p:txBody>
      </p:sp>
      <p:pic>
        <p:nvPicPr>
          <p:cNvPr id="7170" name="Picture 2" descr="Фотоконкурс &quot;Эти заМУРчательные кошки&quot; 2023, Старооскольский район - дата и ме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8" y="285852"/>
            <a:ext cx="7998429" cy="57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77308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Домашние животные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727" y="2197893"/>
            <a:ext cx="6844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составу крови, физиологии пищеварения, </a:t>
            </a:r>
            <a:r>
              <a:rPr lang="ru-RU" sz="2000" dirty="0" smtClean="0"/>
              <a:t>всеядности</a:t>
            </a:r>
            <a:r>
              <a:rPr lang="ru-RU" sz="2000" dirty="0"/>
              <a:t> </a:t>
            </a:r>
            <a:r>
              <a:rPr lang="ru-RU" sz="2000" dirty="0" smtClean="0"/>
              <a:t>это животное ближе к человеку. Оно </a:t>
            </a:r>
            <a:r>
              <a:rPr lang="ru-RU" sz="2000" dirty="0"/>
              <a:t>болеет теми же болезнями, что и </a:t>
            </a:r>
            <a:r>
              <a:rPr lang="ru-RU" sz="2000" dirty="0" err="1" smtClean="0"/>
              <a:t>человекВытяжки</a:t>
            </a:r>
            <a:r>
              <a:rPr lang="ru-RU" sz="2000" dirty="0" smtClean="0"/>
              <a:t> </a:t>
            </a:r>
            <a:r>
              <a:rPr lang="ru-RU" sz="2000" dirty="0"/>
              <a:t>из поджелудочной железы этих животных позволяют получать инсулин, который путём несложной обработки становится пригодным для лечения людей. В настоящее время органы </a:t>
            </a:r>
            <a:r>
              <a:rPr lang="ru-RU" sz="2000" dirty="0" smtClean="0"/>
              <a:t>этих животных  </a:t>
            </a:r>
            <a:r>
              <a:rPr lang="ru-RU" sz="2000" dirty="0"/>
              <a:t>используют как трансплантаты при лечении опасных заболеваний человека, в частности для изготовления </a:t>
            </a:r>
            <a:r>
              <a:rPr lang="ru-RU" sz="2000" dirty="0" err="1"/>
              <a:t>биопротезов</a:t>
            </a:r>
            <a:r>
              <a:rPr lang="ru-RU" sz="2000" dirty="0"/>
              <a:t> сердечных </a:t>
            </a:r>
            <a:r>
              <a:rPr lang="ru-RU" sz="2000" dirty="0" smtClean="0"/>
              <a:t>клапанов. Назовите это животное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Свинья</a:t>
            </a:r>
            <a:endParaRPr dirty="0"/>
          </a:p>
        </p:txBody>
      </p:sp>
      <p:sp>
        <p:nvSpPr>
          <p:cNvPr id="425" name="Google Shape;425;p60"/>
          <p:cNvSpPr txBox="1">
            <a:spLocks noGrp="1"/>
          </p:cNvSpPr>
          <p:nvPr>
            <p:ph type="body" idx="1"/>
          </p:nvPr>
        </p:nvSpPr>
        <p:spPr>
          <a:xfrm>
            <a:off x="2576946" y="5012630"/>
            <a:ext cx="8880210" cy="453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8194" name="Picture 2" descr="https://avatars.mds.yandex.net/i?id=b63c6460981ed2fade49f4ec585efeedd6d41e7b-131016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21" y="1719019"/>
            <a:ext cx="4388715" cy="32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 descr="C:\Documents and Settings\Admin\Рабочий стол\дрофа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80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 descr="C:\Documents and Settings\Admin\Рабочий стол\lhja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462" y="0"/>
            <a:ext cx="529113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1600200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Дрофа</a:t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1Какое </a:t>
            </a:r>
            <a:r>
              <a:rPr lang="ru-RU" dirty="0"/>
              <a:t>животное заставляет трудиться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 2.О каком животном говорят, что его ноги кормят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3.Речной житель, которого горе красит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4.Кто уцелеет, если волки сыты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5.У кого молоко на языке?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20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Без труда не вынешь и рыбку из пруда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Волка ноги кормят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Горе одного только рака красит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И волки сыты, и овцы целы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Молоко у коровы на языке.</a:t>
            </a:r>
          </a:p>
        </p:txBody>
      </p:sp>
    </p:spTree>
    <p:extLst>
      <p:ext uri="{BB962C8B-B14F-4D97-AF65-F5344CB8AC3E}">
        <p14:creationId xmlns:p14="http://schemas.microsoft.com/office/powerpoint/2010/main" val="3441360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279" y="3927763"/>
            <a:ext cx="16365990" cy="12952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Ребус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074212"/>
            <a:ext cx="8313715" cy="37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91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Пантера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54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По страницам Красной книги</a:t>
            </a:r>
            <a:endParaRPr dirty="0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r">
              <a:spcBef>
                <a:spcPts val="0"/>
              </a:spcBef>
              <a:buClr>
                <a:srgbClr val="FF6600"/>
              </a:buClr>
              <a:buSzPts val="4800"/>
              <a:buNone/>
            </a:pPr>
            <a:r>
              <a:rPr lang="ru-RU" b="1" dirty="0" smtClean="0">
                <a:solidFill>
                  <a:srgbClr val="FF6600"/>
                </a:solidFill>
              </a:rPr>
              <a:t>Какая  птица  </a:t>
            </a:r>
            <a:r>
              <a:rPr lang="ru-RU" b="1" dirty="0">
                <a:solidFill>
                  <a:srgbClr val="FF6600"/>
                </a:solidFill>
              </a:rPr>
              <a:t>является как самой быстрой птицей, так и самым быстрым представителем царства животных вообще. По оценкам специалистов, в стремительном пикирующем полёте он способен развивать скорость свыше 322 км/ч, или 90 м/с.</a:t>
            </a:r>
            <a:r>
              <a:rPr lang="en-US" b="1" i="0" u="none" dirty="0" smtClean="0">
                <a:solidFill>
                  <a:srgbClr val="FF6600"/>
                </a:solidFill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Сокол-Сапсан </a:t>
            </a:r>
            <a:endParaRPr/>
          </a:p>
        </p:txBody>
      </p:sp>
      <p:pic>
        <p:nvPicPr>
          <p:cNvPr id="203" name="Google Shape;203;p30" descr="C:\Documents and Settings\Admin\Рабочий стол\сапсан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600200"/>
            <a:ext cx="52578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 descr="C:\Documents and Settings\Admin\Рабочий стол\cfgcf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00200"/>
            <a:ext cx="474821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 По страницам Красной книги</a:t>
            </a:r>
            <a:endParaRPr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rgbClr val="FF6600"/>
              </a:buClr>
              <a:buSzPts val="5400"/>
              <a:buNone/>
            </a:pPr>
            <a:r>
              <a:rPr lang="ru-RU" dirty="0" smtClean="0">
                <a:latin typeface="-apple-system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-apple-system"/>
              </a:rPr>
              <a:t>Они  </a:t>
            </a:r>
            <a:r>
              <a:rPr lang="ru-RU" sz="3600" dirty="0">
                <a:solidFill>
                  <a:schemeClr val="tx1"/>
                </a:solidFill>
                <a:latin typeface="-apple-system"/>
              </a:rPr>
              <a:t>считаются рекордсменами по количеству перьев среди птиц. Во время сезонной линьки </a:t>
            </a:r>
            <a:r>
              <a:rPr lang="ru-RU" sz="3600" dirty="0" smtClean="0">
                <a:solidFill>
                  <a:schemeClr val="tx1"/>
                </a:solidFill>
                <a:latin typeface="-apple-system"/>
              </a:rPr>
              <a:t>они  </a:t>
            </a:r>
            <a:r>
              <a:rPr lang="ru-RU" sz="3600" dirty="0">
                <a:solidFill>
                  <a:schemeClr val="tx1"/>
                </a:solidFill>
                <a:latin typeface="-apple-system"/>
              </a:rPr>
              <a:t>на некоторое время теряют способность к полету.</a:t>
            </a:r>
            <a:r>
              <a:rPr lang="en-US" sz="3600" i="0" u="none" dirty="0" smtClean="0">
                <a:solidFill>
                  <a:schemeClr val="tx1"/>
                </a:solidFill>
                <a:sym typeface="Arial"/>
              </a:rPr>
              <a:t>О</a:t>
            </a:r>
            <a:r>
              <a:rPr lang="ru-RU" sz="3600" i="0" u="none" dirty="0" smtClean="0">
                <a:solidFill>
                  <a:schemeClr val="tx1"/>
                </a:solidFill>
                <a:sym typeface="Arial"/>
              </a:rPr>
              <a:t>б</a:t>
            </a:r>
            <a:r>
              <a:rPr lang="en-US" sz="3600" i="0" u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ru-RU" sz="3600" i="0" u="none" dirty="0" smtClean="0">
                <a:solidFill>
                  <a:schemeClr val="tx1"/>
                </a:solidFill>
                <a:sym typeface="Arial"/>
              </a:rPr>
              <a:t>этой </a:t>
            </a:r>
            <a:r>
              <a:rPr lang="en-US" sz="3600" i="0" u="none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i="0" u="none" dirty="0" err="1">
                <a:solidFill>
                  <a:schemeClr val="tx1"/>
                </a:solidFill>
                <a:sym typeface="Arial"/>
              </a:rPr>
              <a:t>охраняемой</a:t>
            </a:r>
            <a:r>
              <a:rPr lang="en-US" sz="3600" i="0" u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i="0" u="none" dirty="0" err="1">
                <a:solidFill>
                  <a:schemeClr val="tx1"/>
                </a:solidFill>
                <a:sym typeface="Arial"/>
              </a:rPr>
              <a:t>птице</a:t>
            </a:r>
            <a:r>
              <a:rPr lang="en-US" sz="3600" i="0" u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i="0" u="none" dirty="0" err="1">
                <a:solidFill>
                  <a:schemeClr val="tx1"/>
                </a:solidFill>
                <a:sym typeface="Arial"/>
              </a:rPr>
              <a:t>сложено</a:t>
            </a:r>
            <a:r>
              <a:rPr lang="en-US" sz="3600" i="0" u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i="0" u="none" dirty="0" err="1">
                <a:solidFill>
                  <a:schemeClr val="tx1"/>
                </a:solidFill>
                <a:sym typeface="Arial"/>
              </a:rPr>
              <a:t>много</a:t>
            </a:r>
            <a:r>
              <a:rPr lang="en-US" sz="3600" i="0" u="non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i="0" u="none" dirty="0" err="1">
                <a:solidFill>
                  <a:schemeClr val="tx1"/>
                </a:solidFill>
                <a:sym typeface="Arial"/>
              </a:rPr>
              <a:t>песен</a:t>
            </a:r>
            <a:r>
              <a:rPr lang="en-US" sz="3600" i="0" u="none" dirty="0">
                <a:solidFill>
                  <a:schemeClr val="tx1"/>
                </a:solidFill>
                <a:sym typeface="Arial"/>
              </a:rPr>
              <a:t> и </a:t>
            </a:r>
            <a:r>
              <a:rPr lang="en-US" sz="3600" i="0" u="none" dirty="0" err="1" smtClean="0">
                <a:solidFill>
                  <a:schemeClr val="tx1"/>
                </a:solidFill>
                <a:sym typeface="Arial"/>
              </a:rPr>
              <a:t>легенд</a:t>
            </a:r>
            <a:r>
              <a:rPr lang="ru-RU" sz="3600" dirty="0" smtClean="0">
                <a:solidFill>
                  <a:schemeClr val="tx1"/>
                </a:solidFill>
              </a:rPr>
              <a:t>. Назовите птицу.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 descr="C:\Documents and Settings\Admin\Рабочий стол\3834353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Лебедь</a:t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381000" y="5867400"/>
            <a:ext cx="533400" cy="533400"/>
          </a:xfrm>
          <a:prstGeom prst="curvedLeftArrow">
            <a:avLst>
              <a:gd name="adj1" fmla="val 10800"/>
              <a:gd name="adj2" fmla="val 1890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dirty="0" smtClean="0"/>
              <a:t>По страницам Красной книги</a:t>
            </a:r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ctr">
              <a:lnSpc>
                <a:spcPct val="90000"/>
              </a:lnSpc>
              <a:spcBef>
                <a:spcPts val="0"/>
              </a:spcBef>
              <a:buSzPts val="4800"/>
              <a:buNone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Он был талисманом Азиатских игр в 1986 году. Полоски у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него 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имеются не только на шерсти, но и на коже.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Если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ему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полностью сбрить шерсть, то со временем она отрастёт в точности, повторяя сбритый рисунок Есть мнение, что регулировщик похож на него: встречается редко, может напугать и с полосатым жезлом.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342900" lvl="0" algn="ctr">
              <a:lnSpc>
                <a:spcPct val="90000"/>
              </a:lnSpc>
              <a:spcBef>
                <a:spcPts val="0"/>
              </a:spcBef>
              <a:buSzPts val="4800"/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Назовите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его. 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905</Words>
  <Application>Microsoft Office PowerPoint</Application>
  <PresentationFormat>Экран (4:3)</PresentationFormat>
  <Paragraphs>90</Paragraphs>
  <Slides>43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-apple-system</vt:lpstr>
      <vt:lpstr>Arial</vt:lpstr>
      <vt:lpstr>Times New Roman</vt:lpstr>
      <vt:lpstr>YS Text</vt:lpstr>
      <vt:lpstr>Оформление по умолчанию</vt:lpstr>
      <vt:lpstr>« Мы в ответе за тех, кого приручили»</vt:lpstr>
      <vt:lpstr>Презентация PowerPoint</vt:lpstr>
      <vt:lpstr>По страницам Красной книги</vt:lpstr>
      <vt:lpstr>Дрофа</vt:lpstr>
      <vt:lpstr>По страницам Красной книги</vt:lpstr>
      <vt:lpstr>Сокол-Сапсан </vt:lpstr>
      <vt:lpstr> По страницам Красной книги</vt:lpstr>
      <vt:lpstr>Лебедь</vt:lpstr>
      <vt:lpstr>По страницам Красной книги</vt:lpstr>
      <vt:lpstr>Тигр</vt:lpstr>
      <vt:lpstr> По страницам Красной книги</vt:lpstr>
      <vt:lpstr>Бобр </vt:lpstr>
      <vt:lpstr>Забавные млекопитающие</vt:lpstr>
      <vt:lpstr>Северный олень</vt:lpstr>
      <vt:lpstr>Забавные млекопитающие</vt:lpstr>
      <vt:lpstr>Выхухоль</vt:lpstr>
      <vt:lpstr> Забавные млекопитающие</vt:lpstr>
      <vt:lpstr>Норка</vt:lpstr>
      <vt:lpstr> Забавные млекопитающие</vt:lpstr>
      <vt:lpstr>Ревун</vt:lpstr>
      <vt:lpstr> Забавные млекопитающие</vt:lpstr>
      <vt:lpstr>Презентация PowerPoint</vt:lpstr>
      <vt:lpstr>Лиственница </vt:lpstr>
      <vt:lpstr> Забавные млекопитающие</vt:lpstr>
      <vt:lpstr>Тапир </vt:lpstr>
      <vt:lpstr>Забавные животные</vt:lpstr>
      <vt:lpstr>Волк</vt:lpstr>
      <vt:lpstr>Домашние животные</vt:lpstr>
      <vt:lpstr>Лошадь</vt:lpstr>
      <vt:lpstr> Домашние животные</vt:lpstr>
      <vt:lpstr>пекинес.</vt:lpstr>
      <vt:lpstr>Домашние животные </vt:lpstr>
      <vt:lpstr>Пчела </vt:lpstr>
      <vt:lpstr>Домашние животные </vt:lpstr>
      <vt:lpstr>Мул</vt:lpstr>
      <vt:lpstr>Домашние животные</vt:lpstr>
      <vt:lpstr>Презентация PowerPoint</vt:lpstr>
      <vt:lpstr> Домашние животные </vt:lpstr>
      <vt:lpstr>Свинья</vt:lpstr>
      <vt:lpstr>Пословицы и поговорки</vt:lpstr>
      <vt:lpstr>Презентация PowerPoint</vt:lpstr>
      <vt:lpstr>ребус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Мы в ответе за тех, кого приручилт»</dc:title>
  <dc:creator>ASUS D541NA-GQ620T</dc:creator>
  <cp:lastModifiedBy>ASUS D541NA-GQ620T</cp:lastModifiedBy>
  <cp:revision>14</cp:revision>
  <dcterms:modified xsi:type="dcterms:W3CDTF">2025-06-20T08:17:03Z</dcterms:modified>
</cp:coreProperties>
</file>