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C4D80-3368-4D4C-852E-1AE78445C07C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C5CC0-36B3-44BE-9794-47C12CDA0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469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C5CC0-36B3-44BE-9794-47C12CDA06D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832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C5CC0-36B3-44BE-9794-47C12CDA06D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915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D312-A324-454B-B6EE-6B624D75CD49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D796-A23D-435D-9980-17894760C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30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D312-A324-454B-B6EE-6B624D75CD49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D796-A23D-435D-9980-17894760C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05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D312-A324-454B-B6EE-6B624D75CD49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D796-A23D-435D-9980-17894760C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12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D312-A324-454B-B6EE-6B624D75CD49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D796-A23D-435D-9980-17894760C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7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D312-A324-454B-B6EE-6B624D75CD49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D796-A23D-435D-9980-17894760C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61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D312-A324-454B-B6EE-6B624D75CD49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D796-A23D-435D-9980-17894760C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34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D312-A324-454B-B6EE-6B624D75CD49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D796-A23D-435D-9980-17894760C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00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D312-A324-454B-B6EE-6B624D75CD49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D796-A23D-435D-9980-17894760C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73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D312-A324-454B-B6EE-6B624D75CD49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D796-A23D-435D-9980-17894760C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68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D312-A324-454B-B6EE-6B624D75CD49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D796-A23D-435D-9980-17894760C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D312-A324-454B-B6EE-6B624D75CD49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D796-A23D-435D-9980-17894760C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26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8D312-A324-454B-B6EE-6B624D75CD49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0D796-A23D-435D-9980-17894760C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21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81573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МОЛЕКУЛЯРНАЯ БИОЛОГИЯ</a:t>
            </a:r>
            <a:endParaRPr lang="ru-RU" sz="4000" b="1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445" r="8445"/>
          <a:stretch>
            <a:fillRect/>
          </a:stretch>
        </p:blipFill>
        <p:spPr>
          <a:xfrm>
            <a:off x="5183188" y="722811"/>
            <a:ext cx="6172200" cy="5138239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560320"/>
            <a:ext cx="3932237" cy="3039291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400" b="1" dirty="0" smtClean="0"/>
              <a:t>РЕШЕНИЕ ЗАДАЧ</a:t>
            </a:r>
          </a:p>
          <a:p>
            <a:pPr algn="ctr"/>
            <a:r>
              <a:rPr lang="ru-RU" sz="2800" b="1" dirty="0" smtClean="0"/>
              <a:t>Федорченко Ольга Сергеевна, </a:t>
            </a:r>
          </a:p>
          <a:p>
            <a:pPr algn="ctr"/>
            <a:r>
              <a:rPr lang="ru-RU" sz="2800" b="1" dirty="0" smtClean="0"/>
              <a:t>учитель биологии высшей категории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27259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60"/>
    </mc:Choice>
    <mc:Fallback xmlns="">
      <p:transition spd="slow" advTm="366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" y="0"/>
            <a:ext cx="11800114" cy="6783977"/>
          </a:xfrm>
        </p:spPr>
        <p:txBody>
          <a:bodyPr>
            <a:noAutofit/>
          </a:bodyPr>
          <a:lstStyle/>
          <a:p>
            <a:r>
              <a:rPr lang="ru-RU" sz="2400" b="1" u="sng" dirty="0" smtClean="0"/>
              <a:t>Задача </a:t>
            </a:r>
            <a:r>
              <a:rPr lang="ru-RU" sz="2400" b="1" u="sng" dirty="0"/>
              <a:t>5</a:t>
            </a:r>
            <a:r>
              <a:rPr lang="ru-RU" sz="2400" b="1" u="sng" dirty="0" smtClean="0"/>
              <a:t>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Известно, что комплементарные цепи нуклеиновых кислот антипараллельны (5‘концу одной цепи соответствует 3‘ конец другой цепи). </a:t>
            </a:r>
            <a:br>
              <a:rPr lang="ru-RU" sz="2400" b="1" dirty="0" smtClean="0"/>
            </a:br>
            <a:r>
              <a:rPr lang="ru-RU" sz="2400" b="1" dirty="0" smtClean="0"/>
              <a:t>Синтез нуклеиновых кислот начинается с 5‘ конца. Рибосома движется по и-РНК в направлении от 5‘ к 3‘ концу.</a:t>
            </a:r>
            <a:br>
              <a:rPr lang="ru-RU" sz="2400" b="1" dirty="0" smtClean="0"/>
            </a:br>
            <a:r>
              <a:rPr lang="ru-RU" sz="2400" b="1" dirty="0" smtClean="0"/>
              <a:t>Ген имеет кодирующие и </a:t>
            </a:r>
            <a:r>
              <a:rPr lang="ru-RU" sz="2400" b="1" dirty="0" err="1" smtClean="0"/>
              <a:t>некодирующие</a:t>
            </a:r>
            <a:r>
              <a:rPr lang="ru-RU" sz="2400" b="1" dirty="0" smtClean="0"/>
              <a:t> области. </a:t>
            </a:r>
            <a:br>
              <a:rPr lang="ru-RU" sz="2400" b="1" dirty="0" smtClean="0"/>
            </a:br>
            <a:r>
              <a:rPr lang="ru-RU" sz="2400" b="1" u="sng" dirty="0" smtClean="0"/>
              <a:t>Кодирующая область гена, включающая старт-кодон и стоп-кодон, называется открытая рамка считывания. </a:t>
            </a:r>
            <a:br>
              <a:rPr lang="ru-RU" sz="2400" b="1" u="sng" dirty="0" smtClean="0"/>
            </a:br>
            <a:r>
              <a:rPr lang="ru-RU" sz="2400" b="1" dirty="0" smtClean="0"/>
              <a:t>Старт-кодон соответствует триплету, кодирующему аминокислоту мет.</a:t>
            </a:r>
            <a:br>
              <a:rPr lang="ru-RU" sz="2400" b="1" dirty="0" smtClean="0"/>
            </a:br>
            <a:r>
              <a:rPr lang="ru-RU" sz="2400" b="1" dirty="0" smtClean="0"/>
              <a:t>Фрагмент бактериального гена, содержащий полную открытую рамку считывания, имеет следующую последовательность нуклеотидов:</a:t>
            </a:r>
            <a:br>
              <a:rPr lang="ru-RU" sz="2400" b="1" dirty="0" smtClean="0"/>
            </a:br>
            <a:r>
              <a:rPr lang="ru-RU" sz="2400" b="1" dirty="0" smtClean="0"/>
              <a:t>5‘-ТЦТЦТЦАГЦЦТГЦТАЦГЦАТАЦЦАТГ-3‘</a:t>
            </a:r>
            <a:br>
              <a:rPr lang="ru-RU" sz="2400" b="1" dirty="0" smtClean="0"/>
            </a:br>
            <a:r>
              <a:rPr lang="ru-RU" sz="2400" b="1" dirty="0" smtClean="0"/>
              <a:t>3‘-АГАГАГТЦГГАЦГАТГЦГТАТГГТАЦ-5‘</a:t>
            </a:r>
            <a:br>
              <a:rPr lang="ru-RU" sz="2400" b="1" dirty="0" smtClean="0"/>
            </a:br>
            <a:r>
              <a:rPr lang="ru-RU" sz="2400" b="1" dirty="0" smtClean="0"/>
              <a:t>Определите транскрибируемую цепь ДНК, поясните свой выбор. </a:t>
            </a:r>
            <a:br>
              <a:rPr lang="ru-RU" sz="2400" b="1" dirty="0" smtClean="0"/>
            </a:br>
            <a:r>
              <a:rPr lang="ru-RU" sz="2400" b="1" dirty="0" smtClean="0"/>
              <a:t>Запишите открытую рамку считывания на и-РНК и последовательность аминокислот полипептидной цепи.</a:t>
            </a:r>
            <a:br>
              <a:rPr lang="ru-RU" sz="2400" b="1" dirty="0" smtClean="0"/>
            </a:br>
            <a:r>
              <a:rPr lang="ru-RU" sz="2400" b="1" dirty="0" smtClean="0"/>
              <a:t>Для выполнения задания используйте таблицу генетического кода. </a:t>
            </a:r>
            <a:br>
              <a:rPr lang="ru-RU" sz="2400" b="1" dirty="0" smtClean="0"/>
            </a:br>
            <a:r>
              <a:rPr lang="ru-RU" sz="2400" b="1" dirty="0" smtClean="0"/>
              <a:t>При написании последовательности нуклеиновых кислот указывайте направление цепи.</a:t>
            </a:r>
            <a:br>
              <a:rPr lang="ru-RU" sz="2400" b="1" dirty="0" smtClean="0"/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9110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713" y="78377"/>
            <a:ext cx="11713029" cy="6779623"/>
          </a:xfrm>
        </p:spPr>
        <p:txBody>
          <a:bodyPr>
            <a:normAutofit fontScale="90000"/>
          </a:bodyPr>
          <a:lstStyle/>
          <a:p>
            <a:r>
              <a:rPr lang="ru-RU" sz="3200" u="sng" dirty="0" smtClean="0"/>
              <a:t/>
            </a:r>
            <a:br>
              <a:rPr lang="ru-RU" sz="3200" u="sng" dirty="0" smtClean="0"/>
            </a:br>
            <a:r>
              <a:rPr lang="ru-RU" sz="3200" u="sng" dirty="0"/>
              <a:t/>
            </a:r>
            <a:br>
              <a:rPr lang="ru-RU" sz="3200" u="sng" dirty="0"/>
            </a:br>
            <a:r>
              <a:rPr lang="ru-RU" sz="3200" b="1" u="sng" dirty="0" smtClean="0">
                <a:solidFill>
                  <a:srgbClr val="FF0000"/>
                </a:solidFill>
              </a:rPr>
              <a:t>Старт-кодон</a:t>
            </a:r>
            <a:r>
              <a:rPr lang="ru-RU" sz="3200" b="1" dirty="0" smtClean="0"/>
              <a:t> 5‘-</a:t>
            </a:r>
            <a:r>
              <a:rPr lang="ru-RU" sz="3200" b="1" dirty="0" smtClean="0">
                <a:solidFill>
                  <a:srgbClr val="FF0000"/>
                </a:solidFill>
              </a:rPr>
              <a:t>АУГ</a:t>
            </a:r>
            <a:r>
              <a:rPr lang="ru-RU" sz="3200" b="1" dirty="0" smtClean="0"/>
              <a:t>-3‘ на и-РНК</a:t>
            </a:r>
            <a:br>
              <a:rPr lang="ru-RU" sz="3200" b="1" dirty="0" smtClean="0"/>
            </a:br>
            <a:r>
              <a:rPr lang="ru-RU" sz="3200" b="1" u="sng" dirty="0" smtClean="0"/>
              <a:t>Триплет на ДНК</a:t>
            </a:r>
            <a:r>
              <a:rPr lang="ru-RU" sz="3200" b="1" dirty="0" smtClean="0"/>
              <a:t>, который будет ему комплементарен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или 3‘-</a:t>
            </a:r>
            <a:r>
              <a:rPr lang="ru-RU" sz="3200" b="1" u="sng" dirty="0" smtClean="0">
                <a:solidFill>
                  <a:srgbClr val="FF0000"/>
                </a:solidFill>
              </a:rPr>
              <a:t>ТАЦ</a:t>
            </a:r>
            <a:r>
              <a:rPr lang="ru-RU" sz="3200" b="1" dirty="0" smtClean="0"/>
              <a:t>-5‘;  или 5‘-</a:t>
            </a:r>
            <a:r>
              <a:rPr lang="ru-RU" sz="3200" b="1" u="sng" dirty="0" smtClean="0">
                <a:solidFill>
                  <a:srgbClr val="FF0000"/>
                </a:solidFill>
              </a:rPr>
              <a:t>ЦАТ</a:t>
            </a:r>
            <a:r>
              <a:rPr lang="ru-RU" sz="3200" dirty="0" smtClean="0"/>
              <a:t>-3</a:t>
            </a:r>
            <a:r>
              <a:rPr lang="ru-RU" sz="4000" dirty="0" smtClean="0"/>
              <a:t>‘</a:t>
            </a:r>
            <a:br>
              <a:rPr lang="ru-RU" sz="4000" dirty="0" smtClean="0"/>
            </a:br>
            <a:r>
              <a:rPr lang="ru-RU" sz="3600" b="1" dirty="0" smtClean="0"/>
              <a:t>5‘-ТЦТЦТЦАГЦЦТГЦТАЦГ</a:t>
            </a:r>
            <a:r>
              <a:rPr lang="ru-RU" sz="3600" b="1" u="sng" dirty="0" smtClean="0">
                <a:solidFill>
                  <a:srgbClr val="FF0000"/>
                </a:solidFill>
              </a:rPr>
              <a:t>ЦАТ</a:t>
            </a:r>
            <a:r>
              <a:rPr lang="ru-RU" sz="3600" b="1" dirty="0" smtClean="0"/>
              <a:t>АЦ</a:t>
            </a:r>
            <a:r>
              <a:rPr lang="ru-RU" sz="3600" b="1" u="sng" dirty="0" smtClean="0">
                <a:solidFill>
                  <a:srgbClr val="FF0000"/>
                </a:solidFill>
              </a:rPr>
              <a:t>ЦАТ</a:t>
            </a:r>
            <a:r>
              <a:rPr lang="ru-RU" sz="3600" b="1" dirty="0" smtClean="0"/>
              <a:t>Г-3‘(матричная, верхняя)</a:t>
            </a:r>
            <a:br>
              <a:rPr lang="ru-RU" sz="3600" b="1" dirty="0" smtClean="0"/>
            </a:br>
            <a:r>
              <a:rPr lang="ru-RU" sz="3600" b="1" dirty="0" smtClean="0"/>
              <a:t>3‘-АГАГАГТЦГГАЦГАТГЦГТАТГГ</a:t>
            </a:r>
            <a:r>
              <a:rPr lang="ru-RU" sz="3600" b="1" u="sng" dirty="0" smtClean="0">
                <a:solidFill>
                  <a:srgbClr val="FF0000"/>
                </a:solidFill>
              </a:rPr>
              <a:t>ТАЦ</a:t>
            </a:r>
            <a:r>
              <a:rPr lang="ru-RU" sz="3600" b="1" dirty="0" smtClean="0"/>
              <a:t>-5'</a:t>
            </a:r>
            <a:br>
              <a:rPr lang="ru-RU" sz="3600" b="1" dirty="0" smtClean="0"/>
            </a:br>
            <a:r>
              <a:rPr lang="ru-RU" sz="3600" b="1" dirty="0" smtClean="0"/>
              <a:t>Матричная цепь ДНК: </a:t>
            </a:r>
            <a:br>
              <a:rPr lang="ru-RU" sz="3600" b="1" dirty="0" smtClean="0"/>
            </a:br>
            <a:r>
              <a:rPr lang="ru-RU" sz="3600" b="1" dirty="0" smtClean="0"/>
              <a:t>3‘-Г</a:t>
            </a:r>
            <a:r>
              <a:rPr lang="ru-RU" sz="3600" b="1" u="sng" dirty="0" smtClean="0">
                <a:solidFill>
                  <a:srgbClr val="FF0000"/>
                </a:solidFill>
              </a:rPr>
              <a:t>ТАЦ</a:t>
            </a:r>
            <a:r>
              <a:rPr lang="ru-RU" sz="3600" b="1" dirty="0" smtClean="0"/>
              <a:t>ЦА</a:t>
            </a:r>
            <a:r>
              <a:rPr lang="ru-RU" sz="3600" b="1" u="sng" dirty="0" smtClean="0">
                <a:solidFill>
                  <a:srgbClr val="FF0000"/>
                </a:solidFill>
              </a:rPr>
              <a:t>ТАЦ</a:t>
            </a:r>
            <a:r>
              <a:rPr lang="ru-RU" sz="3600" b="1" dirty="0" smtClean="0"/>
              <a:t>ГЦАТЦГТЦЦГАЦТЦТЦТ-5‘</a:t>
            </a:r>
            <a:br>
              <a:rPr lang="ru-RU" sz="3600" b="1" dirty="0" smtClean="0"/>
            </a:br>
            <a:r>
              <a:rPr lang="ru-RU" sz="3600" b="1" dirty="0" smtClean="0"/>
              <a:t>и-РНК: 5‘-Ц</a:t>
            </a:r>
            <a:r>
              <a:rPr lang="ru-RU" sz="3600" b="1" u="sng" dirty="0" smtClean="0">
                <a:solidFill>
                  <a:srgbClr val="FF0000"/>
                </a:solidFill>
              </a:rPr>
              <a:t>АУГ</a:t>
            </a:r>
            <a:r>
              <a:rPr lang="ru-RU" sz="3600" b="1" dirty="0" smtClean="0"/>
              <a:t>ГУ</a:t>
            </a:r>
            <a:r>
              <a:rPr lang="ru-RU" sz="3600" b="1" u="sng" dirty="0" smtClean="0">
                <a:solidFill>
                  <a:srgbClr val="FF0000"/>
                </a:solidFill>
              </a:rPr>
              <a:t>АУГ</a:t>
            </a:r>
            <a:r>
              <a:rPr lang="ru-RU" sz="3600" b="1" dirty="0" smtClean="0"/>
              <a:t>ЦГУАГЦАГГЦУГАГАГА-3‘</a:t>
            </a:r>
            <a:br>
              <a:rPr lang="ru-RU" sz="3600" b="1" dirty="0" smtClean="0"/>
            </a:br>
            <a:r>
              <a:rPr lang="ru-RU" sz="3600" b="1" dirty="0" smtClean="0"/>
              <a:t>Находим </a:t>
            </a:r>
            <a:r>
              <a:rPr lang="ru-RU" sz="3600" b="1" dirty="0" smtClean="0">
                <a:solidFill>
                  <a:srgbClr val="00B050"/>
                </a:solidFill>
              </a:rPr>
              <a:t>стоп-кодон</a:t>
            </a:r>
            <a:r>
              <a:rPr lang="ru-RU" sz="3600" b="1" dirty="0" smtClean="0"/>
              <a:t> 5'-</a:t>
            </a:r>
            <a:r>
              <a:rPr lang="ru-RU" sz="3600" b="1" u="sng" dirty="0" smtClean="0">
                <a:solidFill>
                  <a:srgbClr val="00B050"/>
                </a:solidFill>
              </a:rPr>
              <a:t>УГА</a:t>
            </a:r>
            <a:r>
              <a:rPr lang="ru-RU" sz="3600" b="1" dirty="0" smtClean="0"/>
              <a:t>-3' на и-РНК; (или 3'-</a:t>
            </a:r>
            <a:r>
              <a:rPr lang="ru-RU" sz="3600" b="1" u="sng" dirty="0" smtClean="0">
                <a:solidFill>
                  <a:srgbClr val="00B050"/>
                </a:solidFill>
              </a:rPr>
              <a:t>АЦТ</a:t>
            </a:r>
            <a:r>
              <a:rPr lang="ru-RU" sz="3600" b="1" dirty="0" smtClean="0"/>
              <a:t>-5' на ДНК; </a:t>
            </a:r>
            <a:br>
              <a:rPr lang="ru-RU" sz="3600" b="1" dirty="0" smtClean="0"/>
            </a:br>
            <a:r>
              <a:rPr lang="ru-RU" sz="3600" b="1" dirty="0" smtClean="0"/>
              <a:t>или 5'-</a:t>
            </a:r>
            <a:r>
              <a:rPr lang="ru-RU" sz="3600" b="1" u="sng" dirty="0" smtClean="0">
                <a:solidFill>
                  <a:srgbClr val="00B050"/>
                </a:solidFill>
              </a:rPr>
              <a:t>ТГА</a:t>
            </a:r>
            <a:r>
              <a:rPr lang="ru-RU" sz="3600" b="1" dirty="0" smtClean="0"/>
              <a:t>-3' на смысловой цепи ДНК).</a:t>
            </a:r>
            <a:br>
              <a:rPr lang="ru-RU" sz="3600" b="1" dirty="0" smtClean="0"/>
            </a:br>
            <a:r>
              <a:rPr lang="ru-RU" sz="3600" b="1" dirty="0" smtClean="0"/>
              <a:t>и-РНК: 5‘-Ц</a:t>
            </a:r>
            <a:r>
              <a:rPr lang="ru-RU" sz="3600" b="1" u="sng" dirty="0" smtClean="0">
                <a:solidFill>
                  <a:srgbClr val="FF0000"/>
                </a:solidFill>
              </a:rPr>
              <a:t>АУГ</a:t>
            </a:r>
            <a:r>
              <a:rPr lang="ru-RU" sz="3600" b="1" dirty="0" smtClean="0"/>
              <a:t>-ГУ</a:t>
            </a:r>
            <a:r>
              <a:rPr lang="ru-RU" sz="3600" b="1" u="sng" dirty="0" smtClean="0">
                <a:solidFill>
                  <a:srgbClr val="FF0000"/>
                </a:solidFill>
              </a:rPr>
              <a:t>А-УГ</a:t>
            </a:r>
            <a:r>
              <a:rPr lang="ru-RU" sz="3600" b="1" dirty="0" smtClean="0"/>
              <a:t>Ц-ГУА-ГЦА-ГГЦ-</a:t>
            </a:r>
            <a:r>
              <a:rPr lang="ru-RU" sz="3600" b="1" u="sng" dirty="0" smtClean="0">
                <a:solidFill>
                  <a:srgbClr val="00B050"/>
                </a:solidFill>
              </a:rPr>
              <a:t>УГА</a:t>
            </a:r>
            <a:r>
              <a:rPr lang="ru-RU" sz="3600" b="1" dirty="0" smtClean="0"/>
              <a:t>ГАГА-3</a:t>
            </a:r>
            <a:r>
              <a:rPr lang="ru-RU" sz="4000" b="1" dirty="0"/>
              <a:t>‘</a:t>
            </a:r>
            <a:br>
              <a:rPr lang="ru-RU" sz="4000" b="1" dirty="0"/>
            </a:br>
            <a:r>
              <a:rPr lang="ru-RU" sz="4000" b="1" dirty="0"/>
              <a:t>Открытая рамка считывания: </a:t>
            </a:r>
            <a:r>
              <a:rPr lang="ru-RU" sz="4000" b="1" dirty="0" smtClean="0"/>
              <a:t>и-РНК:</a:t>
            </a:r>
            <a:br>
              <a:rPr lang="ru-RU" sz="4000" b="1" dirty="0" smtClean="0"/>
            </a:br>
            <a:r>
              <a:rPr lang="ru-RU" sz="4000" b="1" dirty="0" smtClean="0"/>
              <a:t>5</a:t>
            </a:r>
            <a:r>
              <a:rPr lang="ru-RU" sz="4000" b="1" dirty="0"/>
              <a:t>‘-</a:t>
            </a:r>
            <a:r>
              <a:rPr lang="ru-RU" sz="4000" b="1" u="sng" dirty="0"/>
              <a:t>АУГГУАУГЦГУАГЦАГГЦУГА</a:t>
            </a:r>
            <a:r>
              <a:rPr lang="ru-RU" sz="4000" b="1" dirty="0"/>
              <a:t>-3</a:t>
            </a:r>
            <a:r>
              <a:rPr lang="ru-RU" sz="4000" b="1" dirty="0" smtClean="0"/>
              <a:t>'</a:t>
            </a:r>
            <a:br>
              <a:rPr lang="ru-RU" sz="4000" b="1" dirty="0" smtClean="0"/>
            </a:br>
            <a:r>
              <a:rPr lang="ru-RU" sz="3600" b="1" dirty="0" smtClean="0"/>
              <a:t>Аминокислотную последовательность определяю по таблице генетического кода</a:t>
            </a:r>
            <a:r>
              <a:rPr lang="ru-RU" sz="4000" b="1" dirty="0" smtClean="0"/>
              <a:t>: мет-вал-</a:t>
            </a:r>
            <a:r>
              <a:rPr lang="ru-RU" sz="4000" b="1" dirty="0" err="1" smtClean="0"/>
              <a:t>цис</a:t>
            </a:r>
            <a:r>
              <a:rPr lang="ru-RU" sz="4000" b="1" dirty="0" smtClean="0"/>
              <a:t>-вал-ала-</a:t>
            </a:r>
            <a:r>
              <a:rPr lang="ru-RU" sz="4000" b="1" dirty="0" err="1" smtClean="0"/>
              <a:t>гли</a:t>
            </a:r>
            <a:r>
              <a:rPr lang="ru-RU" sz="4000" b="1" dirty="0" smtClean="0"/>
              <a:t>.</a:t>
            </a:r>
            <a:br>
              <a:rPr lang="ru-RU" sz="4000" b="1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1887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377" y="58847"/>
            <a:ext cx="12113623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/>
              <a:t>Задача 6</a:t>
            </a:r>
            <a:r>
              <a:rPr lang="ru-RU" sz="2800" b="1" u="sng" dirty="0" smtClean="0"/>
              <a:t>.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400" b="1" dirty="0"/>
              <a:t>Известно, что комплементарные цепи нуклеиновых кислот антипараллельны (5‘концу одной цепи соответствует 3‘ конец другой цепи). Синтез нуклеиновых кислот начинается с 5‘ конца. Рибосома движется по </a:t>
            </a:r>
            <a:r>
              <a:rPr lang="ru-RU" sz="2400" b="1" dirty="0" smtClean="0"/>
              <a:t>и-РНК </a:t>
            </a:r>
            <a:r>
              <a:rPr lang="ru-RU" sz="2400" b="1" dirty="0"/>
              <a:t>в направлении от 5‘ к 3‘ концу.</a:t>
            </a:r>
            <a:br>
              <a:rPr lang="ru-RU" sz="2400" b="1" dirty="0"/>
            </a:br>
            <a:r>
              <a:rPr lang="ru-RU" sz="2400" b="1" dirty="0"/>
              <a:t>Ген имеет кодирующие и </a:t>
            </a:r>
            <a:r>
              <a:rPr lang="ru-RU" sz="2400" b="1" dirty="0" err="1"/>
              <a:t>некодирующие</a:t>
            </a:r>
            <a:r>
              <a:rPr lang="ru-RU" sz="2400" b="1" dirty="0"/>
              <a:t> области. </a:t>
            </a:r>
            <a:br>
              <a:rPr lang="ru-RU" sz="2400" b="1" dirty="0"/>
            </a:br>
            <a:r>
              <a:rPr lang="ru-RU" sz="2400" b="1" u="sng" dirty="0"/>
              <a:t>Кодирующая область </a:t>
            </a:r>
            <a:r>
              <a:rPr lang="ru-RU" sz="2400" b="1" u="sng" dirty="0" smtClean="0"/>
              <a:t>гена называется «открытая </a:t>
            </a:r>
            <a:r>
              <a:rPr lang="ru-RU" sz="2400" b="1" u="sng" dirty="0"/>
              <a:t>рамка </a:t>
            </a:r>
            <a:r>
              <a:rPr lang="ru-RU" sz="2400" b="1" u="sng" dirty="0" smtClean="0"/>
              <a:t>считывания». </a:t>
            </a:r>
            <a:r>
              <a:rPr lang="ru-RU" sz="2400" b="1" u="sng" dirty="0"/>
              <a:t/>
            </a:r>
            <a:br>
              <a:rPr lang="ru-RU" sz="2400" b="1" u="sng" dirty="0"/>
            </a:br>
            <a:r>
              <a:rPr lang="ru-RU" sz="2400" b="1" dirty="0" smtClean="0"/>
              <a:t>Фрагмент конца гена имеет </a:t>
            </a:r>
            <a:r>
              <a:rPr lang="ru-RU" sz="2400" b="1" dirty="0"/>
              <a:t>следующую последовательность </a:t>
            </a:r>
            <a:r>
              <a:rPr lang="ru-RU" sz="2400" b="1" dirty="0" smtClean="0"/>
              <a:t>нуклеотидов (нижняя цепь матричная (транскрибируемая)).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5‘-</a:t>
            </a:r>
            <a:r>
              <a:rPr lang="ru-RU" sz="2400" b="1" dirty="0" smtClean="0"/>
              <a:t>ТАЦТАЦГТАТГАГТЦГТААГТАЦГ-3</a:t>
            </a:r>
            <a:r>
              <a:rPr lang="ru-RU" sz="2400" b="1" dirty="0"/>
              <a:t>‘</a:t>
            </a:r>
            <a:br>
              <a:rPr lang="ru-RU" sz="2400" b="1" dirty="0"/>
            </a:br>
            <a:r>
              <a:rPr lang="ru-RU" sz="2400" b="1" dirty="0"/>
              <a:t>3‘-</a:t>
            </a:r>
            <a:r>
              <a:rPr lang="ru-RU" sz="2400" b="1" dirty="0" smtClean="0"/>
              <a:t>АТГАТГЦАТАЦТЦАГЦАТТЦАТГЦ-5</a:t>
            </a:r>
            <a:r>
              <a:rPr lang="ru-RU" sz="2400" b="1" dirty="0"/>
              <a:t>‘</a:t>
            </a:r>
            <a:br>
              <a:rPr lang="ru-RU" sz="2400" b="1" dirty="0"/>
            </a:br>
            <a:r>
              <a:rPr lang="ru-RU" sz="2400" b="1" dirty="0" smtClean="0"/>
              <a:t>Определите И-РНК и верную открытую </a:t>
            </a:r>
            <a:r>
              <a:rPr lang="ru-RU" sz="2400" b="1" dirty="0"/>
              <a:t>рамку </a:t>
            </a:r>
            <a:r>
              <a:rPr lang="ru-RU" sz="2400" b="1" dirty="0" smtClean="0"/>
              <a:t>считывания. Найдите последовательность </a:t>
            </a:r>
            <a:r>
              <a:rPr lang="ru-RU" sz="2400" b="1" dirty="0"/>
              <a:t>аминокислот </a:t>
            </a:r>
            <a:r>
              <a:rPr lang="ru-RU" sz="2400" b="1" dirty="0" smtClean="0"/>
              <a:t>во фрагменте конца полипептидной </a:t>
            </a:r>
            <a:r>
              <a:rPr lang="ru-RU" sz="2400" b="1" dirty="0"/>
              <a:t>цепи</a:t>
            </a:r>
            <a:r>
              <a:rPr lang="ru-RU" sz="2400" b="1" dirty="0" smtClean="0"/>
              <a:t>. Известно, что итоговый полипептид, кодируемый этим геном, имеет длину более четырех аминокислот. Укажите последовательность этапов решения задачи.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Для выполнения задания используйте таблицу генетического кода. </a:t>
            </a:r>
            <a:br>
              <a:rPr lang="ru-RU" sz="2400" b="1" dirty="0"/>
            </a:br>
            <a:r>
              <a:rPr lang="ru-RU" sz="2400" b="1" dirty="0"/>
              <a:t>При написании последовательности нуклеиновых кислот указывайте направление цепи.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889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589" y="165463"/>
            <a:ext cx="11800114" cy="644434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Смысловая цепь ДНК:</a:t>
            </a:r>
            <a:br>
              <a:rPr lang="ru-RU" sz="2400" b="1" dirty="0" smtClean="0"/>
            </a:br>
            <a:r>
              <a:rPr lang="ru-RU" sz="2400" b="1" dirty="0" smtClean="0"/>
              <a:t>5'-ТАЦТАЦГТАТГАГТЦГТААГТАЦГ-3'</a:t>
            </a:r>
            <a:br>
              <a:rPr lang="ru-RU" sz="2400" b="1" dirty="0" smtClean="0"/>
            </a:br>
            <a:r>
              <a:rPr lang="ru-RU" sz="2400" b="1" dirty="0" smtClean="0"/>
              <a:t>Матричная (транскрибируемая) цепь ДНК:</a:t>
            </a:r>
            <a:br>
              <a:rPr lang="ru-RU" sz="2400" b="1" dirty="0" smtClean="0"/>
            </a:br>
            <a:r>
              <a:rPr lang="ru-RU" sz="2400" b="1" dirty="0" smtClean="0"/>
              <a:t>3'-АТГАТГЦАТАЦТЦАГЦАТТЦАТГЦ-5‘</a:t>
            </a:r>
            <a:br>
              <a:rPr lang="ru-RU" sz="2400" b="1" dirty="0" smtClean="0"/>
            </a:br>
            <a:r>
              <a:rPr lang="ru-RU" sz="2400" b="1" dirty="0" smtClean="0"/>
              <a:t>Находим и-РНК(по правилу </a:t>
            </a:r>
            <a:r>
              <a:rPr lang="ru-RU" sz="2400" b="1" dirty="0" err="1" smtClean="0"/>
              <a:t>комплементарности</a:t>
            </a:r>
            <a:r>
              <a:rPr lang="ru-RU" sz="2400" b="1" dirty="0" smtClean="0"/>
              <a:t> и </a:t>
            </a:r>
            <a:r>
              <a:rPr lang="ru-RU" sz="2400" b="1" dirty="0" err="1" smtClean="0"/>
              <a:t>антипараллельности</a:t>
            </a:r>
            <a:r>
              <a:rPr lang="ru-RU" sz="2400" b="1" dirty="0" smtClean="0"/>
              <a:t>):</a:t>
            </a:r>
            <a:br>
              <a:rPr lang="ru-RU" sz="2400" b="1" dirty="0" smtClean="0"/>
            </a:br>
            <a:r>
              <a:rPr lang="ru-RU" sz="2400" b="1" dirty="0" smtClean="0"/>
              <a:t>5'-УАЦУАЦГУАУГАГУЦГУААГУАЦГ-3‘</a:t>
            </a:r>
            <a:br>
              <a:rPr lang="ru-RU" sz="2400" b="1" dirty="0" smtClean="0"/>
            </a:br>
            <a:r>
              <a:rPr lang="ru-RU" sz="2400" b="1" dirty="0" smtClean="0"/>
              <a:t>* Находим на и-РНК </a:t>
            </a:r>
            <a:r>
              <a:rPr lang="ru-RU" sz="2400" b="1" u="sng" dirty="0" smtClean="0">
                <a:solidFill>
                  <a:srgbClr val="00B050"/>
                </a:solidFill>
              </a:rPr>
              <a:t>стоп-кодон 5'-УАА-3‘ </a:t>
            </a:r>
            <a:br>
              <a:rPr lang="ru-RU" sz="2400" b="1" u="sng" dirty="0" smtClean="0">
                <a:solidFill>
                  <a:srgbClr val="00B050"/>
                </a:solidFill>
              </a:rPr>
            </a:br>
            <a:r>
              <a:rPr lang="ru-RU" sz="2400" b="1" dirty="0" smtClean="0"/>
              <a:t>5'-УАЦУАЦГУАУГАГУЦГ</a:t>
            </a:r>
            <a:r>
              <a:rPr lang="ru-RU" sz="2400" b="1" u="sng" dirty="0" smtClean="0">
                <a:solidFill>
                  <a:srgbClr val="00B050"/>
                </a:solidFill>
              </a:rPr>
              <a:t>УАА</a:t>
            </a:r>
            <a:r>
              <a:rPr lang="ru-RU" sz="2400" b="1" dirty="0" smtClean="0"/>
              <a:t>ГУАЦГ-3‘(начинается с 17-го нуклеотида).</a:t>
            </a:r>
            <a:br>
              <a:rPr lang="ru-RU" sz="2400" b="1" dirty="0" smtClean="0"/>
            </a:br>
            <a:r>
              <a:rPr lang="ru-RU" sz="2400" b="1" dirty="0" smtClean="0"/>
              <a:t>*По стоп-кодону находим открытую рамку считывания:</a:t>
            </a:r>
            <a:br>
              <a:rPr lang="ru-RU" sz="2400" b="1" dirty="0" smtClean="0"/>
            </a:br>
            <a:r>
              <a:rPr lang="ru-RU" sz="2400" b="1" dirty="0" smtClean="0"/>
              <a:t>5'-У</a:t>
            </a:r>
            <a:r>
              <a:rPr lang="ru-RU" sz="2400" b="1" u="sng" dirty="0" smtClean="0"/>
              <a:t>АЦУАЦГУАУГАГУЦГ</a:t>
            </a:r>
            <a:r>
              <a:rPr lang="ru-RU" sz="2400" b="1" u="sng" dirty="0" smtClean="0">
                <a:solidFill>
                  <a:srgbClr val="00B050"/>
                </a:solidFill>
              </a:rPr>
              <a:t>УАА</a:t>
            </a:r>
            <a:r>
              <a:rPr lang="ru-RU" sz="2400" b="1" dirty="0" smtClean="0"/>
              <a:t>ГУАЦГ-3‘ на и-РНК</a:t>
            </a:r>
            <a:br>
              <a:rPr lang="ru-RU" sz="2400" b="1" dirty="0" smtClean="0"/>
            </a:br>
            <a:r>
              <a:rPr lang="ru-RU" sz="2400" b="1" dirty="0" smtClean="0"/>
              <a:t>*Последовательность полипептида (определяем по таблице генетического кода):</a:t>
            </a:r>
            <a:br>
              <a:rPr lang="ru-RU" sz="2400" b="1" dirty="0" smtClean="0"/>
            </a:br>
            <a:r>
              <a:rPr lang="ru-RU" sz="2400" b="1" dirty="0" err="1" smtClean="0"/>
              <a:t>тре</a:t>
            </a:r>
            <a:r>
              <a:rPr lang="ru-RU" sz="2400" b="1" dirty="0" smtClean="0"/>
              <a:t>-</a:t>
            </a:r>
            <a:r>
              <a:rPr lang="ru-RU" sz="2400" b="1" dirty="0" err="1" smtClean="0"/>
              <a:t>тре</a:t>
            </a:r>
            <a:r>
              <a:rPr lang="ru-RU" sz="2400" b="1" dirty="0" smtClean="0"/>
              <a:t>-тир-</a:t>
            </a:r>
            <a:r>
              <a:rPr lang="ru-RU" sz="2400" b="1" dirty="0" err="1" smtClean="0"/>
              <a:t>глу</a:t>
            </a:r>
            <a:r>
              <a:rPr lang="ru-RU" sz="2400" b="1" dirty="0" smtClean="0"/>
              <a:t>-сер.</a:t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!</a:t>
            </a:r>
            <a:r>
              <a:rPr lang="ru-RU" sz="2400" b="1" dirty="0" smtClean="0"/>
              <a:t>Обвести стоп-кодон и указать стрелкой последний нуклеотид рамки считывания-второй элемент ответа</a:t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!</a:t>
            </a:r>
            <a:r>
              <a:rPr lang="ru-RU" sz="2400" b="1" dirty="0" smtClean="0"/>
              <a:t>Нельзя в последовательности полипептида писать слово «стоп».</a:t>
            </a:r>
            <a:br>
              <a:rPr lang="ru-RU" sz="2400" b="1" dirty="0" smtClean="0"/>
            </a:br>
            <a:r>
              <a:rPr lang="ru-RU" sz="2400" b="1" dirty="0">
                <a:solidFill>
                  <a:srgbClr val="FF0000"/>
                </a:solidFill>
              </a:rPr>
              <a:t>!</a:t>
            </a:r>
            <a:r>
              <a:rPr lang="ru-RU" sz="2400" b="1" dirty="0" smtClean="0"/>
              <a:t> Надо поставить точку.</a:t>
            </a:r>
            <a:br>
              <a:rPr lang="ru-RU" sz="2400" b="1" dirty="0" smtClean="0"/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2274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252549" y="409303"/>
                <a:ext cx="11939451" cy="6574971"/>
              </a:xfrm>
            </p:spPr>
            <p:txBody>
              <a:bodyPr>
                <a:normAutofit fontScale="90000"/>
              </a:bodyPr>
              <a:lstStyle/>
              <a:p>
                <a:pPr/>
                <a:r>
                  <a:rPr lang="ru-RU" b="1" dirty="0" smtClean="0"/>
                  <a:t>Закон Харди-</a:t>
                </a:r>
                <a:r>
                  <a:rPr lang="ru-RU" b="1" dirty="0" err="1" smtClean="0"/>
                  <a:t>Вайнберга</a:t>
                </a:r>
                <a:r>
                  <a:rPr lang="ru-RU" b="1" dirty="0" smtClean="0"/>
                  <a:t/>
                </a:r>
                <a:br>
                  <a:rPr lang="ru-RU" b="1" dirty="0" smtClean="0"/>
                </a:br>
                <a:r>
                  <a:rPr lang="ru-RU" sz="3100" b="1" dirty="0" smtClean="0"/>
                  <a:t>Частота </a:t>
                </a:r>
                <a:r>
                  <a:rPr lang="ru-RU" sz="3100" b="1" dirty="0" err="1" smtClean="0"/>
                  <a:t>аллеля</a:t>
                </a:r>
                <a:r>
                  <a:rPr lang="ru-RU" sz="31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1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количество нужного аллеля</m:t>
                        </m:r>
                      </m:num>
                      <m:den>
                        <m:r>
                          <a:rPr lang="ru-RU" sz="3100" b="1" i="1" smtClean="0">
                            <a:latin typeface="Cambria Math" panose="02040503050406030204" pitchFamily="18" charset="0"/>
                          </a:rPr>
                          <m:t>количество всех аллелей</m:t>
                        </m:r>
                      </m:den>
                    </m:f>
                  </m:oMath>
                </a14:m>
                <a:r>
                  <a:rPr lang="ru-RU" sz="3100" b="1" dirty="0" smtClean="0"/>
                  <a:t>  </a:t>
                </a:r>
                <a:r>
                  <a:rPr lang="en-US" sz="3100" b="1" dirty="0" smtClean="0"/>
                  <a:t/>
                </a:r>
                <a:br>
                  <a:rPr lang="en-US" sz="3100" b="1" dirty="0" smtClean="0"/>
                </a:br>
                <a:r>
                  <a:rPr lang="ru-RU" sz="3100" b="1" dirty="0"/>
                  <a:t/>
                </a:r>
                <a:br>
                  <a:rPr lang="ru-RU" sz="3100" b="1" dirty="0"/>
                </a:br>
                <a:r>
                  <a:rPr lang="en-US" sz="3100" b="1" dirty="0" smtClean="0"/>
                  <a:t>p (A) –</a:t>
                </a:r>
                <a:r>
                  <a:rPr lang="ru-RU" sz="3100" b="1" dirty="0" smtClean="0"/>
                  <a:t>частота </a:t>
                </a:r>
                <a:r>
                  <a:rPr lang="ru-RU" sz="3100" b="1" dirty="0" err="1" smtClean="0"/>
                  <a:t>аллеля</a:t>
                </a:r>
                <a:r>
                  <a:rPr lang="ru-RU" sz="3100" b="1" dirty="0" smtClean="0"/>
                  <a:t> А</a:t>
                </a:r>
                <a:br>
                  <a:rPr lang="ru-RU" sz="3100" b="1" dirty="0" smtClean="0"/>
                </a:br>
                <a:r>
                  <a:rPr lang="en-US" sz="3100" b="1" dirty="0" smtClean="0"/>
                  <a:t>q (</a:t>
                </a:r>
                <a:r>
                  <a:rPr lang="ru-RU" sz="3100" b="1" dirty="0" smtClean="0"/>
                  <a:t>а) – частота </a:t>
                </a:r>
                <a:r>
                  <a:rPr lang="ru-RU" sz="3100" b="1" dirty="0" err="1" smtClean="0"/>
                  <a:t>аллеля</a:t>
                </a:r>
                <a:r>
                  <a:rPr lang="ru-RU" sz="3100" b="1" dirty="0" smtClean="0"/>
                  <a:t> а</a:t>
                </a:r>
                <a:br>
                  <a:rPr lang="ru-RU" sz="3100" b="1" dirty="0" smtClean="0"/>
                </a:br>
                <a:r>
                  <a:rPr lang="ru-RU" sz="3100" b="1" dirty="0" smtClean="0"/>
                  <a:t>                                             </a:t>
                </a:r>
                <a:r>
                  <a:rPr lang="en-US" sz="3100" b="1" u="sng" dirty="0" smtClean="0"/>
                  <a:t>p (A) + q (a) = 1</a:t>
                </a:r>
                <a:r>
                  <a:rPr lang="ru-RU" sz="3100" b="1" u="sng" dirty="0" smtClean="0"/>
                  <a:t/>
                </a:r>
                <a:br>
                  <a:rPr lang="ru-RU" sz="3100" b="1" u="sng" dirty="0" smtClean="0"/>
                </a:br>
                <a:r>
                  <a:rPr lang="en-US" sz="3100" b="1" dirty="0" smtClean="0"/>
                  <a:t>C</a:t>
                </a:r>
                <a:r>
                  <a:rPr lang="ru-RU" sz="3100" b="1" dirty="0" err="1" smtClean="0"/>
                  <a:t>умма</a:t>
                </a:r>
                <a:r>
                  <a:rPr lang="ru-RU" sz="3100" b="1" dirty="0" smtClean="0"/>
                  <a:t> частот аллелей = 1 (100%)</a:t>
                </a:r>
                <a:br>
                  <a:rPr lang="ru-RU" sz="3100" b="1" dirty="0" smtClean="0"/>
                </a:br>
                <a:r>
                  <a:rPr lang="ru-RU" sz="3100" b="1" dirty="0" smtClean="0"/>
                  <a:t>В равновесной популяции частоты аллелей остаются постоянными из поколения в поколение</a:t>
                </a:r>
                <a:br>
                  <a:rPr lang="ru-RU" sz="3100" b="1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100" b="1" i="1" u="sng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100" b="1" i="1" u="sng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p>
                          <m:r>
                            <a:rPr lang="en-US" sz="3100" b="1" i="1" u="sng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100" b="1" i="1" u="sng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100" b="1" i="1" u="sng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100" b="1" i="1" u="sng" smtClean="0">
                          <a:latin typeface="Cambria Math" panose="02040503050406030204" pitchFamily="18" charset="0"/>
                        </a:rPr>
                        <m:t>𝒑𝒒</m:t>
                      </m:r>
                      <m:r>
                        <a:rPr lang="en-US" sz="3100" b="1" i="1" u="sng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100" b="1" i="1" u="sng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100" b="1" i="1" u="sng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p>
                          <m:r>
                            <a:rPr lang="en-US" sz="3100" b="1" i="1" u="sng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100" b="1" i="1" u="sng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100" b="1" i="1" u="sng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r>
                  <a:rPr lang="en-US" sz="3100" b="1" u="sng" dirty="0" smtClean="0"/>
                  <a:t/>
                </a:r>
                <a:br>
                  <a:rPr lang="en-US" sz="3100" b="1" u="sng" dirty="0" smtClean="0"/>
                </a:br>
                <a:r>
                  <a:rPr lang="en-US" sz="3100" b="1" dirty="0" smtClean="0"/>
                  <a:t>p²(</a:t>
                </a:r>
                <a:r>
                  <a:rPr lang="ru-RU" sz="3100" b="1" dirty="0" smtClean="0"/>
                  <a:t>АА) –частоты особей с генотипом АА</a:t>
                </a:r>
                <a:br>
                  <a:rPr lang="ru-RU" sz="3100" b="1" dirty="0" smtClean="0"/>
                </a:br>
                <a:r>
                  <a:rPr lang="en-US" sz="3100" b="1" dirty="0" smtClean="0"/>
                  <a:t>2pq (</a:t>
                </a:r>
                <a:r>
                  <a:rPr lang="en-US" sz="3100" b="1" dirty="0" err="1" smtClean="0"/>
                  <a:t>Aa</a:t>
                </a:r>
                <a:r>
                  <a:rPr lang="en-US" sz="3100" b="1" dirty="0" smtClean="0"/>
                  <a:t>) – </a:t>
                </a:r>
                <a:r>
                  <a:rPr lang="ru-RU" sz="3100" b="1" dirty="0" smtClean="0"/>
                  <a:t>Частоты особей с генотипом </a:t>
                </a:r>
                <a:r>
                  <a:rPr lang="ru-RU" sz="3100" b="1" dirty="0" err="1" smtClean="0"/>
                  <a:t>Аа</a:t>
                </a:r>
                <a:r>
                  <a:rPr lang="ru-RU" sz="3100" b="1" dirty="0" smtClean="0"/>
                  <a:t/>
                </a:r>
                <a:br>
                  <a:rPr lang="ru-RU" sz="3100" b="1" dirty="0" smtClean="0"/>
                </a:br>
                <a:r>
                  <a:rPr lang="en-US" sz="3100" b="1" dirty="0" smtClean="0"/>
                  <a:t>q² (</a:t>
                </a:r>
                <a:r>
                  <a:rPr lang="ru-RU" sz="3100" b="1" dirty="0" err="1" smtClean="0"/>
                  <a:t>аа</a:t>
                </a:r>
                <a:r>
                  <a:rPr lang="ru-RU" sz="3100" b="1" dirty="0" smtClean="0"/>
                  <a:t>)- частоты особей с генотипом </a:t>
                </a:r>
                <a:r>
                  <a:rPr lang="ru-RU" sz="3100" b="1" dirty="0" err="1" smtClean="0"/>
                  <a:t>аа</a:t>
                </a:r>
                <a:r>
                  <a:rPr lang="ru-RU" sz="3100" b="1" dirty="0" smtClean="0"/>
                  <a:t/>
                </a:r>
                <a:br>
                  <a:rPr lang="ru-RU" sz="3100" b="1" dirty="0" smtClean="0"/>
                </a:br>
                <a:r>
                  <a:rPr lang="ru-RU" sz="3100" b="1" dirty="0" smtClean="0"/>
                  <a:t>В равновесной популяции частоты генотипов определяются частотами аллелей и остаются постоянными из поколения в поколение</a:t>
                </a:r>
                <a:r>
                  <a:rPr lang="en-US" sz="3100" b="1" u="sng" dirty="0" smtClean="0"/>
                  <a:t/>
                </a:r>
                <a:br>
                  <a:rPr lang="en-US" sz="3100" b="1" u="sng" dirty="0" smtClean="0"/>
                </a:br>
                <a:endParaRPr lang="ru-RU" sz="3100" b="1" u="sng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2549" y="409303"/>
                <a:ext cx="11939451" cy="6574971"/>
              </a:xfrm>
              <a:blipFill rotWithShape="0">
                <a:blip r:embed="rId2"/>
                <a:stretch>
                  <a:fillRect l="-1787" t="-2224" r="-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996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74171" y="165463"/>
                <a:ext cx="11869783" cy="6574971"/>
              </a:xfrm>
            </p:spPr>
            <p:txBody>
              <a:bodyPr>
                <a:normAutofit fontScale="90000"/>
              </a:bodyPr>
              <a:lstStyle/>
              <a:p>
                <a:r>
                  <a:rPr lang="ru-RU" sz="3200" b="1" u="sng" dirty="0" smtClean="0"/>
                  <a:t>Задача 1.</a:t>
                </a:r>
                <a:r>
                  <a:rPr lang="ru-RU" sz="3200" b="1" dirty="0" smtClean="0"/>
                  <a:t/>
                </a:r>
                <a:br>
                  <a:rPr lang="ru-RU" sz="3200" b="1" dirty="0" smtClean="0"/>
                </a:br>
                <a:r>
                  <a:rPr lang="ru-RU" sz="3200" b="1" dirty="0" smtClean="0"/>
                  <a:t>У одной из пород коров сплошная окраска доминирует над пестрой. В хозяйстве 48 коров из 1200 имеют пеструю окраску. Рассчитайте частоты аллелей сплошной и пестрой окраски, а также частоты всех возможных генотипов, если известно, что популяция находится в равновесии Харди – </a:t>
                </a:r>
                <a:r>
                  <a:rPr lang="ru-RU" sz="3200" b="1" dirty="0" err="1" smtClean="0"/>
                  <a:t>Вайнберга</a:t>
                </a:r>
                <a:r>
                  <a:rPr lang="ru-RU" sz="3200" b="1" dirty="0" smtClean="0"/>
                  <a:t>. Ответ поясните.</a:t>
                </a:r>
                <a:br>
                  <a:rPr lang="ru-RU" sz="3200" b="1" dirty="0" smtClean="0"/>
                </a:br>
                <a:r>
                  <a:rPr lang="ru-RU" sz="3200" b="1" dirty="0" smtClean="0"/>
                  <a:t>1. Доля коров с пестрой окраской 48/1200=0,04</a:t>
                </a:r>
                <a:br>
                  <a:rPr lang="ru-RU" sz="3200" b="1" dirty="0" smtClean="0"/>
                </a:br>
                <a:r>
                  <a:rPr lang="ru-RU" sz="3200" b="1" dirty="0" smtClean="0"/>
                  <a:t>2. Пеструю окраску имеют коровы с генотипом </a:t>
                </a:r>
                <a:r>
                  <a:rPr lang="ru-RU" sz="3200" b="1" dirty="0" err="1" smtClean="0"/>
                  <a:t>аа</a:t>
                </a:r>
                <a:r>
                  <a:rPr lang="ru-RU" sz="3200" b="1" dirty="0" smtClean="0"/>
                  <a:t>, в равновесной популяции доля таких коров составляет </a:t>
                </a:r>
                <a:r>
                  <a:rPr lang="en-US" sz="3200" b="1" dirty="0" smtClean="0"/>
                  <a:t>q².</a:t>
                </a:r>
                <a:br>
                  <a:rPr lang="en-US" sz="3200" b="1" dirty="0" smtClean="0"/>
                </a:br>
                <a:r>
                  <a:rPr lang="en-US" sz="3200" b="1" dirty="0" smtClean="0"/>
                  <a:t>3. </a:t>
                </a:r>
                <a:r>
                  <a:rPr lang="ru-RU" sz="3200" b="1" dirty="0" smtClean="0"/>
                  <a:t>Частота </a:t>
                </a:r>
                <a:r>
                  <a:rPr lang="ru-RU" sz="3200" b="1" dirty="0" err="1" smtClean="0"/>
                  <a:t>аллеля</a:t>
                </a:r>
                <a:r>
                  <a:rPr lang="ru-RU" sz="3200" b="1" dirty="0" smtClean="0"/>
                  <a:t> а</a:t>
                </a:r>
                <a:r>
                  <a:rPr lang="en-US" sz="3200" b="1" dirty="0" smtClean="0"/>
                  <a:t> </a:t>
                </a:r>
                <a:r>
                  <a:rPr lang="ru-RU" sz="3200" b="1" dirty="0" smtClean="0"/>
                  <a:t>=</a:t>
                </a:r>
                <a:r>
                  <a:rPr lang="en-US" sz="3200" b="1" dirty="0" smtClean="0"/>
                  <a:t> q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</m:rad>
                  </m:oMath>
                </a14:m>
                <a:r>
                  <a:rPr lang="en-US" sz="3200" b="1" dirty="0" smtClean="0"/>
                  <a:t>)² =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sz="32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sz="3200" b="1" i="1" smtClean="0">
                            <a:latin typeface="Cambria Math" panose="02040503050406030204" pitchFamily="18" charset="0"/>
                          </a:rPr>
                          <m:t>𝟎𝟒</m:t>
                        </m:r>
                      </m:e>
                    </m:rad>
                  </m:oMath>
                </a14:m>
                <a:r>
                  <a:rPr lang="ru-RU" sz="3200" b="1" dirty="0" smtClean="0"/>
                  <a:t> =0,2</a:t>
                </a:r>
                <a:br>
                  <a:rPr lang="ru-RU" sz="3200" b="1" dirty="0" smtClean="0"/>
                </a:br>
                <a:r>
                  <a:rPr lang="ru-RU" sz="3200" b="1" dirty="0" smtClean="0"/>
                  <a:t>4. Частота </a:t>
                </a:r>
                <a:r>
                  <a:rPr lang="ru-RU" sz="3200" b="1" dirty="0" err="1" smtClean="0"/>
                  <a:t>аллеля</a:t>
                </a:r>
                <a:r>
                  <a:rPr lang="ru-RU" sz="3200" b="1" dirty="0" smtClean="0"/>
                  <a:t> А = </a:t>
                </a:r>
                <a:r>
                  <a:rPr lang="en-US" sz="3200" b="1" dirty="0" smtClean="0"/>
                  <a:t>p =1 – q = 1 – 0</a:t>
                </a:r>
                <a:r>
                  <a:rPr lang="ru-RU" sz="3200" b="1" dirty="0" smtClean="0"/>
                  <a:t>,2=0,8</a:t>
                </a:r>
                <a:br>
                  <a:rPr lang="ru-RU" sz="3200" b="1" dirty="0" smtClean="0"/>
                </a:br>
                <a:r>
                  <a:rPr lang="ru-RU" sz="3200" b="1" dirty="0" smtClean="0"/>
                  <a:t>5. Частота генотипа </a:t>
                </a:r>
                <a:r>
                  <a:rPr lang="ru-RU" sz="3200" b="1" dirty="0" err="1" smtClean="0"/>
                  <a:t>Аа</a:t>
                </a:r>
                <a:r>
                  <a:rPr lang="ru-RU" sz="3200" b="1" dirty="0" smtClean="0"/>
                  <a:t> (сплошная окраска)=2</a:t>
                </a:r>
                <a:r>
                  <a:rPr lang="en-US" sz="3200" b="1" dirty="0" err="1" smtClean="0"/>
                  <a:t>pq</a:t>
                </a:r>
                <a:r>
                  <a:rPr lang="en-US" sz="3200" b="1" dirty="0" smtClean="0"/>
                  <a:t>=2</a:t>
                </a:r>
                <a:r>
                  <a:rPr lang="ru-RU" sz="3200" b="1" dirty="0" smtClean="0"/>
                  <a:t> </a:t>
                </a:r>
                <a:r>
                  <a:rPr lang="en-US" sz="3200" b="1" dirty="0" smtClean="0"/>
                  <a:t>·</a:t>
                </a:r>
                <a:r>
                  <a:rPr lang="ru-RU" sz="3200" b="1" dirty="0" smtClean="0"/>
                  <a:t> 0,2 · 0,8 = 0,32</a:t>
                </a:r>
                <a:br>
                  <a:rPr lang="ru-RU" sz="3200" b="1" dirty="0" smtClean="0"/>
                </a:br>
                <a:r>
                  <a:rPr lang="ru-RU" sz="3200" b="1" dirty="0" smtClean="0"/>
                  <a:t>6. Частота генотипа АА (сплошная окраска)=</a:t>
                </a:r>
                <a:r>
                  <a:rPr lang="en-US" sz="3200" b="1" dirty="0" smtClean="0"/>
                  <a:t> p² = 0</a:t>
                </a:r>
                <a:r>
                  <a:rPr lang="ru-RU" sz="3200" b="1" dirty="0" smtClean="0"/>
                  <a:t>,8²=0,64</a:t>
                </a:r>
                <a:br>
                  <a:rPr lang="ru-RU" sz="3200" b="1" dirty="0" smtClean="0"/>
                </a:br>
                <a:r>
                  <a:rPr lang="ru-RU" sz="3200" b="1" u="sng" dirty="0" smtClean="0"/>
                  <a:t>!!Проверка: 0,04+0,32+0,64=1</a:t>
                </a:r>
                <a:r>
                  <a:rPr lang="ru-RU" sz="3200" b="1" dirty="0" smtClean="0"/>
                  <a:t/>
                </a:r>
                <a:br>
                  <a:rPr lang="ru-RU" sz="3200" b="1" dirty="0" smtClean="0"/>
                </a:br>
                <a:endParaRPr lang="ru-RU" sz="3200" b="1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74171" y="165463"/>
                <a:ext cx="11869783" cy="6574971"/>
              </a:xfrm>
              <a:blipFill rotWithShape="0">
                <a:blip r:embed="rId2"/>
                <a:stretch>
                  <a:fillRect l="-11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348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91589" y="130629"/>
                <a:ext cx="11773988" cy="6496594"/>
              </a:xfrm>
            </p:spPr>
            <p:txBody>
              <a:bodyPr>
                <a:normAutofit/>
              </a:bodyPr>
              <a:lstStyle/>
              <a:p>
                <a:r>
                  <a:rPr lang="ru-RU" sz="2800" b="1" u="sng" dirty="0" smtClean="0"/>
                  <a:t>Задача 2 (Вариант 11, 27).</a:t>
                </a:r>
                <a:br>
                  <a:rPr lang="ru-RU" sz="2800" b="1" u="sng" dirty="0" smtClean="0"/>
                </a:br>
                <a:r>
                  <a:rPr lang="ru-RU" sz="2800" b="1" dirty="0" smtClean="0"/>
                  <a:t>В популяции львиного зева большого (</a:t>
                </a:r>
                <a:r>
                  <a:rPr lang="en-US" sz="2800" b="1" dirty="0" smtClean="0"/>
                  <a:t>Antirrhinum </a:t>
                </a:r>
                <a:r>
                  <a:rPr lang="en-US" sz="2800" b="1" dirty="0" err="1" smtClean="0"/>
                  <a:t>majus</a:t>
                </a:r>
                <a:r>
                  <a:rPr lang="ru-RU" sz="2800" b="1" dirty="0" smtClean="0"/>
                  <a:t>) из 150 особей 6 растений имеют ярко-красную окраску венчика. Рассчитайте частоты аллелей красной и белой окраски в популяции, а также частоты всех возможных генотипов, если известно, что популяция находится в равновесии Харди-</a:t>
                </a:r>
                <a:r>
                  <a:rPr lang="ru-RU" sz="2800" b="1" dirty="0" err="1" smtClean="0"/>
                  <a:t>Вайнберга</a:t>
                </a:r>
                <a:r>
                  <a:rPr lang="ru-RU" sz="2800" b="1" dirty="0" smtClean="0"/>
                  <a:t>. Ответ поясните.</a:t>
                </a:r>
                <a:br>
                  <a:rPr lang="ru-RU" sz="2800" b="1" dirty="0" smtClean="0"/>
                </a:br>
                <a:r>
                  <a:rPr lang="ru-RU" sz="2800" b="1" dirty="0" smtClean="0"/>
                  <a:t>1. Доля растений с ярко-красной окраской венчика 6/150 = 0,04</a:t>
                </a:r>
                <a:br>
                  <a:rPr lang="ru-RU" sz="2800" b="1" dirty="0" smtClean="0"/>
                </a:br>
                <a:r>
                  <a:rPr lang="ru-RU" sz="2800" b="1" dirty="0" smtClean="0"/>
                  <a:t>2. Ярко-красную окраску имеют растения с генотипом АА, в равновесной популяции доля таких растений </a:t>
                </a:r>
                <a:r>
                  <a:rPr lang="en-US" sz="2800" b="1" dirty="0" smtClean="0"/>
                  <a:t>p²</a:t>
                </a:r>
                <a:r>
                  <a:rPr lang="ru-RU" sz="2800" b="1" dirty="0" smtClean="0"/>
                  <a:t>.</a:t>
                </a:r>
                <a:br>
                  <a:rPr lang="ru-RU" sz="2800" b="1" dirty="0" smtClean="0"/>
                </a:br>
                <a:r>
                  <a:rPr lang="ru-RU" sz="2800" b="1" dirty="0" smtClean="0"/>
                  <a:t>3. Частота </a:t>
                </a:r>
                <a:r>
                  <a:rPr lang="ru-RU" sz="2800" b="1" dirty="0" err="1" smtClean="0"/>
                  <a:t>аллеля</a:t>
                </a:r>
                <a:r>
                  <a:rPr lang="ru-RU" sz="2800" b="1" dirty="0" smtClean="0"/>
                  <a:t> А = р=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800" b="1" i="1" smtClean="0">
                            <a:latin typeface="Cambria Math" panose="02040503050406030204" pitchFamily="18" charset="0"/>
                          </a:rPr>
                          <m:t>(р)²</m:t>
                        </m:r>
                      </m:e>
                    </m:rad>
                  </m:oMath>
                </a14:m>
                <a:r>
                  <a:rPr lang="ru-RU" sz="28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8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sz="28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sz="2800" b="1" i="1" smtClean="0">
                            <a:latin typeface="Cambria Math" panose="02040503050406030204" pitchFamily="18" charset="0"/>
                          </a:rPr>
                          <m:t>𝟎𝟒</m:t>
                        </m:r>
                        <m:r>
                          <a:rPr lang="ru-RU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ru-RU" sz="2800" b="1" dirty="0" smtClean="0"/>
                  <a:t> = 0,2</a:t>
                </a:r>
                <a:br>
                  <a:rPr lang="ru-RU" sz="2800" b="1" dirty="0" smtClean="0"/>
                </a:br>
                <a:r>
                  <a:rPr lang="ru-RU" sz="2800" b="1" dirty="0" smtClean="0"/>
                  <a:t>4. Частота </a:t>
                </a:r>
                <a:r>
                  <a:rPr lang="ru-RU" sz="2800" b="1" dirty="0" err="1" smtClean="0"/>
                  <a:t>аллеля</a:t>
                </a:r>
                <a:r>
                  <a:rPr lang="ru-RU" sz="2800" b="1" dirty="0" smtClean="0"/>
                  <a:t> а (белая </a:t>
                </a:r>
                <a:r>
                  <a:rPr lang="ru-RU" sz="2800" b="1" dirty="0"/>
                  <a:t>окраска</a:t>
                </a:r>
                <a:r>
                  <a:rPr lang="ru-RU" sz="2800" b="1" dirty="0" smtClean="0"/>
                  <a:t>)=</a:t>
                </a:r>
                <a:r>
                  <a:rPr lang="en-US" sz="2800" b="1" dirty="0" smtClean="0"/>
                  <a:t>q=</a:t>
                </a:r>
                <a:r>
                  <a:rPr lang="ru-RU" sz="2800" b="1" dirty="0" smtClean="0"/>
                  <a:t>1 </a:t>
                </a:r>
                <a:r>
                  <a:rPr lang="ru-RU" sz="2800" b="1" dirty="0"/>
                  <a:t>– </a:t>
                </a:r>
                <a:r>
                  <a:rPr lang="ru-RU" sz="2800" b="1" dirty="0" smtClean="0"/>
                  <a:t>р </a:t>
                </a:r>
                <a:r>
                  <a:rPr lang="ru-RU" sz="2800" b="1" dirty="0"/>
                  <a:t>= 1 – </a:t>
                </a:r>
                <a:r>
                  <a:rPr lang="ru-RU" sz="2800" b="1" dirty="0" smtClean="0"/>
                  <a:t>0,2 = 0,8</a:t>
                </a:r>
                <a:r>
                  <a:rPr lang="ru-RU" sz="2800" b="1" dirty="0"/>
                  <a:t/>
                </a:r>
                <a:br>
                  <a:rPr lang="ru-RU" sz="2800" b="1" dirty="0"/>
                </a:br>
                <a:r>
                  <a:rPr lang="ru-RU" sz="2800" b="1" dirty="0" smtClean="0"/>
                  <a:t>5. Частота генотипа </a:t>
                </a:r>
                <a:r>
                  <a:rPr lang="ru-RU" sz="2800" b="1" dirty="0" err="1" smtClean="0"/>
                  <a:t>аа</a:t>
                </a:r>
                <a:r>
                  <a:rPr lang="ru-RU" sz="2800" b="1" dirty="0" smtClean="0"/>
                  <a:t> (белая окраска)  в равновесной популяции равна </a:t>
                </a:r>
                <a:r>
                  <a:rPr lang="en-US" sz="2800" b="1" dirty="0" smtClean="0"/>
                  <a:t>q²=0</a:t>
                </a:r>
                <a:r>
                  <a:rPr lang="ru-RU" sz="2800" b="1" dirty="0" smtClean="0"/>
                  <a:t>,8²=0,64</a:t>
                </a:r>
                <a:br>
                  <a:rPr lang="ru-RU" sz="2800" b="1" dirty="0" smtClean="0"/>
                </a:br>
                <a:r>
                  <a:rPr lang="ru-RU" sz="2800" b="1" dirty="0" smtClean="0"/>
                  <a:t>6.Частота генотипа </a:t>
                </a:r>
                <a:r>
                  <a:rPr lang="ru-RU" sz="2800" b="1" dirty="0" err="1" smtClean="0"/>
                  <a:t>Аа</a:t>
                </a:r>
                <a:r>
                  <a:rPr lang="ru-RU" sz="2800" b="1" dirty="0" smtClean="0"/>
                  <a:t> (розовая окраска) = 2</a:t>
                </a:r>
                <a:r>
                  <a:rPr lang="en-US" sz="2800" b="1" dirty="0" err="1" smtClean="0"/>
                  <a:t>pq</a:t>
                </a:r>
                <a:r>
                  <a:rPr lang="en-US" sz="2800" b="1" dirty="0" smtClean="0"/>
                  <a:t>=</a:t>
                </a:r>
                <a:r>
                  <a:rPr lang="ru-RU" sz="2800" b="1" dirty="0" smtClean="0"/>
                  <a:t>2·0,2·0,8=0,32</a:t>
                </a:r>
                <a:br>
                  <a:rPr lang="ru-RU" sz="2800" b="1" dirty="0" smtClean="0"/>
                </a:br>
                <a:r>
                  <a:rPr lang="ru-RU" sz="2800" b="1" dirty="0" smtClean="0"/>
                  <a:t>Проверка: 0,04+0,64+0,32=1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91589" y="130629"/>
                <a:ext cx="11773988" cy="6496594"/>
              </a:xfrm>
              <a:blipFill rotWithShape="0">
                <a:blip r:embed="rId2"/>
                <a:stretch>
                  <a:fillRect l="-1035" r="-6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28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1"/>
                <a:ext cx="12131040" cy="6783976"/>
              </a:xfrm>
            </p:spPr>
            <p:txBody>
              <a:bodyPr>
                <a:normAutofit/>
              </a:bodyPr>
              <a:lstStyle/>
              <a:p>
                <a:r>
                  <a:rPr lang="ru-RU" sz="3200" b="1" u="sng" dirty="0" smtClean="0"/>
                  <a:t>Задача 3.</a:t>
                </a:r>
                <a:r>
                  <a:rPr lang="ru-RU" sz="3200" dirty="0" smtClean="0"/>
                  <a:t/>
                </a:r>
                <a:br>
                  <a:rPr lang="ru-RU" sz="3200" dirty="0" smtClean="0"/>
                </a:br>
                <a:r>
                  <a:rPr lang="ru-RU" sz="3200" b="1" dirty="0" smtClean="0"/>
                  <a:t>У кроликов шерсть нормальной длины доминирует над короткой. В популяции из 600 кроликов 504 имеют длинную шерсть. Рассчитайте частоты аллелей нормальной и короткой шерсти,  а также частоты всех возможных генотипов, если известно, что популяция находится в равновесии  Харди-</a:t>
                </a:r>
                <a:r>
                  <a:rPr lang="ru-RU" sz="3200" b="1" dirty="0" err="1" smtClean="0"/>
                  <a:t>Вайнберга</a:t>
                </a:r>
                <a:r>
                  <a:rPr lang="ru-RU" sz="3200" b="1" dirty="0" smtClean="0"/>
                  <a:t>.</a:t>
                </a:r>
                <a:br>
                  <a:rPr lang="ru-RU" sz="3200" b="1" dirty="0" smtClean="0"/>
                </a:br>
                <a:r>
                  <a:rPr lang="ru-RU" sz="3200" b="1" dirty="0" smtClean="0"/>
                  <a:t>1) Доля кроликов с короткой шерстью составляет </a:t>
                </a:r>
                <a:br>
                  <a:rPr lang="ru-RU" sz="3200" b="1" dirty="0" smtClean="0"/>
                </a:br>
                <a:r>
                  <a:rPr lang="ru-RU" sz="3200" b="1" dirty="0" smtClean="0"/>
                  <a:t>(600-504)/600=0,16.</a:t>
                </a:r>
                <a:br>
                  <a:rPr lang="ru-RU" sz="3200" b="1" dirty="0" smtClean="0"/>
                </a:br>
                <a:r>
                  <a:rPr lang="ru-RU" sz="3200" b="1" dirty="0" smtClean="0"/>
                  <a:t>2)Короткую шерсть имеют кролики с генотипом </a:t>
                </a:r>
                <a:r>
                  <a:rPr lang="ru-RU" sz="3200" b="1" dirty="0" err="1" smtClean="0"/>
                  <a:t>аа</a:t>
                </a:r>
                <a:r>
                  <a:rPr lang="ru-RU" sz="3200" b="1" dirty="0" smtClean="0"/>
                  <a:t>, в равновесной популяции доля таких животных составляет </a:t>
                </a:r>
                <a:r>
                  <a:rPr lang="en-US" sz="3200" b="1" dirty="0" smtClean="0"/>
                  <a:t>q²</a:t>
                </a:r>
                <a:r>
                  <a:rPr lang="ru-RU" sz="3200" b="1" dirty="0" smtClean="0"/>
                  <a:t>;</a:t>
                </a:r>
                <a:br>
                  <a:rPr lang="ru-RU" sz="3200" b="1" dirty="0" smtClean="0"/>
                </a:br>
                <a:r>
                  <a:rPr lang="ru-RU" sz="3200" b="1" dirty="0" smtClean="0"/>
                  <a:t>3) Частота </a:t>
                </a:r>
                <a:r>
                  <a:rPr lang="ru-RU" sz="3200" b="1" dirty="0" err="1" smtClean="0"/>
                  <a:t>аллеля</a:t>
                </a:r>
                <a:r>
                  <a:rPr lang="ru-RU" sz="3200" b="1" dirty="0" smtClean="0"/>
                  <a:t> а=</a:t>
                </a:r>
                <a:r>
                  <a:rPr lang="en-US" sz="3200" b="1" dirty="0" smtClean="0"/>
                  <a:t>q=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ru-RU" sz="32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p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d>
                      </m:e>
                    </m:rad>
                  </m:oMath>
                </a14:m>
                <a:r>
                  <a:rPr lang="ru-RU" sz="3200" b="1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b="1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3200" b="1" i="1" dirty="0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sz="3200" b="1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sz="3200" b="1" i="1" dirty="0" smtClean="0">
                            <a:latin typeface="Cambria Math" panose="02040503050406030204" pitchFamily="18" charset="0"/>
                          </a:rPr>
                          <m:t>𝟏𝟔</m:t>
                        </m:r>
                      </m:e>
                    </m:rad>
                  </m:oMath>
                </a14:m>
                <a:r>
                  <a:rPr lang="ru-RU" sz="3200" b="1" dirty="0" smtClean="0"/>
                  <a:t>=0,4</a:t>
                </a:r>
                <a:br>
                  <a:rPr lang="ru-RU" sz="3200" b="1" dirty="0" smtClean="0"/>
                </a:br>
                <a:r>
                  <a:rPr lang="ru-RU" sz="3200" b="1" dirty="0" smtClean="0"/>
                  <a:t>4) Частота </a:t>
                </a:r>
                <a:r>
                  <a:rPr lang="ru-RU" sz="3200" b="1" dirty="0" err="1" smtClean="0"/>
                  <a:t>аллеля</a:t>
                </a:r>
                <a:r>
                  <a:rPr lang="ru-RU" sz="3200" b="1" dirty="0" smtClean="0"/>
                  <a:t> А=</a:t>
                </a:r>
                <a:r>
                  <a:rPr lang="en-US" sz="3200" b="1" dirty="0" smtClean="0"/>
                  <a:t>p=1-q=1-0</a:t>
                </a:r>
                <a:r>
                  <a:rPr lang="ru-RU" sz="3200" b="1" dirty="0" smtClean="0"/>
                  <a:t>,</a:t>
                </a:r>
                <a:r>
                  <a:rPr lang="en-US" sz="3200" b="1" dirty="0" smtClean="0"/>
                  <a:t>4=</a:t>
                </a:r>
                <a:r>
                  <a:rPr lang="ru-RU" sz="3200" b="1" dirty="0" smtClean="0"/>
                  <a:t>0,6</a:t>
                </a:r>
                <a:br>
                  <a:rPr lang="ru-RU" sz="3200" b="1" dirty="0" smtClean="0"/>
                </a:br>
                <a:r>
                  <a:rPr lang="ru-RU" sz="3200" b="1" dirty="0" smtClean="0"/>
                  <a:t>5) Частота генотипа </a:t>
                </a:r>
                <a:r>
                  <a:rPr lang="ru-RU" sz="3200" b="1" dirty="0" err="1" smtClean="0"/>
                  <a:t>Аа</a:t>
                </a:r>
                <a:r>
                  <a:rPr lang="ru-RU" sz="3200" b="1" dirty="0" smtClean="0"/>
                  <a:t> (длинная шерсть) 2</a:t>
                </a:r>
                <a:r>
                  <a:rPr lang="en-US" sz="3200" b="1" dirty="0" err="1" smtClean="0"/>
                  <a:t>pq</a:t>
                </a:r>
                <a:r>
                  <a:rPr lang="en-US" sz="3200" b="1" dirty="0" smtClean="0"/>
                  <a:t>=2·0</a:t>
                </a:r>
                <a:r>
                  <a:rPr lang="ru-RU" sz="3200" b="1" dirty="0" smtClean="0"/>
                  <a:t>,</a:t>
                </a:r>
                <a:r>
                  <a:rPr lang="en-US" sz="3200" b="1" dirty="0" smtClean="0"/>
                  <a:t>4·</a:t>
                </a:r>
                <a:r>
                  <a:rPr lang="ru-RU" sz="3200" b="1" dirty="0" smtClean="0"/>
                  <a:t>0,6=0,48</a:t>
                </a:r>
                <a:br>
                  <a:rPr lang="ru-RU" sz="3200" b="1" dirty="0" smtClean="0"/>
                </a:br>
                <a:r>
                  <a:rPr lang="ru-RU" sz="3200" b="1" dirty="0" smtClean="0"/>
                  <a:t>6) Частота генотипа АА (длинная шерсть)</a:t>
                </a:r>
                <a:r>
                  <a:rPr lang="en-US" sz="3200" b="1" dirty="0" smtClean="0"/>
                  <a:t> p²=0</a:t>
                </a:r>
                <a:r>
                  <a:rPr lang="ru-RU" sz="3200" b="1" dirty="0" smtClean="0"/>
                  <a:t>,6²=0,36 </a:t>
                </a:r>
                <a:endParaRPr lang="ru-RU" sz="3200" b="1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"/>
                <a:ext cx="12131040" cy="6783976"/>
              </a:xfrm>
              <a:blipFill rotWithShape="0">
                <a:blip r:embed="rId2"/>
                <a:stretch>
                  <a:fillRect l="-1256" r="-8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366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589" y="139337"/>
            <a:ext cx="11782697" cy="6574972"/>
          </a:xfrm>
        </p:spPr>
        <p:txBody>
          <a:bodyPr>
            <a:normAutofit fontScale="90000"/>
          </a:bodyPr>
          <a:lstStyle/>
          <a:p>
            <a:r>
              <a:rPr lang="ru-RU" sz="3200" b="1" u="sng" dirty="0" smtClean="0"/>
              <a:t>Задача 4.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В популяции растений львиного зева 630 растений из 1500 имели розовую окраску венчика. Рассчитайте частоты аллелей красной и белой окраски цветка в популяции, а также частоты всех возможных генотипов, если известно, что популяция находится в равновесии Харди-</a:t>
            </a:r>
            <a:r>
              <a:rPr lang="ru-RU" sz="3200" b="1" dirty="0" err="1" smtClean="0"/>
              <a:t>Вайнберга</a:t>
            </a:r>
            <a:r>
              <a:rPr lang="ru-RU" sz="3200" b="1" dirty="0" smtClean="0"/>
              <a:t> и растения с красной окраской венчика в популяции встречаются чаще, чем растения с белой окраской венчика. Ответ поясните.</a:t>
            </a:r>
            <a:br>
              <a:rPr lang="ru-RU" sz="3200" b="1" dirty="0" smtClean="0"/>
            </a:br>
            <a:r>
              <a:rPr lang="ru-RU" sz="3200" b="1" dirty="0" smtClean="0"/>
              <a:t>1) Доля растений с розовой окраской венчика составляет  630/1500=0,42</a:t>
            </a:r>
            <a:br>
              <a:rPr lang="ru-RU" sz="3200" b="1" dirty="0" smtClean="0"/>
            </a:br>
            <a:r>
              <a:rPr lang="ru-RU" sz="3200" b="1" dirty="0" smtClean="0"/>
              <a:t>2) Растения с розовой окраской венчика имеют генотип </a:t>
            </a:r>
            <a:r>
              <a:rPr lang="ru-RU" sz="3200" b="1" dirty="0" err="1" smtClean="0"/>
              <a:t>Аа</a:t>
            </a:r>
            <a:r>
              <a:rPr lang="ru-RU" sz="3200" b="1" dirty="0" smtClean="0"/>
              <a:t>, в равновесной популяции их доля составляет 2</a:t>
            </a:r>
            <a:r>
              <a:rPr lang="en-US" sz="3200" b="1" dirty="0" err="1" smtClean="0"/>
              <a:t>pq</a:t>
            </a:r>
            <a:r>
              <a:rPr lang="ru-RU" sz="3200" b="1" dirty="0" smtClean="0"/>
              <a:t>.</a:t>
            </a:r>
            <a:br>
              <a:rPr lang="ru-RU" sz="3200" b="1" dirty="0" smtClean="0"/>
            </a:br>
            <a:r>
              <a:rPr lang="ru-RU" sz="3200" b="1" dirty="0" smtClean="0"/>
              <a:t>2</a:t>
            </a:r>
            <a:r>
              <a:rPr lang="en-US" sz="3200" b="1" dirty="0" err="1" smtClean="0"/>
              <a:t>pq</a:t>
            </a:r>
            <a:r>
              <a:rPr lang="en-US" sz="3200" b="1" dirty="0" smtClean="0"/>
              <a:t>=0</a:t>
            </a:r>
            <a:r>
              <a:rPr lang="ru-RU" sz="3200" b="1" dirty="0" smtClean="0"/>
              <a:t>,42               </a:t>
            </a:r>
            <a:br>
              <a:rPr lang="ru-RU" sz="3200" b="1" dirty="0" smtClean="0"/>
            </a:br>
            <a:r>
              <a:rPr lang="en-US" sz="3200" b="1" dirty="0" err="1" smtClean="0"/>
              <a:t>p+q</a:t>
            </a:r>
            <a:r>
              <a:rPr lang="en-US" sz="3200" b="1" dirty="0" smtClean="0"/>
              <a:t>=1           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en-US" sz="3200" b="1" dirty="0" smtClean="0"/>
              <a:t>p=1-q</a:t>
            </a:r>
            <a:br>
              <a:rPr lang="en-US" sz="3200" b="1" dirty="0" smtClean="0"/>
            </a:br>
            <a:r>
              <a:rPr lang="ru-RU" sz="3200" b="1" dirty="0" smtClean="0"/>
              <a:t>2</a:t>
            </a:r>
            <a:r>
              <a:rPr lang="en-US" sz="3200" b="1" dirty="0" smtClean="0"/>
              <a:t>q·</a:t>
            </a:r>
            <a:r>
              <a:rPr lang="ru-RU" sz="3200" b="1" dirty="0" smtClean="0"/>
              <a:t>(1-</a:t>
            </a:r>
            <a:r>
              <a:rPr lang="en-US" sz="3200" b="1" dirty="0" smtClean="0"/>
              <a:t>q)=0</a:t>
            </a:r>
            <a:r>
              <a:rPr lang="ru-RU" sz="3200" b="1" dirty="0" smtClean="0"/>
              <a:t>,42              </a:t>
            </a:r>
            <a:br>
              <a:rPr lang="ru-RU" sz="3200" b="1" dirty="0" smtClean="0"/>
            </a:br>
            <a:r>
              <a:rPr lang="ru-RU" sz="3200" b="1" dirty="0" smtClean="0"/>
              <a:t>2</a:t>
            </a:r>
            <a:r>
              <a:rPr lang="en-US" sz="3200" b="1" dirty="0" smtClean="0"/>
              <a:t>q-2q²=0</a:t>
            </a:r>
            <a:r>
              <a:rPr lang="ru-RU" sz="3200" b="1" dirty="0" smtClean="0"/>
              <a:t>,42     </a:t>
            </a:r>
            <a:br>
              <a:rPr lang="ru-RU" sz="3200" b="1" dirty="0" smtClean="0"/>
            </a:br>
            <a:r>
              <a:rPr lang="ru-RU" sz="3200" b="1" dirty="0" smtClean="0"/>
              <a:t>2</a:t>
            </a:r>
            <a:r>
              <a:rPr lang="en-US" sz="3200" b="1" dirty="0" smtClean="0"/>
              <a:t>q²-2q+0</a:t>
            </a:r>
            <a:r>
              <a:rPr lang="ru-RU" sz="3200" b="1" dirty="0" smtClean="0"/>
              <a:t>,42=0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98028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39337" y="365125"/>
                <a:ext cx="11913326" cy="6331766"/>
              </a:xfrm>
            </p:spPr>
            <p:txBody>
              <a:bodyPr>
                <a:normAutofit/>
              </a:bodyPr>
              <a:lstStyle/>
              <a:p>
                <a:r>
                  <a:rPr lang="en-US" sz="3200" b="1" dirty="0" smtClean="0"/>
                  <a:t>q²-q+0</a:t>
                </a:r>
                <a:r>
                  <a:rPr lang="ru-RU" sz="3200" b="1" dirty="0" smtClean="0"/>
                  <a:t>,21=0</a:t>
                </a:r>
                <a:br>
                  <a:rPr lang="ru-RU" sz="3200" b="1" dirty="0" smtClean="0"/>
                </a:br>
                <a:r>
                  <a:rPr lang="en-US" sz="3200" b="1" dirty="0" smtClean="0"/>
                  <a:t>D=1-4·0</a:t>
                </a:r>
                <a:r>
                  <a:rPr lang="ru-RU" sz="3200" b="1" dirty="0" smtClean="0"/>
                  <a:t>,21=0,16</a:t>
                </a:r>
                <a:br>
                  <a:rPr lang="ru-RU" sz="3200" b="1" dirty="0" smtClean="0"/>
                </a:br>
                <a:r>
                  <a:rPr lang="en-US" sz="3200" b="1" dirty="0" smtClean="0"/>
                  <a:t>q=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32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ru-RU" sz="32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ru-RU" sz="3200" b="1" i="1" smtClean="0">
                                <a:latin typeface="Cambria Math" panose="02040503050406030204" pitchFamily="18" charset="0"/>
                              </a:rPr>
                              <m:t>𝟏𝟔</m:t>
                            </m:r>
                          </m:e>
                        </m:rad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200" b="1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±</m:t>
                        </m:r>
                        <m:r>
                          <m:rPr>
                            <m:nor/>
                          </m:rPr>
                          <a:rPr lang="ru-RU" sz="3200" b="1" i="0" dirty="0" smtClean="0">
                            <a:latin typeface="Cambria Math" panose="02040503050406030204" pitchFamily="18" charset="0"/>
                          </a:rPr>
                          <m:t>0,4</m:t>
                        </m:r>
                        <m:r>
                          <m:rPr>
                            <m:nor/>
                          </m:rPr>
                          <a:rPr lang="ru-RU" sz="3200" b="1" dirty="0"/>
                          <m:t> </m:t>
                        </m:r>
                      </m:num>
                      <m:den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200" b="1" dirty="0" smtClean="0"/>
                  <a:t> </a:t>
                </a:r>
                <a:r>
                  <a:rPr lang="en-US" sz="3200" b="1" dirty="0" smtClean="0"/>
                  <a:t/>
                </a:r>
                <a:br>
                  <a:rPr lang="en-US" sz="3200" b="1" dirty="0" smtClean="0"/>
                </a:br>
                <a:r>
                  <a:rPr lang="en-US" sz="3200" b="1" u="sng" dirty="0" smtClean="0"/>
                  <a:t>q=0</a:t>
                </a:r>
                <a:r>
                  <a:rPr lang="ru-RU" sz="3200" b="1" u="sng" dirty="0" smtClean="0"/>
                  <a:t>,3  </a:t>
                </a:r>
                <a:r>
                  <a:rPr lang="ru-RU" sz="3200" b="1" dirty="0" smtClean="0"/>
                  <a:t>или </a:t>
                </a:r>
                <a:r>
                  <a:rPr lang="en-US" sz="3200" b="1" dirty="0" smtClean="0"/>
                  <a:t>  q=0</a:t>
                </a:r>
                <a:r>
                  <a:rPr lang="ru-RU" sz="3200" b="1" dirty="0" smtClean="0"/>
                  <a:t>,7</a:t>
                </a:r>
                <a:br>
                  <a:rPr lang="ru-RU" sz="3200" b="1" dirty="0" smtClean="0"/>
                </a:br>
                <a:r>
                  <a:rPr lang="ru-RU" sz="3200" b="1" dirty="0" smtClean="0"/>
                  <a:t>1)Доля растений с  розовой окраской венчика составляет 630/1500=0,42;</a:t>
                </a:r>
                <a:br>
                  <a:rPr lang="ru-RU" sz="3200" b="1" dirty="0" smtClean="0"/>
                </a:br>
                <a:r>
                  <a:rPr lang="ru-RU" sz="3200" b="1" dirty="0" smtClean="0"/>
                  <a:t>2)Растения с розовой окраской венчика имеют генотип </a:t>
                </a:r>
                <a:r>
                  <a:rPr lang="ru-RU" sz="3200" b="1" dirty="0" err="1" smtClean="0"/>
                  <a:t>Аа</a:t>
                </a:r>
                <a:r>
                  <a:rPr lang="ru-RU" sz="3200" b="1" dirty="0" smtClean="0"/>
                  <a:t>, </a:t>
                </a:r>
                <a:r>
                  <a:rPr lang="en-US" sz="3200" b="1" dirty="0" smtClean="0"/>
                  <a:t/>
                </a:r>
                <a:br>
                  <a:rPr lang="en-US" sz="3200" b="1" dirty="0" smtClean="0"/>
                </a:br>
                <a:r>
                  <a:rPr lang="ru-RU" sz="3200" b="1" dirty="0" smtClean="0"/>
                  <a:t>в равновесной</a:t>
                </a:r>
                <a:r>
                  <a:rPr lang="en-US" sz="3200" b="1" dirty="0" smtClean="0"/>
                  <a:t> </a:t>
                </a:r>
                <a:r>
                  <a:rPr lang="ru-RU" sz="3200" b="1" dirty="0" smtClean="0"/>
                  <a:t>популяции  их доля составляет 2</a:t>
                </a:r>
                <a:r>
                  <a:rPr lang="en-US" sz="3200" b="1" dirty="0" err="1" smtClean="0"/>
                  <a:t>pq</a:t>
                </a:r>
                <a:r>
                  <a:rPr lang="ru-RU" sz="3200" b="1" dirty="0" smtClean="0"/>
                  <a:t>;</a:t>
                </a:r>
                <a:r>
                  <a:rPr lang="en-US" sz="3200" b="1" dirty="0" smtClean="0"/>
                  <a:t/>
                </a:r>
                <a:br>
                  <a:rPr lang="en-US" sz="3200" b="1" dirty="0" smtClean="0"/>
                </a:br>
                <a:r>
                  <a:rPr lang="en-US" sz="3200" b="1" dirty="0" smtClean="0"/>
                  <a:t>3)</a:t>
                </a:r>
                <a:r>
                  <a:rPr lang="ru-RU" sz="3200" b="1" dirty="0" smtClean="0"/>
                  <a:t>Частота </a:t>
                </a:r>
                <a:r>
                  <a:rPr lang="ru-RU" sz="3200" b="1" dirty="0" err="1" smtClean="0"/>
                  <a:t>аллеля</a:t>
                </a:r>
                <a:r>
                  <a:rPr lang="ru-RU" sz="3200" b="1" dirty="0" smtClean="0"/>
                  <a:t> а=</a:t>
                </a:r>
                <a:r>
                  <a:rPr lang="en-US" sz="3200" b="1" dirty="0" smtClean="0"/>
                  <a:t>q=0</a:t>
                </a:r>
                <a:r>
                  <a:rPr lang="ru-RU" sz="3200" b="1" dirty="0" smtClean="0"/>
                  <a:t>,3;</a:t>
                </a:r>
                <a:br>
                  <a:rPr lang="ru-RU" sz="3200" b="1" dirty="0" smtClean="0"/>
                </a:br>
                <a:r>
                  <a:rPr lang="ru-RU" sz="3200" b="1" dirty="0" smtClean="0"/>
                  <a:t>4)Частота </a:t>
                </a:r>
                <a:r>
                  <a:rPr lang="ru-RU" sz="3200" b="1" dirty="0" err="1" smtClean="0"/>
                  <a:t>аллеля</a:t>
                </a:r>
                <a:r>
                  <a:rPr lang="ru-RU" sz="3200" b="1" dirty="0" smtClean="0"/>
                  <a:t> А=</a:t>
                </a:r>
                <a:r>
                  <a:rPr lang="en-US" sz="3200" b="1" dirty="0" smtClean="0"/>
                  <a:t>p=1-q=1-0</a:t>
                </a:r>
                <a:r>
                  <a:rPr lang="ru-RU" sz="3200" b="1" dirty="0" smtClean="0"/>
                  <a:t>,3=0,7;</a:t>
                </a:r>
                <a:br>
                  <a:rPr lang="ru-RU" sz="3200" b="1" dirty="0" smtClean="0"/>
                </a:br>
                <a:r>
                  <a:rPr lang="ru-RU" sz="3200" b="1" dirty="0" smtClean="0"/>
                  <a:t>5)Частота генотипа </a:t>
                </a:r>
                <a:r>
                  <a:rPr lang="ru-RU" sz="3200" b="1" dirty="0" err="1" smtClean="0"/>
                  <a:t>аа</a:t>
                </a:r>
                <a:r>
                  <a:rPr lang="ru-RU" sz="3200" b="1" dirty="0" smtClean="0"/>
                  <a:t>(белый венчик) </a:t>
                </a:r>
                <a:r>
                  <a:rPr lang="en-US" sz="3200" b="1" dirty="0" smtClean="0"/>
                  <a:t>q²=0</a:t>
                </a:r>
                <a:r>
                  <a:rPr lang="ru-RU" sz="3200" b="1" dirty="0" smtClean="0"/>
                  <a:t>,3²=0,09</a:t>
                </a:r>
                <a:br>
                  <a:rPr lang="ru-RU" sz="3200" b="1" dirty="0" smtClean="0"/>
                </a:br>
                <a:r>
                  <a:rPr lang="ru-RU" sz="3200" b="1" dirty="0" smtClean="0"/>
                  <a:t>6) Частота генотипа АА (красный венчик) </a:t>
                </a:r>
                <a:r>
                  <a:rPr lang="en-US" sz="3200" b="1" dirty="0" smtClean="0"/>
                  <a:t>p²=0</a:t>
                </a:r>
                <a:r>
                  <a:rPr lang="ru-RU" sz="3200" b="1" dirty="0" smtClean="0"/>
                  <a:t>,7²=0,49</a:t>
                </a:r>
                <a:endParaRPr lang="ru-RU" sz="3200" b="1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39337" y="365125"/>
                <a:ext cx="11913326" cy="6331766"/>
              </a:xfrm>
              <a:blipFill rotWithShape="0">
                <a:blip r:embed="rId2"/>
                <a:stretch>
                  <a:fillRect l="-13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373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205" y="174171"/>
            <a:ext cx="9144000" cy="66185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/>
              <a:t>ЗАДАЧА 1</a:t>
            </a:r>
            <a:r>
              <a:rPr lang="ru-RU" dirty="0" smtClean="0"/>
              <a:t> </a:t>
            </a:r>
            <a:r>
              <a:rPr lang="ru-RU" sz="4000" dirty="0"/>
              <a:t>(</a:t>
            </a:r>
            <a:r>
              <a:rPr lang="ru-RU" sz="3600" dirty="0" smtClean="0"/>
              <a:t>Вариант 10, 27).</a:t>
            </a:r>
            <a:r>
              <a:rPr lang="ru-RU" dirty="0" smtClean="0"/>
              <a:t>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7680" y="731521"/>
            <a:ext cx="11277600" cy="578249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Известно, что комплементарные цепи нуклеиновых кислот антипараллельны (5‘ концу одной цепи соответствует 3‘ конец другой цепи).Синтез нуклеиновых кислот начинается с 5‘ конца. Рибосома движется по и-РНК в направлении от 5‘ к 3‘ концу.</a:t>
            </a:r>
          </a:p>
          <a:p>
            <a:pPr algn="just"/>
            <a:r>
              <a:rPr lang="ru-RU" b="1" dirty="0" smtClean="0"/>
              <a:t>При синтезе фрагмента полипептида в рибосому входят молекулы т-РНК в следующей последовательности (указаны антикодоны в направлении от 5‘ к 3‘ концу):</a:t>
            </a:r>
          </a:p>
          <a:p>
            <a:r>
              <a:rPr lang="ru-RU" b="1" u="sng" dirty="0" smtClean="0"/>
              <a:t>ЦУГ, УАУ, АУА, ГЦУ, АУА</a:t>
            </a:r>
            <a:endParaRPr lang="ru-RU" u="sng" dirty="0" smtClean="0"/>
          </a:p>
          <a:p>
            <a:pPr algn="just"/>
            <a:r>
              <a:rPr lang="ru-RU" b="1" dirty="0" smtClean="0"/>
              <a:t>Установите нуклеотидную последовательность участка ДНК, который кодирует данный полипептид, и определите, какая является матричной (транскрибируемой) в данном фрагменте ДНК. </a:t>
            </a:r>
          </a:p>
          <a:p>
            <a:pPr algn="just"/>
            <a:r>
              <a:rPr lang="ru-RU" b="1" dirty="0" smtClean="0"/>
              <a:t>Установите аминокислотную последовательность синтезируемого фрагмента полипептида. Укажите последовательность решения задачи.  Для выполнения задания используйте таблицу генетического года. При написании последовательностей нуклеиновых кислот указывайте направление цепи.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5540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589" y="252549"/>
            <a:ext cx="11834948" cy="6418217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Задача 5.</a:t>
            </a:r>
            <a:br>
              <a:rPr lang="ru-RU" sz="3200" b="1" dirty="0" smtClean="0"/>
            </a:br>
            <a:r>
              <a:rPr lang="ru-RU" sz="3200" b="1" dirty="0" smtClean="0"/>
              <a:t>В популяции ночной красавицы (</a:t>
            </a:r>
            <a:r>
              <a:rPr lang="en-US" sz="3200" b="1" dirty="0" smtClean="0"/>
              <a:t>Mirabilis </a:t>
            </a:r>
            <a:r>
              <a:rPr lang="en-US" sz="3200" b="1" dirty="0" err="1" smtClean="0"/>
              <a:t>jalapa</a:t>
            </a:r>
            <a:r>
              <a:rPr lang="ru-RU" sz="3200" b="1" dirty="0" smtClean="0"/>
              <a:t>) 96 растений имеют ярко-красную окраску венчика, а 54- белую. Рассчитайте частоты аллелей красной и белой окрасок в популяции. Какими были бы частоты всех генотипов, если бы популяция находилась в равновесии? Если представить, что все условия равновесной популяции начнут выполняться, то за сколько поколений популяция придет в равновесие?</a:t>
            </a:r>
            <a:br>
              <a:rPr lang="ru-RU" sz="3200" b="1" dirty="0" smtClean="0"/>
            </a:br>
            <a:r>
              <a:rPr lang="ru-RU" sz="3200" b="1" dirty="0" smtClean="0"/>
              <a:t>1) Частота растений с ярко-красной окраской венчика (генотип АА) составляет 96/150=0,64;</a:t>
            </a:r>
            <a:br>
              <a:rPr lang="ru-RU" sz="3200" b="1" dirty="0" smtClean="0"/>
            </a:br>
            <a:r>
              <a:rPr lang="ru-RU" sz="3200" b="1" dirty="0" smtClean="0"/>
              <a:t>2) частота растений с белой окраской венчика (генотип </a:t>
            </a:r>
            <a:r>
              <a:rPr lang="ru-RU" sz="3200" b="1" dirty="0" err="1" smtClean="0"/>
              <a:t>аа</a:t>
            </a:r>
            <a:r>
              <a:rPr lang="ru-RU" sz="3200" b="1" dirty="0" smtClean="0"/>
              <a:t>) составляет 54/150=0,36;</a:t>
            </a:r>
            <a:br>
              <a:rPr lang="ru-RU" sz="3200" b="1" dirty="0" smtClean="0"/>
            </a:br>
            <a:r>
              <a:rPr lang="ru-RU" sz="3200" b="1" dirty="0" smtClean="0"/>
              <a:t>3)аллель А в популяции представлен только в красных растениях, а аллель а – только  в белых;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92297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31" y="0"/>
            <a:ext cx="11684726" cy="662722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4) Частота </a:t>
            </a:r>
            <a:r>
              <a:rPr lang="ru-RU" sz="3200" b="1" dirty="0" err="1" smtClean="0"/>
              <a:t>аллеля</a:t>
            </a:r>
            <a:r>
              <a:rPr lang="ru-RU" sz="3200" b="1" dirty="0" smtClean="0"/>
              <a:t> А =</a:t>
            </a:r>
            <a:r>
              <a:rPr lang="en-US" sz="3200" b="1" dirty="0" smtClean="0"/>
              <a:t>p=0</a:t>
            </a:r>
            <a:r>
              <a:rPr lang="ru-RU" sz="3200" b="1" dirty="0" smtClean="0"/>
              <a:t>,64;</a:t>
            </a:r>
            <a:br>
              <a:rPr lang="ru-RU" sz="3200" b="1" dirty="0" smtClean="0"/>
            </a:br>
            <a:r>
              <a:rPr lang="ru-RU" sz="3200" b="1" dirty="0" smtClean="0"/>
              <a:t>5) Частота </a:t>
            </a:r>
            <a:r>
              <a:rPr lang="ru-RU" sz="3200" b="1" dirty="0" err="1" smtClean="0"/>
              <a:t>аллеля</a:t>
            </a:r>
            <a:r>
              <a:rPr lang="ru-RU" sz="3200" b="1" dirty="0" smtClean="0"/>
              <a:t> а =</a:t>
            </a:r>
            <a:r>
              <a:rPr lang="en-US" sz="3200" b="1" dirty="0" smtClean="0"/>
              <a:t>q=</a:t>
            </a:r>
            <a:r>
              <a:rPr lang="ru-RU" sz="3200" b="1" dirty="0" smtClean="0"/>
              <a:t>0,36;</a:t>
            </a:r>
            <a:br>
              <a:rPr lang="ru-RU" sz="3200" b="1" dirty="0" smtClean="0"/>
            </a:br>
            <a:r>
              <a:rPr lang="ru-RU" sz="3200" b="1" dirty="0" smtClean="0"/>
              <a:t>6) равновесные частоты генотипов: </a:t>
            </a:r>
            <a:r>
              <a:rPr lang="en-US" sz="3200" b="1" dirty="0" smtClean="0"/>
              <a:t>f</a:t>
            </a:r>
            <a:r>
              <a:rPr lang="ru-RU" sz="3200" b="1" dirty="0" smtClean="0"/>
              <a:t>(АА)=</a:t>
            </a:r>
            <a:r>
              <a:rPr lang="en-US" sz="3200" b="1" dirty="0" smtClean="0"/>
              <a:t>p²=0</a:t>
            </a:r>
            <a:r>
              <a:rPr lang="ru-RU" sz="3200" b="1" dirty="0" smtClean="0"/>
              <a:t>,</a:t>
            </a:r>
            <a:r>
              <a:rPr lang="en-US" sz="3200" b="1" dirty="0" smtClean="0"/>
              <a:t>4096</a:t>
            </a:r>
            <a:r>
              <a:rPr lang="ru-RU" sz="3200" b="1" dirty="0"/>
              <a:t>;</a:t>
            </a:r>
            <a:r>
              <a:rPr lang="ru-RU" sz="3200" b="1" dirty="0" smtClean="0"/>
              <a:t> </a:t>
            </a:r>
            <a:r>
              <a:rPr lang="en-US" sz="3200" b="1" dirty="0" smtClean="0"/>
              <a:t>f</a:t>
            </a:r>
            <a:r>
              <a:rPr lang="ru-RU" sz="3200" b="1" dirty="0" smtClean="0"/>
              <a:t>(</a:t>
            </a:r>
            <a:r>
              <a:rPr lang="ru-RU" sz="3200" b="1" dirty="0" err="1" smtClean="0"/>
              <a:t>аа</a:t>
            </a:r>
            <a:r>
              <a:rPr lang="ru-RU" sz="3200" b="1" dirty="0" smtClean="0"/>
              <a:t>)=</a:t>
            </a:r>
            <a:r>
              <a:rPr lang="en-US" sz="3200" b="1" dirty="0" smtClean="0"/>
              <a:t>q²=</a:t>
            </a:r>
            <a:r>
              <a:rPr lang="ru-RU" sz="3200" b="1" dirty="0"/>
              <a:t>0</a:t>
            </a:r>
            <a:r>
              <a:rPr lang="ru-RU" sz="3200" b="1" dirty="0" smtClean="0"/>
              <a:t>,1296; </a:t>
            </a:r>
            <a:r>
              <a:rPr lang="en-US" sz="3200" b="1" dirty="0" smtClean="0"/>
              <a:t>f </a:t>
            </a:r>
            <a:r>
              <a:rPr lang="ru-RU" sz="3200" b="1" dirty="0" smtClean="0"/>
              <a:t>(</a:t>
            </a:r>
            <a:r>
              <a:rPr lang="ru-RU" sz="3200" b="1" dirty="0" err="1" smtClean="0"/>
              <a:t>Аа</a:t>
            </a:r>
            <a:r>
              <a:rPr lang="ru-RU" sz="3200" b="1" dirty="0" smtClean="0"/>
              <a:t>)=2</a:t>
            </a:r>
            <a:r>
              <a:rPr lang="en-US" sz="3200" b="1" dirty="0" err="1" smtClean="0"/>
              <a:t>pq</a:t>
            </a:r>
            <a:r>
              <a:rPr lang="en-US" sz="3200" b="1" dirty="0" smtClean="0"/>
              <a:t>=</a:t>
            </a:r>
            <a:r>
              <a:rPr lang="ru-RU" sz="3200" b="1" dirty="0" smtClean="0"/>
              <a:t>0,4608;</a:t>
            </a:r>
            <a:br>
              <a:rPr lang="ru-RU" sz="3200" b="1" dirty="0" smtClean="0"/>
            </a:br>
            <a:r>
              <a:rPr lang="ru-RU" sz="3200" b="1" dirty="0" smtClean="0"/>
              <a:t>7) за одно поколение.</a:t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u="sng" dirty="0" smtClean="0"/>
              <a:t>!Если частоты генотипов не находятся в соотношении, определенном уравнением Харди-</a:t>
            </a:r>
            <a:r>
              <a:rPr lang="ru-RU" sz="3200" b="1" u="sng" dirty="0" err="1" smtClean="0"/>
              <a:t>Вайнберга</a:t>
            </a:r>
            <a:r>
              <a:rPr lang="ru-RU" sz="3200" b="1" u="sng" dirty="0" smtClean="0"/>
              <a:t>, то они достигнут равновесия за одно поколение</a:t>
            </a:r>
            <a:endParaRPr lang="ru-RU" sz="3200" b="1" u="sng" dirty="0"/>
          </a:p>
        </p:txBody>
      </p:sp>
    </p:spTree>
    <p:extLst>
      <p:ext uri="{BB962C8B-B14F-4D97-AF65-F5344CB8AC3E}">
        <p14:creationId xmlns:p14="http://schemas.microsoft.com/office/powerpoint/2010/main" val="8040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046" y="130629"/>
            <a:ext cx="11861074" cy="1219200"/>
          </a:xfrm>
        </p:spPr>
        <p:txBody>
          <a:bodyPr>
            <a:normAutofit/>
          </a:bodyPr>
          <a:lstStyle/>
          <a:p>
            <a:pPr algn="l"/>
            <a:r>
              <a:rPr lang="ru-RU" sz="3200" b="1" u="sng" dirty="0" smtClean="0"/>
              <a:t> </a:t>
            </a:r>
            <a:endParaRPr lang="ru-RU" sz="3200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046" y="60960"/>
            <a:ext cx="11861074" cy="6574971"/>
          </a:xfrm>
        </p:spPr>
        <p:txBody>
          <a:bodyPr/>
          <a:lstStyle/>
          <a:p>
            <a:pPr algn="just"/>
            <a:r>
              <a:rPr lang="ru-RU" b="1" dirty="0" smtClean="0"/>
              <a:t>                          5‘-ЦУГ-3‘; 5‘-УАУ-3‘; 5‘-АУА-3‘; 5'-ГЦУ-3‘;  5'-АУА-3'</a:t>
            </a:r>
          </a:p>
          <a:p>
            <a:pPr algn="just"/>
            <a:r>
              <a:rPr lang="ru-RU" b="1" dirty="0" smtClean="0"/>
              <a:t>*Записываю последовательность нуклеотидов т-РНК так, как они заходят в рибосому:</a:t>
            </a:r>
          </a:p>
          <a:p>
            <a:pPr algn="just"/>
            <a:r>
              <a:rPr lang="ru-RU" b="1" dirty="0" smtClean="0"/>
              <a:t>3‘-ГУЦ-5‘ ;  3‘ –УАУ-5‘;  3‘-АУА-5‘;  3‘-УЦГ-5‘;  3‘-АУА-5‘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 smtClean="0"/>
              <a:t>и-РНК: 5‘-ЦАГАУАУАУАГЦУАУ-3‘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 smtClean="0"/>
              <a:t>Последовательность ДНК:</a:t>
            </a:r>
          </a:p>
          <a:p>
            <a:pPr algn="just"/>
            <a:r>
              <a:rPr lang="ru-RU" b="1" dirty="0" smtClean="0"/>
              <a:t>5‘-ЦАГАТАТАТАГЦТАТ-3‘</a:t>
            </a:r>
          </a:p>
          <a:p>
            <a:pPr algn="just"/>
            <a:r>
              <a:rPr lang="ru-RU" b="1" dirty="0" smtClean="0"/>
              <a:t>3‘-ГТЦТАТАТАТЦГАТА-5‘ нижняя цепь матричная (транскрибируемая)</a:t>
            </a:r>
            <a:endParaRPr lang="ru-RU" b="1" dirty="0"/>
          </a:p>
          <a:p>
            <a:pPr algn="just"/>
            <a:r>
              <a:rPr lang="ru-RU" b="1" dirty="0" smtClean="0"/>
              <a:t>ИЛИ</a:t>
            </a:r>
            <a:endParaRPr lang="ru-RU" b="1" dirty="0"/>
          </a:p>
          <a:p>
            <a:pPr algn="just"/>
            <a:r>
              <a:rPr lang="ru-RU" b="1" dirty="0" smtClean="0"/>
              <a:t>5‘-АТАГЦТАТАТАТЦТГ-3‘</a:t>
            </a:r>
          </a:p>
          <a:p>
            <a:pPr algn="just"/>
            <a:r>
              <a:rPr lang="ru-RU" b="1" dirty="0" smtClean="0"/>
              <a:t>3‘-ТАТЦГАТАТАТАГАЦ-5‘  верхняя цепь матричная (транскрибируемая)</a:t>
            </a:r>
          </a:p>
          <a:p>
            <a:pPr algn="just"/>
            <a:endParaRPr lang="ru-RU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 smtClean="0"/>
              <a:t>АК последовательность определяю по таблице генетического кода:</a:t>
            </a:r>
          </a:p>
          <a:p>
            <a:pPr algn="just"/>
            <a:r>
              <a:rPr lang="ru-RU" b="1" dirty="0" err="1"/>
              <a:t>г</a:t>
            </a:r>
            <a:r>
              <a:rPr lang="ru-RU" b="1" dirty="0" err="1" smtClean="0"/>
              <a:t>лн</a:t>
            </a:r>
            <a:r>
              <a:rPr lang="ru-RU" b="1" dirty="0" smtClean="0"/>
              <a:t>-иле-тир-сер-тир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1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899" y="191070"/>
            <a:ext cx="11477767" cy="6277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 2 (Вариант 27, 27)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3899" y="941696"/>
            <a:ext cx="11600597" cy="558193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В биосинтезе полипептида последовательно участвуют т-РНК с антикодонами 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5‘-УГА-3‘; 5‘-АУГ-3‘; 5‘-АГУ-3‘; 5‘-ГГЦ-3‘; 5‘-ААУ-3‘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Определите нуклеотидную последовательность участка цепи молекулы ДНК, который несет информацию о синтезируемом полипептиде, и число нуклеотидов, содержащих </a:t>
            </a:r>
            <a:r>
              <a:rPr lang="ru-RU" sz="3200" b="1" dirty="0" err="1" smtClean="0">
                <a:solidFill>
                  <a:schemeClr val="tx1"/>
                </a:solidFill>
              </a:rPr>
              <a:t>аденин</a:t>
            </a:r>
            <a:r>
              <a:rPr lang="ru-RU" sz="3200" b="1" dirty="0" smtClean="0">
                <a:solidFill>
                  <a:schemeClr val="tx1"/>
                </a:solidFill>
              </a:rPr>
              <a:t> (А), гуанин (Г), </a:t>
            </a:r>
            <a:r>
              <a:rPr lang="ru-RU" sz="3200" b="1" dirty="0" err="1" smtClean="0">
                <a:solidFill>
                  <a:schemeClr val="tx1"/>
                </a:solidFill>
              </a:rPr>
              <a:t>тимин</a:t>
            </a:r>
            <a:r>
              <a:rPr lang="ru-RU" sz="3200" b="1" dirty="0" smtClean="0">
                <a:solidFill>
                  <a:schemeClr val="tx1"/>
                </a:solidFill>
              </a:rPr>
              <a:t> (Т); </a:t>
            </a:r>
            <a:r>
              <a:rPr lang="ru-RU" sz="3200" b="1" dirty="0" err="1" smtClean="0">
                <a:solidFill>
                  <a:schemeClr val="tx1"/>
                </a:solidFill>
              </a:rPr>
              <a:t>цитозин</a:t>
            </a:r>
            <a:r>
              <a:rPr lang="ru-RU" sz="3200" b="1" dirty="0" smtClean="0">
                <a:solidFill>
                  <a:schemeClr val="tx1"/>
                </a:solidFill>
              </a:rPr>
              <a:t> (Ц) в </a:t>
            </a:r>
            <a:r>
              <a:rPr lang="ru-RU" sz="3200" b="1" dirty="0" err="1" smtClean="0">
                <a:solidFill>
                  <a:schemeClr val="tx1"/>
                </a:solidFill>
              </a:rPr>
              <a:t>двухцепочечной</a:t>
            </a:r>
            <a:r>
              <a:rPr lang="ru-RU" sz="3200" b="1" dirty="0" smtClean="0">
                <a:solidFill>
                  <a:schemeClr val="tx1"/>
                </a:solidFill>
              </a:rPr>
              <a:t> молекуле ДНК.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Ответ поясните. При выполнении задания учитывайте, что антикодоны т-РНК антипараллельны кодонам и-РНК. При написании последовательностей нуклеиновых кислот указывайте направление цепи.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12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421" y="218056"/>
            <a:ext cx="11873552" cy="88741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Записываю последовательность т-РНК так, как они заходят в рибосому:</a:t>
            </a:r>
            <a:br>
              <a:rPr lang="ru-RU" sz="3200" b="1" dirty="0" smtClean="0"/>
            </a:br>
            <a:r>
              <a:rPr lang="ru-RU" sz="3200" b="1" dirty="0" smtClean="0"/>
              <a:t>3‘-АГУ-5‘; 3‘-ГУА-5‘;  3‘-УГА-5‘;  3‘-ЦГГ-5‘; 3‘-УАА-5'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55" y="1105469"/>
            <a:ext cx="11532358" cy="537721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tx1"/>
                </a:solidFill>
              </a:rPr>
              <a:t>Антикодоны т-РНК комплементарны кодонам и-РНК: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5‘-УЦАЦАУАЦУГЦЦАУУ-3‘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tx1"/>
                </a:solidFill>
              </a:rPr>
              <a:t>Последовательность нуклеотидов и-РНК комплементарна одной из цепей ДНК; 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участок цепи ДНК: 3‘-АГТГТАТГАЦГГТАА-5‘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tx1"/>
                </a:solidFill>
              </a:rPr>
              <a:t>По правилу </a:t>
            </a:r>
            <a:r>
              <a:rPr lang="ru-RU" sz="3600" b="1" dirty="0" err="1" smtClean="0">
                <a:solidFill>
                  <a:schemeClr val="tx1"/>
                </a:solidFill>
              </a:rPr>
              <a:t>Чаргаффа</a:t>
            </a:r>
            <a:r>
              <a:rPr lang="ru-RU" sz="3600" b="1" dirty="0" smtClean="0">
                <a:solidFill>
                  <a:schemeClr val="tx1"/>
                </a:solidFill>
              </a:rPr>
              <a:t> –комплементарные азотистые основания находятся в равных количественных отношениях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(А=Т) + (Г=Ц) =100%</a:t>
            </a:r>
          </a:p>
          <a:p>
            <a:pPr algn="just"/>
            <a:r>
              <a:rPr lang="ru-RU" sz="3600" b="1" dirty="0" smtClean="0">
                <a:solidFill>
                  <a:schemeClr val="tx1"/>
                </a:solidFill>
              </a:rPr>
              <a:t>А-9;  Т-9;  Ц – 6;  Г-6 в двух комплементарных цепях ДНК</a:t>
            </a:r>
          </a:p>
        </p:txBody>
      </p:sp>
    </p:spTree>
    <p:extLst>
      <p:ext uri="{BB962C8B-B14F-4D97-AF65-F5344CB8AC3E}">
        <p14:creationId xmlns:p14="http://schemas.microsoft.com/office/powerpoint/2010/main" val="17565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659" y="122830"/>
            <a:ext cx="11723427" cy="60869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Задача 3 (Вариант 3, 27)</a:t>
            </a:r>
            <a:endParaRPr lang="ru-RU" sz="4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337" y="609600"/>
            <a:ext cx="11895909" cy="591403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chemeClr val="tx1"/>
                </a:solidFill>
              </a:rPr>
              <a:t>Известно, что комплементарные цепи нуклеиновых кислот антипараллельны (5‘ концу одной цепи соответствует 3‘ конец другой цепи). Синтез нуклеиновых кислот начинается с 5‘конца. Рибосома движется по и-РНК в направлении от 5‘ к 3‘ концу.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Известно, что все виды РНК синтезируются на ДНК-матрице. Фрагмент молекулы ДНК, на котором синтезируется участок центральной петли т-РНК, имеет следующую последовательность нуклеотидов(нижняя цепь матричная (транскрибируемая)).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5‘-АТЦГЦГАТЦГЦАТГА-3‘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3‘-ТАГЦГЦТАГЦГТАЦТ-5‘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Установите нуклеотидную последовательность участка т-РНК, который синтезируется на данном фрагменте, и АК, которую будет переносить эта т-РНК в процессе биосинтеза белка, если третий триплет соответствует антикодону т-РНК.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Укажите последовательность этапов решения задачи.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Для выполнения задания используйте таблицу генетического кода. При написании последовательности нуклеиновых кислот указывайте направление цепи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42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297" y="365125"/>
            <a:ext cx="11834949" cy="6392726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Матричная (транскрибируемая)цепь ДНК:</a:t>
            </a:r>
            <a:br>
              <a:rPr lang="ru-RU" sz="4000" b="1" dirty="0" smtClean="0"/>
            </a:br>
            <a:r>
              <a:rPr lang="ru-RU" sz="4000" b="1" dirty="0" smtClean="0"/>
              <a:t>3‘-ТАГЦГЦТАГЦГТАЦТ-5‘</a:t>
            </a:r>
            <a:br>
              <a:rPr lang="ru-RU" sz="4000" b="1" dirty="0" smtClean="0"/>
            </a:br>
            <a:r>
              <a:rPr lang="ru-RU" sz="4000" b="1" dirty="0" smtClean="0"/>
              <a:t>Последовательность т-РНК:</a:t>
            </a:r>
            <a:br>
              <a:rPr lang="ru-RU" sz="4000" b="1" dirty="0" smtClean="0"/>
            </a:br>
            <a:r>
              <a:rPr lang="ru-RU" sz="4000" b="1" dirty="0" smtClean="0"/>
              <a:t>5‘-АУЦГЦГ</a:t>
            </a:r>
            <a:r>
              <a:rPr lang="ru-RU" sz="4000" b="1" u="sng" dirty="0" smtClean="0"/>
              <a:t>АУЦ</a:t>
            </a:r>
            <a:r>
              <a:rPr lang="ru-RU" sz="4000" b="1" dirty="0" smtClean="0"/>
              <a:t>ГЦАУГА-3‘</a:t>
            </a:r>
            <a:br>
              <a:rPr lang="ru-RU" sz="4000" b="1" dirty="0" smtClean="0"/>
            </a:br>
            <a:r>
              <a:rPr lang="ru-RU" sz="4000" b="1" dirty="0" smtClean="0"/>
              <a:t>нуклеотидная последовательность антикодона:</a:t>
            </a:r>
            <a:br>
              <a:rPr lang="ru-RU" sz="4000" b="1" dirty="0" smtClean="0"/>
            </a:br>
            <a:r>
              <a:rPr lang="ru-RU" sz="4000" b="1" dirty="0" smtClean="0"/>
              <a:t>5'-АУЦ-3‘ (АУЦ, заходит в рибосому 3'-ЦУА-5‘)</a:t>
            </a:r>
            <a:br>
              <a:rPr lang="ru-RU" sz="4000" b="1" dirty="0" smtClean="0"/>
            </a:br>
            <a:r>
              <a:rPr lang="ru-RU" sz="4000" b="1" dirty="0" smtClean="0"/>
              <a:t>антикодон т-РНК соответствует кодону на и-РНК:</a:t>
            </a:r>
            <a:br>
              <a:rPr lang="ru-RU" sz="4000" b="1" dirty="0" smtClean="0"/>
            </a:br>
            <a:r>
              <a:rPr lang="ru-RU" sz="4000" b="1" dirty="0" smtClean="0"/>
              <a:t>5'-ГАУ-3‘(ГАУ, 3'-УАГ-5‘)</a:t>
            </a:r>
            <a:br>
              <a:rPr lang="ru-RU" sz="4000" b="1" dirty="0" smtClean="0"/>
            </a:br>
            <a:r>
              <a:rPr lang="ru-RU" sz="4000" b="1" dirty="0" smtClean="0"/>
              <a:t>этому кодону соответствует аминокислота АСП (АК – от 5', так как рибосома садится на 5', движется к 3‘ концу).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20187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754" y="209006"/>
            <a:ext cx="11791406" cy="6496594"/>
          </a:xfrm>
        </p:spPr>
        <p:txBody>
          <a:bodyPr>
            <a:normAutofit/>
          </a:bodyPr>
          <a:lstStyle/>
          <a:p>
            <a:r>
              <a:rPr lang="ru-RU" sz="3200" b="1" u="sng" dirty="0" smtClean="0"/>
              <a:t>Задача 4.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Известно, что все виды РНК синтезируются на ДНК-матрице. Фрагмент молекулы ДНК, на котором синтезируется участок т-РНК имеет следующую последовательность нуклеотидов (верхняя цепь смысловая, нижняя транскрибируемая).</a:t>
            </a:r>
            <a:br>
              <a:rPr lang="ru-RU" sz="3200" b="1" dirty="0" smtClean="0"/>
            </a:br>
            <a:r>
              <a:rPr lang="ru-RU" sz="3200" b="1" dirty="0" smtClean="0"/>
              <a:t>5'-ТАТЦГАТТЦГЦЦТГА-3'</a:t>
            </a:r>
            <a:br>
              <a:rPr lang="ru-RU" sz="3200" b="1" dirty="0" smtClean="0"/>
            </a:br>
            <a:r>
              <a:rPr lang="ru-RU" sz="3200" b="1" dirty="0" smtClean="0"/>
              <a:t>3'-АТАГЦТААГЦГГАЦТ-5'</a:t>
            </a:r>
            <a:br>
              <a:rPr lang="ru-RU" sz="3200" b="1" dirty="0" smtClean="0"/>
            </a:br>
            <a:r>
              <a:rPr lang="ru-RU" sz="3200" b="1" dirty="0" smtClean="0"/>
              <a:t>Установите нуклеотидную последовательность участка т-РНК, который синтезируется на данном фрагменте, обозначьте 5' и 3' концы этого фрагмента. </a:t>
            </a:r>
            <a:br>
              <a:rPr lang="ru-RU" sz="3200" b="1" dirty="0" smtClean="0"/>
            </a:br>
            <a:r>
              <a:rPr lang="ru-RU" sz="3200" b="1" dirty="0" smtClean="0"/>
              <a:t>Какой кодон и-РНК будет соответствовать антикодону т-РНК, если она переносит к месту синтеза белка аминокислоту ГЛУ. </a:t>
            </a:r>
            <a:br>
              <a:rPr lang="ru-RU" sz="3200" b="1" dirty="0" smtClean="0"/>
            </a:br>
            <a:r>
              <a:rPr lang="ru-RU" sz="3200" b="1" dirty="0" smtClean="0"/>
              <a:t>Ответ поясните. Для решения задачи используйте таблицу генетического кода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357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79" y="156755"/>
            <a:ext cx="11756571" cy="6435634"/>
          </a:xfrm>
        </p:spPr>
        <p:txBody>
          <a:bodyPr>
            <a:normAutofit fontScale="90000"/>
          </a:bodyPr>
          <a:lstStyle/>
          <a:p>
            <a:r>
              <a:rPr lang="ru-RU" dirty="0"/>
              <a:t>*</a:t>
            </a:r>
            <a:r>
              <a:rPr lang="ru-RU" b="1" dirty="0" smtClean="0"/>
              <a:t>По таблице  генетического кода определяю, что аминокислота ГЛУ кодируется кодонами </a:t>
            </a:r>
            <a:br>
              <a:rPr lang="ru-RU" b="1" dirty="0" smtClean="0"/>
            </a:br>
            <a:r>
              <a:rPr lang="ru-RU" b="1" dirty="0" smtClean="0"/>
              <a:t>и-РНК: 5'-ГАА-3';  5'-ГАГ-3‘.</a:t>
            </a:r>
            <a:br>
              <a:rPr lang="ru-RU" b="1" dirty="0" smtClean="0"/>
            </a:br>
            <a:r>
              <a:rPr lang="ru-RU" b="1" dirty="0" smtClean="0"/>
              <a:t>* кодонам и-РНК соответствуют антикодоны </a:t>
            </a:r>
            <a:br>
              <a:rPr lang="ru-RU" b="1" dirty="0" smtClean="0"/>
            </a:br>
            <a:r>
              <a:rPr lang="ru-RU" b="1" dirty="0" smtClean="0"/>
              <a:t>т-РНК :3'-ЦУУ-5';  3'-ЦУЦ-5'.</a:t>
            </a:r>
            <a:br>
              <a:rPr lang="ru-RU" b="1" dirty="0" smtClean="0"/>
            </a:br>
            <a:r>
              <a:rPr lang="ru-RU" b="1" dirty="0" smtClean="0"/>
              <a:t>* Матричная (транскрибируемая) цепь ДНК:</a:t>
            </a:r>
            <a:br>
              <a:rPr lang="ru-RU" b="1" dirty="0" smtClean="0"/>
            </a:br>
            <a:r>
              <a:rPr lang="ru-RU" b="1" dirty="0" smtClean="0"/>
              <a:t>3'-АТАГЦТААГЦГГАЦТ-5‘</a:t>
            </a:r>
            <a:br>
              <a:rPr lang="ru-RU" b="1" dirty="0" smtClean="0"/>
            </a:br>
            <a:r>
              <a:rPr lang="ru-RU" b="1" dirty="0" smtClean="0"/>
              <a:t>Последовательность нуклеотидов т-РНК:</a:t>
            </a:r>
            <a:br>
              <a:rPr lang="ru-RU" b="1" dirty="0" smtClean="0"/>
            </a:br>
            <a:r>
              <a:rPr lang="ru-RU" b="1" dirty="0" smtClean="0"/>
              <a:t>5'-УАУЦГА</a:t>
            </a:r>
            <a:r>
              <a:rPr lang="ru-RU" b="1" dirty="0" smtClean="0">
                <a:solidFill>
                  <a:srgbClr val="FF0000"/>
                </a:solidFill>
              </a:rPr>
              <a:t>УУЦ</a:t>
            </a:r>
            <a:r>
              <a:rPr lang="ru-RU" b="1" dirty="0" smtClean="0"/>
              <a:t>ГЦЦУГА-3‘(т-РНК заходит в рибосому антипараллельно, 3' концом. Определяю антикодон от 3' конца).</a:t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6264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640</Words>
  <Application>Microsoft Office PowerPoint</Application>
  <PresentationFormat>Широкоэкранный</PresentationFormat>
  <Paragraphs>63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Тема Office</vt:lpstr>
      <vt:lpstr>МОЛЕКУЛЯРНАЯ БИОЛОГИЯ</vt:lpstr>
      <vt:lpstr>ЗАДАЧА 1 (Вариант 10, 27).                                                                                                                                                                    </vt:lpstr>
      <vt:lpstr> </vt:lpstr>
      <vt:lpstr>Задача 2 (Вариант 27, 27)</vt:lpstr>
      <vt:lpstr>Записываю последовательность т-РНК так, как они заходят в рибосому: 3‘-АГУ-5‘; 3‘-ГУА-5‘;  3‘-УГА-5‘;  3‘-ЦГГ-5‘; 3‘-УАА-5'</vt:lpstr>
      <vt:lpstr>Задача 3 (Вариант 3, 27)</vt:lpstr>
      <vt:lpstr>Матричная (транскрибируемая)цепь ДНК: 3‘-ТАГЦГЦТАГЦГТАЦТ-5‘ Последовательность т-РНК: 5‘-АУЦГЦГАУЦГЦАУГА-3‘ нуклеотидная последовательность антикодона: 5'-АУЦ-3‘ (АУЦ, заходит в рибосому 3'-ЦУА-5‘) антикодон т-РНК соответствует кодону на и-РНК: 5'-ГАУ-3‘(ГАУ, 3'-УАГ-5‘) этому кодону соответствует аминокислота АСП (АК – от 5', так как рибосома садится на 5', движется к 3‘ концу).</vt:lpstr>
      <vt:lpstr>Задача 4. Известно, что все виды РНК синтезируются на ДНК-матрице. Фрагмент молекулы ДНК, на котором синтезируется участок т-РНК имеет следующую последовательность нуклеотидов (верхняя цепь смысловая, нижняя транскрибируемая). 5'-ТАТЦГАТТЦГЦЦТГА-3' 3'-АТАГЦТААГЦГГАЦТ-5' Установите нуклеотидную последовательность участка т-РНК, который синтезируется на данном фрагменте, обозначьте 5' и 3' концы этого фрагмента.  Какой кодон и-РНК будет соответствовать антикодону т-РНК, если она переносит к месту синтеза белка аминокислоту ГЛУ.  Ответ поясните. Для решения задачи используйте таблицу генетического кода.</vt:lpstr>
      <vt:lpstr>*По таблице  генетического кода определяю, что аминокислота ГЛУ кодируется кодонами  и-РНК: 5'-ГАА-3';  5'-ГАГ-3‘. * кодонам и-РНК соответствуют антикодоны  т-РНК :3'-ЦУУ-5';  3'-ЦУЦ-5'. * Матричная (транскрибируемая) цепь ДНК: 3'-АТАГЦТААГЦГГАЦТ-5‘ Последовательность нуклеотидов т-РНК: 5'-УАУЦГАУУЦГЦЦУГА-3‘(т-РНК заходит в рибосому антипараллельно, 3' концом. Определяю антикодон от 3' конца). </vt:lpstr>
      <vt:lpstr>Задача 5. Известно, что комплементарные цепи нуклеиновых кислот антипараллельны (5‘концу одной цепи соответствует 3‘ конец другой цепи).  Синтез нуклеиновых кислот начинается с 5‘ конца. Рибосома движется по и-РНК в направлении от 5‘ к 3‘ концу. Ген имеет кодирующие и некодирующие области.  Кодирующая область гена, включающая старт-кодон и стоп-кодон, называется открытая рамка считывания.  Старт-кодон соответствует триплету, кодирующему аминокислоту мет. Фрагмент бактериального гена, содержащий полную открытую рамку считывания, имеет следующую последовательность нуклеотидов: 5‘-ТЦТЦТЦАГЦЦТГЦТАЦГЦАТАЦЦАТГ-3‘ 3‘-АГАГАГТЦГГАЦГАТГЦГТАТГГТАЦ-5‘ Определите транскрибируемую цепь ДНК, поясните свой выбор.  Запишите открытую рамку считывания на и-РНК и последовательность аминокислот полипептидной цепи. Для выполнения задания используйте таблицу генетического кода.  При написании последовательности нуклеиновых кислот указывайте направление цепи. </vt:lpstr>
      <vt:lpstr>  Старт-кодон 5‘-АУГ-3‘ на и-РНК Триплет на ДНК, который будет ему комплементарен или 3‘-ТАЦ-5‘;  или 5‘-ЦАТ-3‘ 5‘-ТЦТЦТЦАГЦЦТГЦТАЦГЦАТАЦЦАТГ-3‘(матричная, верхняя) 3‘-АГАГАГТЦГГАЦГАТГЦГТАТГГТАЦ-5' Матричная цепь ДНК:  3‘-ГТАЦЦАТАЦГЦАТЦГТЦЦГАЦТЦТЦТ-5‘ и-РНК: 5‘-ЦАУГГУАУГЦГУАГЦАГГЦУГАГАГА-3‘ Находим стоп-кодон 5'-УГА-3' на и-РНК; (или 3'-АЦТ-5' на ДНК;  или 5'-ТГА-3' на смысловой цепи ДНК). и-РНК: 5‘-ЦАУГ-ГУА-УГЦ-ГУА-ГЦА-ГГЦ-УГАГАГА-3‘ Открытая рамка считывания: и-РНК: 5‘-АУГГУАУГЦГУАГЦАГГЦУГА-3' Аминокислотную последовательность определяю по таблице генетического кода: мет-вал-цис-вал-ала-гли.  </vt:lpstr>
      <vt:lpstr>Презентация PowerPoint</vt:lpstr>
      <vt:lpstr>Смысловая цепь ДНК: 5'-ТАЦТАЦГТАТГАГТЦГТААГТАЦГ-3' Матричная (транскрибируемая) цепь ДНК: 3'-АТГАТГЦАТАЦТЦАГЦАТТЦАТГЦ-5‘ Находим и-РНК(по правилу комплементарности и антипараллельности): 5'-УАЦУАЦГУАУГАГУЦГУААГУАЦГ-3‘ * Находим на и-РНК стоп-кодон 5'-УАА-3‘  5'-УАЦУАЦГУАУГАГУЦГУААГУАЦГ-3‘(начинается с 17-го нуклеотида). *По стоп-кодону находим открытую рамку считывания: 5'-УАЦУАЦГУАУГАГУЦГУААГУАЦГ-3‘ на и-РНК *Последовательность полипептида (определяем по таблице генетического кода): тре-тре-тир-глу-сер. !Обвести стоп-кодон и указать стрелкой последний нуклеотид рамки считывания-второй элемент ответа !Нельзя в последовательности полипептида писать слово «стоп». ! Надо поставить точку. </vt:lpstr>
      <vt:lpstr>Закон Харди-Вайнберга Частота аллеля = (количество нужного аллеля)/(количество всех аллелей)    p (A) –частота аллеля А q (а) – частота аллеля а                                              p (A) + q (a) = 1 Cумма частот аллелей = 1 (100%) В равновесной популяции частоты аллелей остаются постоянными из поколения в поколение p^2+2pq+q^2=1 p²(АА) –частоты особей с генотипом АА 2pq (Aa) – Частоты особей с генотипом Аа q² (аа)- частоты особей с генотипом аа В равновесной популяции частоты генотипов определяются частотами аллелей и остаются постоянными из поколения в поколение </vt:lpstr>
      <vt:lpstr>Задача 1. У одной из пород коров сплошная окраска доминирует над пестрой. В хозяйстве 48 коров из 1200 имеют пеструю окраску. Рассчитайте частоты аллелей сплошной и пестрой окраски, а также частоты всех возможных генотипов, если известно, что популяция находится в равновесии Харди – Вайнберга. Ответ поясните. 1. Доля коров с пестрой окраской 48/1200=0,04 2. Пеструю окраску имеют коровы с генотипом аа, в равновесной популяции доля таких коров составляет q². 3. Частота аллеля а = q = √((q))² = √(0,04) =0,2 4. Частота аллеля А = p =1 – q = 1 – 0,2=0,8 5. Частота генотипа Аа (сплошная окраска)=2pq=2 · 0,2 · 0,8 = 0,32 6. Частота генотипа АА (сплошная окраска)= p² = 0,8²=0,64 !!Проверка: 0,04+0,32+0,64=1 </vt:lpstr>
      <vt:lpstr>Задача 2 (Вариант 11, 27). В популяции львиного зева большого (Antirrhinum majus) из 150 особей 6 растений имеют ярко-красную окраску венчика. Рассчитайте частоты аллелей красной и белой окраски в популяции, а также частоты всех возможных генотипов, если известно, что популяция находится в равновесии Харди-Вайнберга. Ответ поясните. 1. Доля растений с ярко-красной окраской венчика 6/150 = 0,04 2. Ярко-красную окраску имеют растения с генотипом АА, в равновесной популяции доля таких растений p². 3. Частота аллеля А = р=√((р)²) =√(0,04 ) = 0,2 4. Частота аллеля а (белая окраска)=q=1 – р = 1 – 0,2 = 0,8 5. Частота генотипа аа (белая окраска)  в равновесной популяции равна q²=0,8²=0,64 6.Частота генотипа Аа (розовая окраска) = 2pq=2·0,2·0,8=0,32 Проверка: 0,04+0,64+0,32=1</vt:lpstr>
      <vt:lpstr>Задача 3. У кроликов шерсть нормальной длины доминирует над короткой. В популяции из 600 кроликов 504 имеют длинную шерсть. Рассчитайте частоты аллелей нормальной и короткой шерсти,  а также частоты всех возможных генотипов, если известно, что популяция находится в равновесии  Харди-Вайнберга. 1) Доля кроликов с короткой шерстью составляет  (600-504)/600=0,16. 2)Короткую шерсть имеют кролики с генотипом аа, в равновесной популяции доля таких животных составляет q²; 3) Частота аллеля а=q=√((q^2 ) )=√(0,16)=0,4 4) Частота аллеля А=p=1-q=1-0,4=0,6 5) Частота генотипа Аа (длинная шерсть) 2pq=2·0,4·0,6=0,48 6) Частота генотипа АА (длинная шерсть) p²=0,6²=0,36 </vt:lpstr>
      <vt:lpstr>Задача 4. В популяции растений львиного зева 630 растений из 1500 имели розовую окраску венчика. Рассчитайте частоты аллелей красной и белой окраски цветка в популяции, а также частоты всех возможных генотипов, если известно, что популяция находится в равновесии Харди-Вайнберга и растения с красной окраской венчика в популяции встречаются чаще, чем растения с белой окраской венчика. Ответ поясните. 1) Доля растений с розовой окраской венчика составляет  630/1500=0,42 2) Растения с розовой окраской венчика имеют генотип Аа, в равновесной популяции их доля составляет 2pq. 2pq=0,42                p+q=1             p=1-q 2q·(1-q)=0,42               2q-2q²=0,42      2q²-2q+0,42=0</vt:lpstr>
      <vt:lpstr>q²-q+0,21=0 D=1-4·0,21=0,16 q=(1±√(0,16))/2 =(1±"0,4 " )/2  q=0,3  или   q=0,7 1)Доля растений с  розовой окраской венчика составляет 630/1500=0,42; 2)Растения с розовой окраской венчика имеют генотип Аа,  в равновесной популяции  их доля составляет 2pq; 3)Частота аллеля а=q=0,3; 4)Частота аллеля А=p=1-q=1-0,3=0,7; 5)Частота генотипа аа(белый венчик) q²=0,3²=0,09 6) Частота генотипа АА (красный венчик) p²=0,7²=0,49</vt:lpstr>
      <vt:lpstr>Задача 5. В популяции ночной красавицы (Mirabilis jalapa) 96 растений имеют ярко-красную окраску венчика, а 54- белую. Рассчитайте частоты аллелей красной и белой окрасок в популяции. Какими были бы частоты всех генотипов, если бы популяция находилась в равновесии? Если представить, что все условия равновесной популяции начнут выполняться, то за сколько поколений популяция придет в равновесие? 1) Частота растений с ярко-красной окраской венчика (генотип АА) составляет 96/150=0,64; 2) частота растений с белой окраской венчика (генотип аа) составляет 54/150=0,36; 3)аллель А в популяции представлен только в красных растениях, а аллель а – только  в белых;</vt:lpstr>
      <vt:lpstr>4) Частота аллеля А =p=0,64; 5) Частота аллеля а =q=0,36; 6) равновесные частоты генотипов: f(АА)=p²=0,4096; f(аа)=q²=0,1296; f (Аа)=2pq=0,4608; 7) за одно поколение.  !Если частоты генотипов не находятся в соотношении, определенном уравнением Харди-Вайнберга, то они достигнут равновесия за одно поколение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МОЛЕКУЛЯРНАЯ БИОЛОГИЯ</dc:title>
  <dc:creator>Андрей</dc:creator>
  <cp:lastModifiedBy>User</cp:lastModifiedBy>
  <cp:revision>95</cp:revision>
  <cp:lastPrinted>2024-04-11T00:39:39Z</cp:lastPrinted>
  <dcterms:created xsi:type="dcterms:W3CDTF">2024-04-07T13:09:48Z</dcterms:created>
  <dcterms:modified xsi:type="dcterms:W3CDTF">2024-04-11T05:16:35Z</dcterms:modified>
</cp:coreProperties>
</file>