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57" r:id="rId4"/>
    <p:sldId id="284" r:id="rId5"/>
    <p:sldId id="259" r:id="rId6"/>
    <p:sldId id="285" r:id="rId7"/>
    <p:sldId id="280" r:id="rId8"/>
    <p:sldId id="282" r:id="rId9"/>
    <p:sldId id="283" r:id="rId10"/>
    <p:sldId id="288" r:id="rId11"/>
    <p:sldId id="289" r:id="rId12"/>
    <p:sldId id="281" r:id="rId13"/>
    <p:sldId id="290" r:id="rId14"/>
    <p:sldId id="291" r:id="rId15"/>
    <p:sldId id="293" r:id="rId16"/>
    <p:sldId id="287" r:id="rId17"/>
    <p:sldId id="292" r:id="rId18"/>
    <p:sldId id="286" r:id="rId19"/>
    <p:sldId id="272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50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B8FB482-B26B-4309-AC3B-1984E48BAB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A30AE5-2D5E-47C9-9543-66EACF4D7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B905932-3DF6-4728-9978-C1390E799B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AE6A824-E8D9-4EB1-B3EB-293B1F6FC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979B570-BA3A-4545-8847-DA6CBCBED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DF8FB2F-8628-46AA-AA3A-4F0236BA3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61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05CEC5-263F-430B-A7A3-4D60AE530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C0A29C9-2F9A-44EA-A794-2566A280DB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791D7FB-CAEF-49E1-A84F-4425BE9F3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6361ADB-CCF5-42A0-AEDF-92107892F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980CB7E-B30A-4254-8274-D9915E778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420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16FE38D-78BC-4B22-BDA8-DC4CCAB581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03B2EED-EC6A-478A-8B5C-A6A0DF6B88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947432E-411C-411A-AFF9-3EE1603BE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B27C35B-2EA8-46DF-9009-6CED653BC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79800F6-56B1-4D27-8662-D74DBD023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7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E0D2205-637D-4B70-8FCB-481AF9F0F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890EE51-0750-49D4-BCBC-129FFD296A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5CE7FC5-13B7-4D3E-AE4C-A798B42DB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868BF7F-E425-43C8-B8E5-C85F1616F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456233E-07FC-4471-8E60-433BDF3D4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391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5F468B-0B83-43CF-A8C8-23D9F95E3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D9F6F10-2728-4014-BEC6-E9E835A86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99888F6-6E94-4028-8217-41C1187E4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401C364-A376-41DB-B301-24D1E1F49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E5885FB-6F31-4590-8FDF-FE1F8E67A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554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CBD40B-F342-4D90-BEC6-DA2FE05BB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2DE47CE-0E5E-40DD-A50B-22D0988FB5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9E4318F-FBDF-4786-895E-B0323754DD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B75F8EA-9025-4EC8-B3A9-07041C1D4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DD80671-52E1-4601-B543-2BCD0B9F9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ED6C303-B0EE-43B1-88AE-CB8C86F17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766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D9DF41-99C3-480A-A620-ECB451C4C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DAA9CA2-DFE2-4596-A97E-9FFF6BB0FA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F1DDB2F-96ED-4700-B450-1A23E0C62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48C08846-A790-4F61-91D7-B4318D6DA1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7DF7DB8-8F3C-4B15-83E6-3DE91EA02E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0C71322-FFB5-455E-A5F9-7A93DF4A3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347EFBA-34A2-474A-BE96-4ECEDB011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C618FD37-D428-4EFE-A591-CCCF9B87C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02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F1F6D5-A5CE-48F4-8A28-C6615B58F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2F16455-ADD8-44CE-A795-0885A2CE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AAE7699B-4AEA-4EFD-B828-35B7DDE74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C1174FD-C601-4CFC-8055-F343F0B24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270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76462615-1F0F-4D0C-8F9F-711F86950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52F6A28-7EAC-41A8-92F0-DA0EBDDA9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D996222-B1D1-4A56-AF1E-77AD00966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337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3957DF-CA58-41C2-B7AE-CB6530A4D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5D8B538-D475-4642-BF15-B4E98D7BC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55252DD-04BF-430A-9AE7-884C693CAB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FD14F05-FAA6-4A17-A9A0-FA5BD8E14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93A25EF-41D6-4346-9678-E5D54DD18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8AC1F72-CAD2-4A0D-BC3C-3618F69DF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946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7125D5-27DF-4958-85BA-142AA5160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A0545BF-FA67-4093-8B52-F4ABBDABE8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20B7E85-4B44-48C5-9440-BBB874297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BFF5613-E157-40CA-A1C4-FDC993704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22190DF-8124-47C8-BF4A-90763E31B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BCCAFD9-5AEA-4395-A244-0EAE26C70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464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D230B2-4E76-49E3-A005-7653FC203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498A829-946B-4D81-8B76-2036FA2625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B444F91-FDF0-4BAA-B0EC-50C49D57E1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4C2F0-4BAE-4222-ABE3-8A4752EA2100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7D0E61-3985-45EF-BE61-E3BC41ABE0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E5054FA-597A-4162-9F1B-0913FF43A0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E90E97D4-1F2E-48FB-9BA9-6A1D4C2136E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74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gdzotvet.ru/component/tags/tag/gve-9-matematika" TargetMode="External"/><Relationship Id="rId3" Type="http://schemas.openxmlformats.org/officeDocument/2006/relationships/hyperlink" Target="https://math100.ru/oge-2025/" TargetMode="External"/><Relationship Id="rId7" Type="http://schemas.openxmlformats.org/officeDocument/2006/relationships/hyperlink" Target="https://gdzotvet.ru/component/tags/tag/oge-po-matematike" TargetMode="External"/><Relationship Id="rId2" Type="http://schemas.openxmlformats.org/officeDocument/2006/relationships/hyperlink" Target="https://math100.ru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gdzotvet.ru/oge-ege" TargetMode="External"/><Relationship Id="rId5" Type="http://schemas.openxmlformats.org/officeDocument/2006/relationships/hyperlink" Target="https://math100.ru/ege-baz-2025/" TargetMode="External"/><Relationship Id="rId10" Type="http://schemas.openxmlformats.org/officeDocument/2006/relationships/hyperlink" Target="https://gdzotvet.ru/component/tags/tag/ege-matematika-profil" TargetMode="External"/><Relationship Id="rId4" Type="http://schemas.openxmlformats.org/officeDocument/2006/relationships/hyperlink" Target="https://math100.ru/ege-profil2024/" TargetMode="External"/><Relationship Id="rId9" Type="http://schemas.openxmlformats.org/officeDocument/2006/relationships/hyperlink" Target="https://gdzotvet.ru/component/tags/tag/ege-po-matematike-baza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5E2171-9817-4C64-92D4-6351AAE83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7239" y="884903"/>
            <a:ext cx="9144000" cy="4517695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Фестиваль педагогических идей «Реализация требований ФГОС ОО с учетом содержания ФООП и ФАОП при обучении математике» </a:t>
            </a:r>
            <a:br>
              <a:rPr lang="ru-R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21.02.2025г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Мастер-класс «Контроль результатов при обучении математике и подготовке у ГИА (ОГЭ и ГВЭ)»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F8FACCE-32E5-478B-B50B-BFD6DDC026D3}"/>
              </a:ext>
            </a:extLst>
          </p:cNvPr>
          <p:cNvSpPr txBox="1"/>
          <p:nvPr/>
        </p:nvSpPr>
        <p:spPr>
          <a:xfrm>
            <a:off x="6096000" y="5511432"/>
            <a:ext cx="5077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математики ВКК МБОУ СОШ №143</a:t>
            </a:r>
          </a:p>
          <a:p>
            <a:r>
              <a:rPr 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Пройденко А.В.</a:t>
            </a: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71317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4461" y="954296"/>
            <a:ext cx="1165273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Вариант 15</a:t>
            </a:r>
          </a:p>
          <a:p>
            <a:r>
              <a:rPr lang="ru-RU" dirty="0"/>
              <a:t>1.В фирме такси в данный момент свободно 20 машин: 2 чёрных, 5 жёлтых и 13 зелёных. По вызову выехала одна из машин, случайно оказавшаяся ближе всего к заказчику. Найдите вероятность того, что к нему приедет жёлтое такси.</a:t>
            </a:r>
          </a:p>
          <a:p>
            <a:r>
              <a:rPr lang="ru-RU" dirty="0"/>
              <a:t>2. У бабушки 10 чашек: 3 с красными цветами, остальные с синими. Бабушка наливает чай в случайно выбранную чашку. Найдите вероятность того, что это будет чашка с синими цветами.</a:t>
            </a:r>
          </a:p>
          <a:p>
            <a:r>
              <a:rPr lang="ru-RU" dirty="0"/>
              <a:t>3. На экзамене 40 билетов, Яша не выучил 4 из них. Найдите вероятность того, что ему попадётся выученный билет.</a:t>
            </a:r>
          </a:p>
          <a:p>
            <a:r>
              <a:rPr lang="ru-RU" dirty="0"/>
              <a:t>4. Родительский комитет закупил 20 </a:t>
            </a:r>
            <a:r>
              <a:rPr lang="ru-RU" dirty="0" err="1"/>
              <a:t>пазлов</a:t>
            </a:r>
            <a:r>
              <a:rPr lang="ru-RU" dirty="0"/>
              <a:t> для подарков детям в связи с окончанием учебного года, из них 8 с машинами и 12 с видами городов. Подарки распределяются случайным образом между 20 детьми, среди которых есть Вася. Найдите вероятность того, что Васе достанется </a:t>
            </a:r>
            <a:r>
              <a:rPr lang="ru-RU" dirty="0" err="1"/>
              <a:t>пазл</a:t>
            </a:r>
            <a:r>
              <a:rPr lang="ru-RU" dirty="0"/>
              <a:t> с машиной.</a:t>
            </a:r>
          </a:p>
          <a:p>
            <a:r>
              <a:rPr lang="ru-RU" dirty="0"/>
              <a:t>5. В среднем из 75 карманных фонариков, поступивших в продажу, пятнадцать неисправных. Найдите вероятность того, что выбранный наудачу в магазине фонарик окажется исправен.</a:t>
            </a:r>
          </a:p>
          <a:p>
            <a:r>
              <a:rPr lang="ru-RU" dirty="0"/>
              <a:t>6. В лыжных гонках участвуют 8 спортсменов из России, 3 спортсмена из Норвегии и 4 спортсменов из Швеции. Порядок, в котором спортсмены стартуют, определяется жребием. Найдите вероятность того, что первым будет стартовать спортсмен из Норвегии.</a:t>
            </a:r>
          </a:p>
          <a:p>
            <a:r>
              <a:rPr lang="ru-RU" dirty="0"/>
              <a:t>7. Вероятность того, что новая шариковая ручка пишет плохо (или не пишет), равна 0,26. Покупатель в магазине выбирает одну шариковую ручку. Найдите вероятность того, что эта ручка пишет хорошо.</a:t>
            </a:r>
          </a:p>
          <a:p>
            <a:r>
              <a:rPr lang="ru-RU" dirty="0"/>
              <a:t>8. На тарелке лежат одинаковые на вид пирожки: 4 с мясом, 10 с капустой и 6 с вишней. Жора наугад берёт один пирожок. Найдите вероятность того, что пирожок окажется с вишней.</a:t>
            </a:r>
          </a:p>
          <a:p>
            <a:r>
              <a:rPr lang="ru-RU" dirty="0"/>
              <a:t>9.В магазине канцтоваров продаётся 132 ручки: 34 красных, 39 зелёных, 5 фиолетовых, остальные синие и чёрные, их поровну. Найдите вероятность того, что случайно выбранная в этом магазине ручка будет зелёной или чёрной.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1F088ECE-7FEB-62D0-E9BB-83812C93A02D}"/>
              </a:ext>
            </a:extLst>
          </p:cNvPr>
          <p:cNvSpPr txBox="1">
            <a:spLocks/>
          </p:cNvSpPr>
          <p:nvPr/>
        </p:nvSpPr>
        <p:spPr>
          <a:xfrm>
            <a:off x="3585949" y="254845"/>
            <a:ext cx="8076622" cy="69945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</a:t>
            </a:r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Теория </a:t>
            </a:r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вероятности</a:t>
            </a:r>
            <a:endParaRPr lang="ru-RU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37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254559"/>
              </p:ext>
            </p:extLst>
          </p:nvPr>
        </p:nvGraphicFramePr>
        <p:xfrm>
          <a:off x="726828" y="785440"/>
          <a:ext cx="10972799" cy="57197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1386"/>
                <a:gridCol w="1087069"/>
                <a:gridCol w="1088043"/>
                <a:gridCol w="1088043"/>
                <a:gridCol w="1088043"/>
                <a:gridCol w="1088043"/>
                <a:gridCol w="1088043"/>
                <a:gridCol w="1088043"/>
                <a:gridCol w="1088043"/>
                <a:gridCol w="1088043"/>
              </a:tblGrid>
              <a:tr h="15854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№1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№2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№3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№4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№5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№6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№7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№8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№9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17087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0,65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0,65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0,15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10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0,65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11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12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13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14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15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16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17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0,65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  <a:tr h="308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Вариант 18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0,5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18" marR="41118" marT="0" marB="0"/>
                </a:tc>
              </a:tr>
            </a:tbl>
          </a:graphicData>
        </a:graphic>
      </p:graphicFrame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1F088ECE-7FEB-62D0-E9BB-83812C93A02D}"/>
              </a:ext>
            </a:extLst>
          </p:cNvPr>
          <p:cNvSpPr txBox="1">
            <a:spLocks/>
          </p:cNvSpPr>
          <p:nvPr/>
        </p:nvSpPr>
        <p:spPr>
          <a:xfrm>
            <a:off x="3585949" y="254845"/>
            <a:ext cx="8076622" cy="69945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</a:t>
            </a:r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Ответы</a:t>
            </a:r>
            <a:endParaRPr lang="ru-RU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694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12CAEF4-CC6D-F693-B384-819BFC7623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6839" y="3299163"/>
            <a:ext cx="4542146" cy="3542992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BB45C82B-884F-B70B-5F48-AE52CB4E557A}"/>
              </a:ext>
            </a:extLst>
          </p:cNvPr>
          <p:cNvSpPr txBox="1">
            <a:spLocks/>
          </p:cNvSpPr>
          <p:nvPr/>
        </p:nvSpPr>
        <p:spPr>
          <a:xfrm>
            <a:off x="447946" y="1217839"/>
            <a:ext cx="2840944" cy="123039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11. </a:t>
            </a:r>
          </a:p>
          <a:p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Графики функций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EEA469D5-A714-A942-E317-CAC56D276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6841" y="480419"/>
            <a:ext cx="4542144" cy="294858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90A6B66D-AE60-C722-BA1E-9B7ADE9E6D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4693" y="3242012"/>
            <a:ext cx="4542145" cy="361598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796EDB1D-C383-AA55-6580-489EDE0D03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4690" y="229079"/>
            <a:ext cx="4542144" cy="3203834"/>
          </a:xfrm>
          <a:prstGeom prst="rect">
            <a:avLst/>
          </a:prstGeom>
        </p:spPr>
      </p:pic>
      <p:sp>
        <p:nvSpPr>
          <p:cNvPr id="15" name="Заголовок 3">
            <a:extLst>
              <a:ext uri="{FF2B5EF4-FFF2-40B4-BE49-F238E27FC236}">
                <a16:creationId xmlns:a16="http://schemas.microsoft.com/office/drawing/2014/main" xmlns="" id="{F5A274FD-2B0C-8CA3-D420-9E52FB55E9A7}"/>
              </a:ext>
            </a:extLst>
          </p:cNvPr>
          <p:cNvSpPr txBox="1">
            <a:spLocks/>
          </p:cNvSpPr>
          <p:nvPr/>
        </p:nvSpPr>
        <p:spPr>
          <a:xfrm>
            <a:off x="214144" y="2677207"/>
            <a:ext cx="2630540" cy="3203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80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altLang="ru-RU">
                <a:latin typeface="Arial Unicode MS" pitchFamily="34" charset="-128"/>
              </a:rPr>
              <a:t/>
            </a:r>
            <a:br>
              <a:rPr lang="ru-RU" altLang="ru-RU">
                <a:latin typeface="Arial Unicode MS" pitchFamily="34" charset="-128"/>
              </a:rPr>
            </a:b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7A9623F-AED1-D9D1-9F4A-F65634F88122}"/>
              </a:ext>
            </a:extLst>
          </p:cNvPr>
          <p:cNvSpPr txBox="1"/>
          <p:nvPr/>
        </p:nvSpPr>
        <p:spPr>
          <a:xfrm>
            <a:off x="447947" y="2528847"/>
            <a:ext cx="239673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Линейные функции (2 вида заданий)</a:t>
            </a:r>
          </a:p>
          <a:p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Квадратичные функции (2 вида заданий)</a:t>
            </a:r>
          </a:p>
          <a:p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Гипербола</a:t>
            </a:r>
          </a:p>
          <a:p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Графики разных </a:t>
            </a:r>
          </a:p>
          <a:p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функций</a:t>
            </a:r>
          </a:p>
        </p:txBody>
      </p:sp>
    </p:spTree>
    <p:extLst>
      <p:ext uri="{BB962C8B-B14F-4D97-AF65-F5344CB8AC3E}">
        <p14:creationId xmlns:p14="http://schemas.microsoft.com/office/powerpoint/2010/main" val="1396180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088ECE-7FEB-62D0-E9BB-83812C93A02D}"/>
              </a:ext>
            </a:extLst>
          </p:cNvPr>
          <p:cNvSpPr txBox="1">
            <a:spLocks/>
          </p:cNvSpPr>
          <p:nvPr/>
        </p:nvSpPr>
        <p:spPr>
          <a:xfrm>
            <a:off x="4031426" y="231400"/>
            <a:ext cx="5722174" cy="69945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</a:t>
            </a:r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Формулы</a:t>
            </a:r>
            <a:endParaRPr lang="ru-RU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6522" y="671691"/>
            <a:ext cx="1152378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Вариант 23</a:t>
            </a:r>
          </a:p>
          <a:p>
            <a:r>
              <a:rPr lang="ru-RU" dirty="0"/>
              <a:t>1. Центростремительное ускорение при движении по окружности ( в  м /с2) вычисляется по формуле a=ω2R, где ω — угловая скорость ( в  с− 1), R — радиус окружности (в метрах). Пользуясь этой формулой, найдите радиус R, если угловая скорость равна 0,5 с− 1, а центростремительное ускорение равно 1,75 м /с2. Ответ дайте в метрах.</a:t>
            </a:r>
          </a:p>
          <a:p>
            <a:r>
              <a:rPr lang="ru-RU" dirty="0"/>
              <a:t>2.В фирме «Родник» стоимость (в рублях) колодца из железобетонных колец рассчитывается по формуле C=6000+4100n, где n — число колец, установленных в колодце. Пользуясь этой формулой, рассчитайте стоимость колодца из 20 колец. Ответ дайте в рублях.</a:t>
            </a:r>
          </a:p>
          <a:p>
            <a:r>
              <a:rPr lang="ru-RU" dirty="0"/>
              <a:t>3. В фирме «Эх, прокачу!» стоимость поездки на такси (в рублях) длительностью более 5 минут рассчитывается по формуле C=150+11(t−5), где t — длительность поездки (в минутах). Пользуясь этой формулой, рассчитайте стоимость 13-минутной поездки. Ответ дайте в рублях.</a:t>
            </a:r>
          </a:p>
          <a:p>
            <a:r>
              <a:rPr lang="ru-RU" dirty="0"/>
              <a:t>4. Мощность постоянного тока (в ваттах) вычисляется по формуле P=I2R, где I — сила тока (в амперах), R — сопротивление (в омах). Пользуясь этой формулой, найдите сопротивление R, если мощность составляет 96 Вт, а сила тока равна 4 А. Ответ дайте в омах.</a:t>
            </a:r>
          </a:p>
          <a:p>
            <a:r>
              <a:rPr lang="ru-RU" dirty="0"/>
              <a:t>5. Площадь четырёхугольника можно вычислить по формуле </a:t>
            </a:r>
          </a:p>
          <a:p>
            <a:r>
              <a:rPr lang="ru-RU" dirty="0"/>
              <a:t>S=d1d2sinα/2 , где d1 и d2 — длины диагоналей четырёхугольника, α — угол между диагоналями. Пользуясь этой формулой, найдите длину диагонали d2 , если d1 = 15 , </a:t>
            </a:r>
            <a:r>
              <a:rPr lang="ru-RU" dirty="0" err="1"/>
              <a:t>sin</a:t>
            </a:r>
            <a:r>
              <a:rPr lang="ru-RU" dirty="0"/>
              <a:t>α=2/5 , a S=36</a:t>
            </a:r>
          </a:p>
          <a:p>
            <a:r>
              <a:rPr lang="ru-RU" dirty="0"/>
              <a:t>6. Чтобы перевести значение температуры по шкале Цельсия в шкалу Фаренгейта, пользуются формулой </a:t>
            </a:r>
            <a:r>
              <a:rPr lang="ru-RU" dirty="0" err="1"/>
              <a:t>tF</a:t>
            </a:r>
            <a:r>
              <a:rPr lang="ru-RU" dirty="0"/>
              <a:t>=1,8tC+32, где </a:t>
            </a:r>
            <a:r>
              <a:rPr lang="ru-RU" dirty="0" err="1"/>
              <a:t>tC</a:t>
            </a:r>
            <a:r>
              <a:rPr lang="ru-RU" dirty="0"/>
              <a:t> — температура в градусах Цельсия, </a:t>
            </a:r>
            <a:r>
              <a:rPr lang="ru-RU" dirty="0" err="1"/>
              <a:t>tF</a:t>
            </a:r>
            <a:r>
              <a:rPr lang="ru-RU" dirty="0"/>
              <a:t> — температура в градусах Фаренгейта. Скольким градусам по шкале Фаренгейта соответствует 90 градусов по шкале Цельсия?</a:t>
            </a:r>
          </a:p>
          <a:p>
            <a:r>
              <a:rPr lang="ru-RU" dirty="0"/>
              <a:t>7. Перевести значение температуры по шкале Фаренгейта в шкалу Цельсия позволяет формула </a:t>
            </a:r>
            <a:r>
              <a:rPr lang="ru-RU" dirty="0" err="1"/>
              <a:t>tC</a:t>
            </a:r>
            <a:r>
              <a:rPr lang="ru-RU" dirty="0"/>
              <a:t>=5/9(tF−32), где </a:t>
            </a:r>
            <a:r>
              <a:rPr lang="ru-RU" dirty="0" err="1"/>
              <a:t>tC</a:t>
            </a:r>
            <a:r>
              <a:rPr lang="ru-RU" dirty="0"/>
              <a:t> — температура в градусах Цельсия, </a:t>
            </a:r>
            <a:r>
              <a:rPr lang="ru-RU" dirty="0" err="1"/>
              <a:t>tF</a:t>
            </a:r>
            <a:r>
              <a:rPr lang="ru-RU" dirty="0"/>
              <a:t> — температура в градусах Фаренгейта. Скольким градусам по шкале Цельсия соответствует 41 градус по шкале Фаренгейта?</a:t>
            </a:r>
          </a:p>
        </p:txBody>
      </p:sp>
    </p:spTree>
    <p:extLst>
      <p:ext uri="{BB962C8B-B14F-4D97-AF65-F5344CB8AC3E}">
        <p14:creationId xmlns:p14="http://schemas.microsoft.com/office/powerpoint/2010/main" val="1807034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781538"/>
              </p:ext>
            </p:extLst>
          </p:nvPr>
        </p:nvGraphicFramePr>
        <p:xfrm>
          <a:off x="3165230" y="738551"/>
          <a:ext cx="7233139" cy="56958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0914"/>
                <a:gridCol w="893864"/>
                <a:gridCol w="897091"/>
                <a:gridCol w="892254"/>
                <a:gridCol w="892254"/>
                <a:gridCol w="892254"/>
                <a:gridCol w="892254"/>
                <a:gridCol w="892254"/>
              </a:tblGrid>
              <a:tr h="12090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№1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№2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№3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№4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№5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№6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№7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8153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0.5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58000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183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1.4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62500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194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- 94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- 55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3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0.54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50500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227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194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7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38800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271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- 139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- 40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34700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249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131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85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6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8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47000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13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- 130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- 60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7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26500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238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18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68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8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42900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260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- 49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- 80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22400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183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86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70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10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30600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194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- 31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11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88000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227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7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212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75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12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54500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271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- 22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- 75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13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58500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249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18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77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14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62500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7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- 121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- 20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15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50500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238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104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16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38800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260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7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17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- 148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- 65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17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34700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183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18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47000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194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- 13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- 50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19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26500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227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176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20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7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42900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271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- 15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21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22400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249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17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22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30600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- 94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- 55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  <a:tr h="242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Вариант 23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7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88000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238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194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5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0" marB="0"/>
                </a:tc>
              </a:tr>
            </a:tbl>
          </a:graphicData>
        </a:graphic>
      </p:graphicFrame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1F088ECE-7FEB-62D0-E9BB-83812C93A02D}"/>
              </a:ext>
            </a:extLst>
          </p:cNvPr>
          <p:cNvSpPr txBox="1">
            <a:spLocks/>
          </p:cNvSpPr>
          <p:nvPr/>
        </p:nvSpPr>
        <p:spPr>
          <a:xfrm>
            <a:off x="3585949" y="254845"/>
            <a:ext cx="8076622" cy="69945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</a:t>
            </a:r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Ответы</a:t>
            </a:r>
            <a:endParaRPr lang="ru-RU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784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088ECE-7FEB-62D0-E9BB-83812C93A02D}"/>
              </a:ext>
            </a:extLst>
          </p:cNvPr>
          <p:cNvSpPr txBox="1">
            <a:spLocks/>
          </p:cNvSpPr>
          <p:nvPr/>
        </p:nvSpPr>
        <p:spPr>
          <a:xfrm>
            <a:off x="3761794" y="360353"/>
            <a:ext cx="7844051" cy="69945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</a:t>
            </a:r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Задание на клетчатой бумаге</a:t>
            </a:r>
            <a:endParaRPr lang="ru-RU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387A186-D29D-9429-3812-5F84AFE2BE0D}"/>
              </a:ext>
            </a:extLst>
          </p:cNvPr>
          <p:cNvSpPr txBox="1"/>
          <p:nvPr/>
        </p:nvSpPr>
        <p:spPr>
          <a:xfrm>
            <a:off x="1764227" y="903043"/>
            <a:ext cx="827753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Длина диагонали ромба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Площадь ромба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Длина средней линии трапеции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Площадь трапеции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Длина катета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Длина средней линии треугольника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Площадь треугольника</a:t>
            </a:r>
          </a:p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Площадь параллелограмма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2086" y="1298114"/>
            <a:ext cx="2657475" cy="16287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586" y="5025577"/>
            <a:ext cx="3228975" cy="13811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2086" y="3165200"/>
            <a:ext cx="2419350" cy="18573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1994" y="4889621"/>
            <a:ext cx="2390775" cy="18383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0052" y="5111301"/>
            <a:ext cx="3143250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7398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77B2767-7AE1-9B91-8C00-A0A1BDA9B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254" y="1289850"/>
            <a:ext cx="4941784" cy="5150739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BAB3440E-0620-5757-0D96-A2889803AA76}"/>
              </a:ext>
            </a:extLst>
          </p:cNvPr>
          <p:cNvSpPr txBox="1">
            <a:spLocks/>
          </p:cNvSpPr>
          <p:nvPr/>
        </p:nvSpPr>
        <p:spPr>
          <a:xfrm>
            <a:off x="3288890" y="254844"/>
            <a:ext cx="8303343" cy="89552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19. АНАЛИЗ ГЕОМЕТРИЧЕСКИХ ВЫСКАЗЫВАНИЙ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4F8BF6C-66C5-92CE-70A3-7EC2ADB26C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201" y="1150373"/>
            <a:ext cx="4941784" cy="536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009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9785" y="486750"/>
            <a:ext cx="11336216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Вариант 4</a:t>
            </a:r>
          </a:p>
          <a:p>
            <a:r>
              <a:rPr lang="ru-RU" sz="1200" b="1" dirty="0" smtClean="0"/>
              <a:t>1. </a:t>
            </a:r>
            <a:r>
              <a:rPr lang="ru-RU" sz="1200" b="1" dirty="0"/>
              <a:t>Какие из следующих утверждений верны?</a:t>
            </a:r>
          </a:p>
          <a:p>
            <a:r>
              <a:rPr lang="ru-RU" sz="1200" dirty="0"/>
              <a:t>1) Медиана равнобедренного треугольника, проведённая к его основанию, является его высотой.</a:t>
            </a:r>
          </a:p>
          <a:p>
            <a:r>
              <a:rPr lang="ru-RU" sz="1200" dirty="0"/>
              <a:t>2) Внутренние накрест лежащие углы, образованные двумя параллельными прямыми и секущей, равны.</a:t>
            </a:r>
          </a:p>
          <a:p>
            <a:r>
              <a:rPr lang="ru-RU" sz="1200" dirty="0"/>
              <a:t>3) Площадь квадрата равна произведению его диагоналей.</a:t>
            </a:r>
          </a:p>
          <a:p>
            <a:r>
              <a:rPr lang="ru-RU" sz="1200" b="1" dirty="0" smtClean="0"/>
              <a:t>2. </a:t>
            </a:r>
            <a:r>
              <a:rPr lang="ru-RU" sz="1200" b="1" dirty="0"/>
              <a:t>Какое из следующих утверждений верно?</a:t>
            </a:r>
          </a:p>
          <a:p>
            <a:r>
              <a:rPr lang="ru-RU" sz="1200" dirty="0"/>
              <a:t>1) Площадь квадрата равна произведению двух его смежных сторон.</a:t>
            </a:r>
          </a:p>
          <a:p>
            <a:r>
              <a:rPr lang="ru-RU" sz="1200" dirty="0"/>
              <a:t>2) Диагонали прямоугольной трапеции равны.</a:t>
            </a:r>
          </a:p>
          <a:p>
            <a:r>
              <a:rPr lang="ru-RU" sz="1200" dirty="0"/>
              <a:t>3) Любая высота равнобедренного треугольника является его биссектрисой.</a:t>
            </a:r>
          </a:p>
          <a:p>
            <a:r>
              <a:rPr lang="ru-RU" sz="1200" b="1" dirty="0" smtClean="0"/>
              <a:t>3.Какое </a:t>
            </a:r>
            <a:r>
              <a:rPr lang="ru-RU" sz="1200" b="1" dirty="0"/>
              <a:t>из следующих утверждений верно?</a:t>
            </a:r>
          </a:p>
          <a:p>
            <a:r>
              <a:rPr lang="ru-RU" sz="1200" dirty="0"/>
              <a:t>1) Любая биссектриса равнобедренного треугольника является его медианой.</a:t>
            </a:r>
          </a:p>
          <a:p>
            <a:r>
              <a:rPr lang="ru-RU" sz="1200" dirty="0"/>
              <a:t>2) Если две различные прямые на плоскости перпендикулярны третьей прямой, то эти две прямые параллельны.</a:t>
            </a:r>
          </a:p>
          <a:p>
            <a:r>
              <a:rPr lang="ru-RU" sz="1200" dirty="0"/>
              <a:t>3) Площадь прямоугольника равна произведению длин всех его сторон.</a:t>
            </a:r>
          </a:p>
          <a:p>
            <a:r>
              <a:rPr lang="ru-RU" sz="1200" b="1" dirty="0" smtClean="0"/>
              <a:t>4. </a:t>
            </a:r>
            <a:r>
              <a:rPr lang="ru-RU" sz="1200" b="1" dirty="0"/>
              <a:t>Какие из следующих утверждений верны?</a:t>
            </a:r>
          </a:p>
          <a:p>
            <a:r>
              <a:rPr lang="ru-RU" sz="1200" dirty="0"/>
              <a:t>1) Любой квадрат является прямоугольником.</a:t>
            </a:r>
          </a:p>
          <a:p>
            <a:r>
              <a:rPr lang="ru-RU" sz="1200" dirty="0"/>
              <a:t>2) Если в ромбе один из углов равен 90 градусов, то этот ромб является квадратом.</a:t>
            </a:r>
          </a:p>
          <a:p>
            <a:r>
              <a:rPr lang="ru-RU" sz="1200" dirty="0"/>
              <a:t>3) Тангенс любого острого угла меньше единицы.</a:t>
            </a:r>
          </a:p>
          <a:p>
            <a:r>
              <a:rPr lang="ru-RU" sz="1200" b="1" dirty="0" smtClean="0"/>
              <a:t>5.Какие </a:t>
            </a:r>
            <a:r>
              <a:rPr lang="ru-RU" sz="1200" b="1" dirty="0"/>
              <a:t>из следующих утверждений верны?</a:t>
            </a:r>
          </a:p>
          <a:p>
            <a:r>
              <a:rPr lang="ru-RU" sz="1200" dirty="0"/>
              <a:t>1) Биссектриса равнобедренного треугольника, проведённая из вершины, противолежащей основанию, перпендикулярна основанию.</a:t>
            </a:r>
          </a:p>
          <a:p>
            <a:r>
              <a:rPr lang="ru-RU" sz="1200" dirty="0"/>
              <a:t>2) Диагонали квадрата взаимно перпендикулярны.</a:t>
            </a:r>
          </a:p>
          <a:p>
            <a:r>
              <a:rPr lang="ru-RU" sz="1200" dirty="0"/>
              <a:t>3) У любой трапеции боковые стороны равны.</a:t>
            </a:r>
          </a:p>
          <a:p>
            <a:r>
              <a:rPr lang="ru-RU" sz="1200" b="1" dirty="0" smtClean="0"/>
              <a:t>6.Какие </a:t>
            </a:r>
            <a:r>
              <a:rPr lang="ru-RU" sz="1200" b="1" dirty="0"/>
              <a:t>из следующих утверждений верны?</a:t>
            </a:r>
          </a:p>
          <a:p>
            <a:r>
              <a:rPr lang="ru-RU" sz="1200" dirty="0"/>
              <a:t>1) Площадь трапеции равна произведению средней линии на высоту.</a:t>
            </a:r>
          </a:p>
          <a:p>
            <a:r>
              <a:rPr lang="ru-RU" sz="1200" dirty="0"/>
              <a:t>2) Все углы ромба равны.</a:t>
            </a:r>
          </a:p>
          <a:p>
            <a:r>
              <a:rPr lang="ru-RU" sz="1200" dirty="0"/>
              <a:t>3) Треугольник с углами 40°,  70°, 70° – равнобедренный.</a:t>
            </a:r>
          </a:p>
          <a:p>
            <a:r>
              <a:rPr lang="ru-RU" sz="1200" b="1" dirty="0" smtClean="0"/>
              <a:t>7.Какие </a:t>
            </a:r>
            <a:r>
              <a:rPr lang="ru-RU" sz="1200" b="1" dirty="0"/>
              <a:t>из следующих утверждений верны?</a:t>
            </a:r>
          </a:p>
          <a:p>
            <a:r>
              <a:rPr lang="ru-RU" sz="1200" dirty="0"/>
              <a:t>1) Биссектриса равнобедренного треугольника, проведённая из вершины, противолежащей основанию, делит основание на две равные части.</a:t>
            </a:r>
          </a:p>
          <a:p>
            <a:r>
              <a:rPr lang="ru-RU" sz="1200" dirty="0"/>
              <a:t>2) Любой прямоугольник можно вписать в окружность.</a:t>
            </a:r>
          </a:p>
          <a:p>
            <a:r>
              <a:rPr lang="ru-RU" sz="1200" dirty="0"/>
              <a:t>3) Диагональ равнобедренной трапеции делит </a:t>
            </a:r>
            <a:r>
              <a:rPr lang="ru-RU" sz="1200" dirty="0" err="1"/>
              <a:t>еѐ</a:t>
            </a:r>
            <a:r>
              <a:rPr lang="ru-RU" sz="1200" dirty="0"/>
              <a:t> на два равных треугольника.</a:t>
            </a:r>
          </a:p>
          <a:p>
            <a:r>
              <a:rPr lang="ru-RU" sz="1200" b="1" dirty="0" smtClean="0"/>
              <a:t>8.Какое </a:t>
            </a:r>
            <a:r>
              <a:rPr lang="ru-RU" sz="1200" b="1" dirty="0"/>
              <a:t>из следующих утверждений верно?</a:t>
            </a:r>
          </a:p>
          <a:p>
            <a:r>
              <a:rPr lang="ru-RU" sz="1200" dirty="0"/>
              <a:t>1) Существует квадрат, который не является ромбом.</a:t>
            </a:r>
          </a:p>
          <a:p>
            <a:r>
              <a:rPr lang="ru-RU" sz="1200" dirty="0"/>
              <a:t>2) Две окружности пересекаются, если радиус одной окружности больше радиуса другой окружности.</a:t>
            </a:r>
          </a:p>
          <a:p>
            <a:r>
              <a:rPr lang="ru-RU" sz="1200" dirty="0"/>
              <a:t>3) Если два угла треугольника равны, то равны и противолежащие им стороны</a:t>
            </a:r>
            <a:r>
              <a:rPr lang="ru-RU" sz="1200" dirty="0" smtClean="0"/>
              <a:t>.</a:t>
            </a:r>
            <a:endParaRPr 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1F088ECE-7FEB-62D0-E9BB-83812C93A02D}"/>
              </a:ext>
            </a:extLst>
          </p:cNvPr>
          <p:cNvSpPr txBox="1">
            <a:spLocks/>
          </p:cNvSpPr>
          <p:nvPr/>
        </p:nvSpPr>
        <p:spPr>
          <a:xfrm>
            <a:off x="4031426" y="231400"/>
            <a:ext cx="7961282" cy="69945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</a:t>
            </a:r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Геометрические утверждения</a:t>
            </a:r>
            <a:endParaRPr lang="ru-RU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569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5F85FDC-1712-4ACD-3275-7F4EB618FB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296" y="917185"/>
            <a:ext cx="9615949" cy="532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028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5E2171-9817-4C64-92D4-6351AAE83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6582" y="2052983"/>
            <a:ext cx="8898835" cy="2752034"/>
          </a:xfrm>
        </p:spPr>
        <p:txBody>
          <a:bodyPr>
            <a:noAutofit/>
          </a:bodyPr>
          <a:lstStyle/>
          <a:p>
            <a:r>
              <a:rPr lang="ru-RU" sz="8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Спасибо большое всем за участие!</a:t>
            </a: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xmlns="" id="{57890E6D-6F10-10E0-CCDA-812A74793D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91131" y="5992263"/>
            <a:ext cx="3094588" cy="865737"/>
          </a:xfrm>
        </p:spPr>
        <p:txBody>
          <a:bodyPr>
            <a:normAutofit/>
          </a:bodyPr>
          <a:lstStyle/>
          <a:p>
            <a:r>
              <a:rPr lang="ko-KR" altLang="en-US" dirty="0"/>
              <a:t>ㅤ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0005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141AADEB-BAA6-8BB9-BF89-2898FB8DA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089" y="545690"/>
            <a:ext cx="7440775" cy="12536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контроля на уроках математики.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FE9CEFA-DD65-B63D-A65D-D2726DC251DF}"/>
              </a:ext>
            </a:extLst>
          </p:cNvPr>
          <p:cNvSpPr txBox="1"/>
          <p:nvPr/>
        </p:nvSpPr>
        <p:spPr>
          <a:xfrm>
            <a:off x="5932536" y="2066520"/>
            <a:ext cx="4651993" cy="14886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текущий контроль</a:t>
            </a:r>
            <a:endParaRPr lang="ru-RU" sz="4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11FFF15-841E-7CFE-90A5-D39487414CB6}"/>
              </a:ext>
            </a:extLst>
          </p:cNvPr>
          <p:cNvSpPr txBox="1"/>
          <p:nvPr/>
        </p:nvSpPr>
        <p:spPr>
          <a:xfrm>
            <a:off x="918086" y="4047141"/>
            <a:ext cx="4651994" cy="1488677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тематический контроль</a:t>
            </a:r>
            <a:endParaRPr lang="ru-RU" sz="4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0C3209B3-2D94-5E65-BF86-54DC276AEC63}"/>
              </a:ext>
            </a:extLst>
          </p:cNvPr>
          <p:cNvSpPr txBox="1"/>
          <p:nvPr/>
        </p:nvSpPr>
        <p:spPr>
          <a:xfrm>
            <a:off x="5932537" y="4047141"/>
            <a:ext cx="4651994" cy="144655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r>
              <a:rPr lang="ru-RU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итоговый контроль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829FFBD-BA3A-E109-B99A-96B203CCABD1}"/>
              </a:ext>
            </a:extLst>
          </p:cNvPr>
          <p:cNvSpPr txBox="1"/>
          <p:nvPr/>
        </p:nvSpPr>
        <p:spPr>
          <a:xfrm>
            <a:off x="918085" y="2060302"/>
            <a:ext cx="4651993" cy="14886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стартовый контроль</a:t>
            </a:r>
            <a:endParaRPr lang="ru-RU" sz="4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4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6AB3C08-6D6E-863A-CD0A-3C9B0ED88156}"/>
              </a:ext>
            </a:extLst>
          </p:cNvPr>
          <p:cNvSpPr txBox="1"/>
          <p:nvPr/>
        </p:nvSpPr>
        <p:spPr>
          <a:xfrm>
            <a:off x="647447" y="1667092"/>
            <a:ext cx="3677772" cy="120032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обучающая</a:t>
            </a:r>
          </a:p>
          <a:p>
            <a:endParaRPr lang="ru-RU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7BCFA87-9A9C-1F02-A228-6D1C28A8ADA8}"/>
              </a:ext>
            </a:extLst>
          </p:cNvPr>
          <p:cNvSpPr txBox="1"/>
          <p:nvPr/>
        </p:nvSpPr>
        <p:spPr>
          <a:xfrm>
            <a:off x="3681674" y="618296"/>
            <a:ext cx="6098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7" name="Заголовок 2">
            <a:extLst>
              <a:ext uri="{FF2B5EF4-FFF2-40B4-BE49-F238E27FC236}">
                <a16:creationId xmlns:a16="http://schemas.microsoft.com/office/drawing/2014/main" xmlns="" id="{27E2C96D-E39F-EC23-BF14-44C226A1086C}"/>
              </a:ext>
            </a:extLst>
          </p:cNvPr>
          <p:cNvSpPr txBox="1">
            <a:spLocks/>
          </p:cNvSpPr>
          <p:nvPr/>
        </p:nvSpPr>
        <p:spPr>
          <a:xfrm>
            <a:off x="3521177" y="556933"/>
            <a:ext cx="7407592" cy="8613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самостоятельных работ: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DFDBA3F-7B03-8A03-01C9-2D790245A353}"/>
              </a:ext>
            </a:extLst>
          </p:cNvPr>
          <p:cNvSpPr txBox="1"/>
          <p:nvPr/>
        </p:nvSpPr>
        <p:spPr>
          <a:xfrm>
            <a:off x="4325219" y="1669832"/>
            <a:ext cx="3677772" cy="120032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тренировочная</a:t>
            </a:r>
          </a:p>
          <a:p>
            <a:endParaRPr lang="ru-RU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E6FD62E-E205-A7CF-2242-61140064F6EA}"/>
              </a:ext>
            </a:extLst>
          </p:cNvPr>
          <p:cNvSpPr txBox="1"/>
          <p:nvPr/>
        </p:nvSpPr>
        <p:spPr>
          <a:xfrm>
            <a:off x="647447" y="2887682"/>
            <a:ext cx="3677772" cy="1200329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повторительная</a:t>
            </a:r>
          </a:p>
          <a:p>
            <a:endParaRPr lang="ru-RU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AA5095D-AE79-E45A-D694-7D2BC2E6AC55}"/>
              </a:ext>
            </a:extLst>
          </p:cNvPr>
          <p:cNvSpPr txBox="1"/>
          <p:nvPr/>
        </p:nvSpPr>
        <p:spPr>
          <a:xfrm>
            <a:off x="7997568" y="1664844"/>
            <a:ext cx="3677772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закрепляющая</a:t>
            </a:r>
          </a:p>
          <a:p>
            <a:endParaRPr lang="ru-RU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D544F0B-6CF4-536D-9F12-7C2A0229B157}"/>
              </a:ext>
            </a:extLst>
          </p:cNvPr>
          <p:cNvSpPr txBox="1"/>
          <p:nvPr/>
        </p:nvSpPr>
        <p:spPr>
          <a:xfrm>
            <a:off x="4319796" y="2887682"/>
            <a:ext cx="3677772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контрольная</a:t>
            </a:r>
          </a:p>
          <a:p>
            <a:endParaRPr lang="ru-RU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C40D170-810E-0548-9D13-877FE4F000F6}"/>
              </a:ext>
            </a:extLst>
          </p:cNvPr>
          <p:cNvSpPr txBox="1"/>
          <p:nvPr/>
        </p:nvSpPr>
        <p:spPr>
          <a:xfrm>
            <a:off x="4319796" y="4113249"/>
            <a:ext cx="3677772" cy="1200329"/>
          </a:xfrm>
          <a:prstGeom prst="rect">
            <a:avLst/>
          </a:prstGeom>
          <a:solidFill>
            <a:srgbClr val="7030A0"/>
          </a:solidFill>
        </p:spPr>
        <p:txBody>
          <a:bodyPr wrap="square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развивающая</a:t>
            </a:r>
          </a:p>
          <a:p>
            <a:endParaRPr lang="ru-RU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F01ED50-8DD5-B59A-2A9F-E5A659DEABF2}"/>
              </a:ext>
            </a:extLst>
          </p:cNvPr>
          <p:cNvSpPr txBox="1"/>
          <p:nvPr/>
        </p:nvSpPr>
        <p:spPr>
          <a:xfrm>
            <a:off x="8002991" y="2865173"/>
            <a:ext cx="3677772" cy="120032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творческая </a:t>
            </a:r>
          </a:p>
          <a:p>
            <a:endParaRPr lang="ru-RU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8254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>
            <a:extLst>
              <a:ext uri="{FF2B5EF4-FFF2-40B4-BE49-F238E27FC236}">
                <a16:creationId xmlns:a16="http://schemas.microsoft.com/office/drawing/2014/main" xmlns="" id="{A260DA18-F4F9-3083-A417-BA3525687D5F}"/>
              </a:ext>
            </a:extLst>
          </p:cNvPr>
          <p:cNvSpPr txBox="1">
            <a:spLocks/>
          </p:cNvSpPr>
          <p:nvPr/>
        </p:nvSpPr>
        <p:spPr>
          <a:xfrm>
            <a:off x="3521177" y="556933"/>
            <a:ext cx="7407592" cy="8613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учащихся 9 класса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387A186-D29D-9429-3812-5F84AFE2BE0D}"/>
              </a:ext>
            </a:extLst>
          </p:cNvPr>
          <p:cNvSpPr txBox="1"/>
          <p:nvPr/>
        </p:nvSpPr>
        <p:spPr>
          <a:xfrm>
            <a:off x="3299950" y="1681005"/>
            <a:ext cx="827753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Сильные ученики;</a:t>
            </a:r>
          </a:p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хорошисты;</a:t>
            </a:r>
          </a:p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ученики, с базовым уровнем подготовки; </a:t>
            </a:r>
          </a:p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слабые ученики;</a:t>
            </a:r>
          </a:p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дети – мигранты, с низким уровнем владения русским языком;</a:t>
            </a:r>
          </a:p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ученики со статусом ОВЗ (ЗПР, РАС);</a:t>
            </a:r>
          </a:p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ученики, оставшиеся на повторное обучение (по одному или нескольким предметам)</a:t>
            </a:r>
          </a:p>
        </p:txBody>
      </p:sp>
    </p:spTree>
    <p:extLst>
      <p:ext uri="{BB962C8B-B14F-4D97-AF65-F5344CB8AC3E}">
        <p14:creationId xmlns:p14="http://schemas.microsoft.com/office/powerpoint/2010/main" val="2311218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BF497A-DF1B-C9C8-0130-6DF8269C5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5160" y="-133302"/>
            <a:ext cx="7593550" cy="132556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Интернет ресурсы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A0E901F-E7F9-ED33-1AF0-3E143D107045}"/>
              </a:ext>
            </a:extLst>
          </p:cNvPr>
          <p:cNvSpPr txBox="1"/>
          <p:nvPr/>
        </p:nvSpPr>
        <p:spPr>
          <a:xfrm>
            <a:off x="56535" y="762084"/>
            <a:ext cx="12078929" cy="5831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kern="100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https://math100.ru</a:t>
            </a:r>
            <a:endParaRPr lang="ru-RU" sz="2400" b="1" kern="100" dirty="0">
              <a:solidFill>
                <a:srgbClr val="7030A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https://math100.ru/oge-2025</a:t>
            </a:r>
            <a:r>
              <a:rPr lang="ru-RU" sz="24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/</a:t>
            </a:r>
            <a:r>
              <a:rPr lang="ru-RU" sz="24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для подготовки к ОГЭ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https://math100.ru/ege-profil2024/</a:t>
            </a:r>
            <a:r>
              <a:rPr lang="ru-RU" sz="24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для 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подготовки к ЕГЭ профиль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https://math100.ru/ege-baz-2025/</a:t>
            </a:r>
            <a:r>
              <a:rPr lang="ru-RU" sz="24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ЕГЭ база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но 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нем нет заданий для ГВЭ 9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b="1" kern="100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https://gdzotvet.ru/oge-ege</a:t>
            </a:r>
            <a:endParaRPr lang="ru-RU" sz="2400" b="1" kern="100" dirty="0">
              <a:solidFill>
                <a:srgbClr val="7030A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7"/>
              </a:rPr>
              <a:t>https://gdzotvet.ru/component/tags/tag/oge-po-matematike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для подготовки к ОГЭ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8"/>
              </a:rPr>
              <a:t>https://gdzotvet.ru/component/tags/tag/gve-9-matematika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для подготовки к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ГВЭ-9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9"/>
              </a:rPr>
              <a:t>https://gdzotvet.ru/component/tags/tag/ege-po-matematike-baza</a:t>
            </a:r>
            <a:r>
              <a:rPr lang="ru-RU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ЕГЭ база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10"/>
              </a:rPr>
              <a:t>https://gdzotvet.ru/component/tags/tag/ege-matematika-profil</a:t>
            </a:r>
            <a:r>
              <a:rPr lang="ru-RU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ЕГЭ профиль</a:t>
            </a:r>
          </a:p>
        </p:txBody>
      </p:sp>
    </p:spTree>
    <p:extLst>
      <p:ext uri="{BB962C8B-B14F-4D97-AF65-F5344CB8AC3E}">
        <p14:creationId xmlns:p14="http://schemas.microsoft.com/office/powerpoint/2010/main" val="3816481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184FA0-1EE8-5BA4-B274-0A5DBF5F0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0470" y="183281"/>
            <a:ext cx="8703468" cy="132556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ОГЭ Математика 9 класс 2025 ФИПИ. Открытый банк заданий с ответами.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F1A318A-1C5E-FF13-EA5C-E8722B73B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0470" y="1427897"/>
            <a:ext cx="5927775" cy="524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398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93DF903-6125-D819-040D-29DB2C3ED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3690" y="619431"/>
            <a:ext cx="6609103" cy="566338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5B80C3F2-E797-A058-ABEC-5BE1B27FCE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157" y="619431"/>
            <a:ext cx="5109533" cy="379240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131FC65E-AA70-6DD5-3E8E-5E5C60BD46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157" y="4411840"/>
            <a:ext cx="4986269" cy="225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863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FA87EB1-FFDC-94E6-D292-5D8B3E803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548" y="362823"/>
            <a:ext cx="7071084" cy="613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945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1F088ECE-7FEB-62D0-E9BB-83812C93A02D}"/>
              </a:ext>
            </a:extLst>
          </p:cNvPr>
          <p:cNvSpPr txBox="1">
            <a:spLocks/>
          </p:cNvSpPr>
          <p:nvPr/>
        </p:nvSpPr>
        <p:spPr>
          <a:xfrm>
            <a:off x="3515611" y="254845"/>
            <a:ext cx="8076622" cy="69945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6. Числа и вычисления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8B1D213F-B7DB-F053-3869-C88E814EE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844953"/>
            <a:ext cx="1224578" cy="564886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E8AF66FB-9173-5395-85EC-065F7CCDC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123" y="844953"/>
            <a:ext cx="1740525" cy="5867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1199743D-9F06-6DEB-2354-E81E8DA504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4450" y="748912"/>
            <a:ext cx="3224402" cy="608210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8428CB80-4575-6DB3-F4C7-6D725D8CC5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7726" y="748912"/>
            <a:ext cx="3521655" cy="5612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2905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1056</TotalTime>
  <Words>1364</Words>
  <Application>Microsoft Office PowerPoint</Application>
  <PresentationFormat>Широкоэкранный</PresentationFormat>
  <Paragraphs>499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 Unicode MS</vt:lpstr>
      <vt:lpstr>Malgun Gothic</vt:lpstr>
      <vt:lpstr>Arial</vt:lpstr>
      <vt:lpstr>Calibri</vt:lpstr>
      <vt:lpstr>Calibri Light</vt:lpstr>
      <vt:lpstr>Times New Roman</vt:lpstr>
      <vt:lpstr>Wingdings</vt:lpstr>
      <vt:lpstr>Тема Office</vt:lpstr>
      <vt:lpstr>Фестиваль педагогических идей «Реализация требований ФГОС ОО с учетом содержания ФООП и ФАОП при обучении математике»  21.02.2025г Мастер-класс «Контроль результатов при обучении математике и подготовке у ГИА (ОГЭ и ГВЭ)»</vt:lpstr>
      <vt:lpstr>Виды контроля на уроках математики.</vt:lpstr>
      <vt:lpstr>Презентация PowerPoint</vt:lpstr>
      <vt:lpstr>Презентация PowerPoint</vt:lpstr>
      <vt:lpstr>Интернет ресурсы</vt:lpstr>
      <vt:lpstr>ОГЭ Математика 9 класс 2025 ФИПИ. Открытый банк заданий с ответами.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большое всем за участие!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315</cp:lastModifiedBy>
  <cp:revision>101</cp:revision>
  <dcterms:created xsi:type="dcterms:W3CDTF">2021-06-25T08:30:56Z</dcterms:created>
  <dcterms:modified xsi:type="dcterms:W3CDTF">2025-01-21T14:23:03Z</dcterms:modified>
</cp:coreProperties>
</file>