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94" r:id="rId5"/>
    <p:sldId id="295" r:id="rId6"/>
    <p:sldId id="297" r:id="rId7"/>
    <p:sldId id="296" r:id="rId8"/>
    <p:sldId id="298" r:id="rId9"/>
    <p:sldId id="299" r:id="rId10"/>
    <p:sldId id="301" r:id="rId11"/>
    <p:sldId id="302" r:id="rId12"/>
    <p:sldId id="300" r:id="rId13"/>
    <p:sldId id="308" r:id="rId14"/>
    <p:sldId id="303" r:id="rId15"/>
    <p:sldId id="304" r:id="rId16"/>
    <p:sldId id="305" r:id="rId17"/>
    <p:sldId id="306" r:id="rId18"/>
    <p:sldId id="307" r:id="rId19"/>
    <p:sldId id="309" r:id="rId20"/>
    <p:sldId id="310" r:id="rId21"/>
    <p:sldId id="275" r:id="rId22"/>
    <p:sldId id="276" r:id="rId23"/>
    <p:sldId id="311" r:id="rId24"/>
    <p:sldId id="312" r:id="rId25"/>
    <p:sldId id="258" r:id="rId26"/>
    <p:sldId id="259" r:id="rId27"/>
    <p:sldId id="261" r:id="rId28"/>
    <p:sldId id="288" r:id="rId29"/>
    <p:sldId id="289" r:id="rId30"/>
    <p:sldId id="262" r:id="rId31"/>
    <p:sldId id="264" r:id="rId32"/>
    <p:sldId id="279" r:id="rId33"/>
    <p:sldId id="280" r:id="rId34"/>
    <p:sldId id="285" r:id="rId35"/>
    <p:sldId id="286" r:id="rId36"/>
    <p:sldId id="268" r:id="rId37"/>
    <p:sldId id="270" r:id="rId38"/>
    <p:sldId id="313" r:id="rId39"/>
    <p:sldId id="282" r:id="rId40"/>
    <p:sldId id="287" r:id="rId41"/>
    <p:sldId id="283" r:id="rId42"/>
    <p:sldId id="284" r:id="rId43"/>
    <p:sldId id="290" r:id="rId4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6D43"/>
    <a:srgbClr val="FFFF9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0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B1EB-D2F4-49B7-A87B-9159364097E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1C657-AA37-4C6B-B821-0673B6222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5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1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62.wmf"/><Relationship Id="rId7" Type="http://schemas.openxmlformats.org/officeDocument/2006/relationships/image" Target="../media/image64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63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65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7" Type="http://schemas.openxmlformats.org/officeDocument/2006/relationships/image" Target="../media/image67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2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7" Type="http://schemas.openxmlformats.org/officeDocument/2006/relationships/image" Target="../media/image69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5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4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73.wmf"/><Relationship Id="rId4" Type="http://schemas.openxmlformats.org/officeDocument/2006/relationships/oleObject" Target="../embeddings/oleObject1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75.wmf"/><Relationship Id="rId7" Type="http://schemas.openxmlformats.org/officeDocument/2006/relationships/image" Target="../media/image72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74.wmf"/><Relationship Id="rId5" Type="http://schemas.openxmlformats.org/officeDocument/2006/relationships/image" Target="../media/image76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73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7" Type="http://schemas.openxmlformats.org/officeDocument/2006/relationships/image" Target="../media/image65.wmf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27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953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83518"/>
            <a:ext cx="792088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Подготовка к ОГЭ</a:t>
            </a:r>
          </a:p>
          <a:p>
            <a:pPr algn="ctr"/>
            <a:r>
              <a:rPr lang="ru-RU" sz="4400" b="1" cap="all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 математике:</a:t>
            </a:r>
          </a:p>
          <a:p>
            <a:pPr algn="ctr"/>
            <a:r>
              <a:rPr lang="ru-RU" sz="4400" b="1" cap="all" spc="0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Решение задач</a:t>
            </a:r>
          </a:p>
          <a:p>
            <a:pPr algn="ctr"/>
            <a:r>
              <a:rPr lang="ru-RU" sz="4400" b="1" cap="all" spc="0" dirty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 геометрии №18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D15CA9-DFD3-1527-26AD-D1B5054EC218}"/>
              </a:ext>
            </a:extLst>
          </p:cNvPr>
          <p:cNvSpPr txBox="1"/>
          <p:nvPr/>
        </p:nvSpPr>
        <p:spPr>
          <a:xfrm>
            <a:off x="5087473" y="3572317"/>
            <a:ext cx="32657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математике ВКК</a:t>
            </a:r>
          </a:p>
          <a:p>
            <a:pPr algn="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«Лицей №9»</a:t>
            </a:r>
          </a:p>
          <a:p>
            <a:pPr algn="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Чичулина И.Г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448"/>
            <a:ext cx="8827773" cy="48650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565" y="787135"/>
            <a:ext cx="4096867" cy="207282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 flipH="1">
            <a:off x="2843806" y="2499742"/>
            <a:ext cx="3456384" cy="21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843806" y="1059582"/>
            <a:ext cx="0" cy="14401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843806" y="1059582"/>
            <a:ext cx="3456384" cy="144016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flipH="1">
            <a:off x="2294221" y="1823545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7940" y="247990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0103" y="1136528"/>
            <a:ext cx="1864613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+ 12</a:t>
            </a:r>
            <a:r>
              <a:rPr lang="ru-RU" sz="24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=169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394" y="2916127"/>
            <a:ext cx="6485627" cy="1423347"/>
          </a:xfrm>
          <a:prstGeom prst="rect">
            <a:avLst/>
          </a:prstGeom>
        </p:spPr>
      </p:pic>
      <p:sp>
        <p:nvSpPr>
          <p:cNvPr id="15" name="Полилиния 14"/>
          <p:cNvSpPr/>
          <p:nvPr/>
        </p:nvSpPr>
        <p:spPr>
          <a:xfrm>
            <a:off x="3993436" y="3437727"/>
            <a:ext cx="653063" cy="485516"/>
          </a:xfrm>
          <a:custGeom>
            <a:avLst/>
            <a:gdLst>
              <a:gd name="connsiteX0" fmla="*/ 2470 w 653063"/>
              <a:gd name="connsiteY0" fmla="*/ 379531 h 485516"/>
              <a:gd name="connsiteX1" fmla="*/ 426217 w 653063"/>
              <a:gd name="connsiteY1" fmla="*/ 390 h 485516"/>
              <a:gd name="connsiteX2" fmla="*/ 638090 w 653063"/>
              <a:gd name="connsiteY2" fmla="*/ 457590 h 485516"/>
              <a:gd name="connsiteX3" fmla="*/ 2470 w 653063"/>
              <a:gd name="connsiteY3" fmla="*/ 379531 h 48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063" h="485516">
                <a:moveTo>
                  <a:pt x="2470" y="379531"/>
                </a:moveTo>
                <a:cubicBezTo>
                  <a:pt x="-32842" y="303331"/>
                  <a:pt x="320280" y="-12620"/>
                  <a:pt x="426217" y="390"/>
                </a:cubicBezTo>
                <a:cubicBezTo>
                  <a:pt x="532154" y="13400"/>
                  <a:pt x="704997" y="388824"/>
                  <a:pt x="638090" y="457590"/>
                </a:cubicBezTo>
                <a:cubicBezTo>
                  <a:pt x="571183" y="526356"/>
                  <a:pt x="37782" y="455731"/>
                  <a:pt x="2470" y="379531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85638" y="1688854"/>
            <a:ext cx="1213794" cy="4546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ru-RU" sz="2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=169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60032" y="4434241"/>
            <a:ext cx="2540160" cy="50628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13.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8281" y="1410330"/>
            <a:ext cx="3153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13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333" y="431820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№4</a:t>
            </a:r>
          </a:p>
        </p:txBody>
      </p:sp>
    </p:spTree>
    <p:extLst>
      <p:ext uri="{BB962C8B-B14F-4D97-AF65-F5344CB8AC3E}">
        <p14:creationId xmlns:p14="http://schemas.microsoft.com/office/powerpoint/2010/main" val="326315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87824" y="267494"/>
            <a:ext cx="2509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3" y="649494"/>
            <a:ext cx="274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Длина отрезка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29" y="1526861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 × 1   изображена фигура. Найдите длину отрезка AB   по данным чертежа.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075" y="2238179"/>
            <a:ext cx="2637259" cy="241962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39552" y="1099374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№5</a:t>
            </a:r>
          </a:p>
        </p:txBody>
      </p:sp>
    </p:spTree>
    <p:extLst>
      <p:ext uri="{BB962C8B-B14F-4D97-AF65-F5344CB8AC3E}">
        <p14:creationId xmlns:p14="http://schemas.microsoft.com/office/powerpoint/2010/main" val="2647266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0" y="123478"/>
            <a:ext cx="8827773" cy="4865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83518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860" y="843558"/>
            <a:ext cx="9097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следствием теоремы Фалеса служит теорема о пропорциональных отрезка</a:t>
            </a:r>
            <a:r>
              <a:rPr lang="ru-RU" b="1" dirty="0"/>
              <a:t>х</a:t>
            </a:r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578" y="1258236"/>
            <a:ext cx="85616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о пропорциональных отрезках. Параллельные прямые,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пересекающие стороны угла, отсекают от его сторон пропорциональные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отрезки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139701"/>
            <a:ext cx="3963707" cy="18198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601" y="3982490"/>
            <a:ext cx="1224136" cy="7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69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65" y="139235"/>
            <a:ext cx="8833870" cy="4865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33" y="374653"/>
            <a:ext cx="82151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треугольники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треугольники, у которых углы равны,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соответствующие стороны пропорциональны (при этом стороны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соответствующими, если они лежат напротив равных углов)</a:t>
            </a:r>
            <a:r>
              <a:rPr lang="ru-RU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433" y="1398574"/>
            <a:ext cx="82151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Прямая, параллельная стороне треугольника и пересекающая две другие его стороны, отсекает от него треугольник, подобный данному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571750"/>
            <a:ext cx="2040671" cy="16563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0043" y="2804250"/>
            <a:ext cx="6007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соответственных линейных элементов подобных треугольников равно коэффициенту их подобия</a:t>
            </a:r>
          </a:p>
        </p:txBody>
      </p:sp>
    </p:spTree>
    <p:extLst>
      <p:ext uri="{BB962C8B-B14F-4D97-AF65-F5344CB8AC3E}">
        <p14:creationId xmlns:p14="http://schemas.microsoft.com/office/powerpoint/2010/main" val="2723478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60" y="172598"/>
            <a:ext cx="8827773" cy="48650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885553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 × 1   изображена фигура. Найдите длину отрезка AB   по данным чертежа.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453505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660" y="1593439"/>
            <a:ext cx="8349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вершины за M,N, C.   Проведем отрезок MN.   По построению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  и MN   параллельны.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944" y="2086541"/>
            <a:ext cx="2490181" cy="22146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2355514"/>
            <a:ext cx="1157714" cy="499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2824545"/>
            <a:ext cx="392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Фалеса для угла ∠MCK  </a:t>
            </a:r>
            <a:r>
              <a:rPr lang="ru-RU" dirty="0"/>
              <a:t>: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2464" y="2601373"/>
            <a:ext cx="1411664" cy="5293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126" y="3254155"/>
            <a:ext cx="3884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Фалеса для угла ∠KCN  </a:t>
            </a:r>
            <a:r>
              <a:rPr lang="ru-RU" dirty="0"/>
              <a:t>: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2464" y="3183280"/>
            <a:ext cx="1487816" cy="5110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28508" y="3694362"/>
            <a:ext cx="3968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  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линия. Следовательно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3488" y="4229042"/>
            <a:ext cx="2022069" cy="520298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5220072" y="4427504"/>
            <a:ext cx="2952328" cy="48383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6.</a:t>
            </a:r>
          </a:p>
        </p:txBody>
      </p:sp>
    </p:spTree>
    <p:extLst>
      <p:ext uri="{BB962C8B-B14F-4D97-AF65-F5344CB8AC3E}">
        <p14:creationId xmlns:p14="http://schemas.microsoft.com/office/powerpoint/2010/main" val="89581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3478"/>
            <a:ext cx="8827773" cy="486503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827584" y="453505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№6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2283" y="941148"/>
            <a:ext cx="84822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        изображена фигура. Найдите длину отрезка     по данным чертежа</a:t>
            </a:r>
            <a:r>
              <a:rPr kumimoji="0" lang="ru-RU" altLang="ru-RU" sz="13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3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226" name="Picture 2" descr="undefin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73114"/>
            <a:ext cx="504056" cy="28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434" y="1827740"/>
            <a:ext cx="2086774" cy="29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670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827584" y="453505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885553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длину отрезка  по данным чертежа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563638"/>
            <a:ext cx="2085013" cy="2914141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24328" y="2134491"/>
            <a:ext cx="0" cy="1805411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876256" y="3939902"/>
            <a:ext cx="936104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1043608" y="1463923"/>
                <a:ext cx="1182953" cy="7283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20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2200" i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22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200" i="0">
                              <a:latin typeface="Cambria Math" panose="02040503050406030204" pitchFamily="18" charset="0"/>
                            </a:rPr>
                            <m:t>АВ</m:t>
                          </m:r>
                        </m:num>
                        <m:den>
                          <m:r>
                            <a:rPr lang="ru-RU" sz="2200" i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463923"/>
                <a:ext cx="1182953" cy="7283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рямоугольник 29"/>
          <p:cNvSpPr/>
          <p:nvPr/>
        </p:nvSpPr>
        <p:spPr>
          <a:xfrm>
            <a:off x="810345" y="2246267"/>
            <a:ext cx="4572000" cy="1517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∙АВ = 2∙3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6∙АВ = 6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 = 6:6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 = 1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23728" y="4305519"/>
            <a:ext cx="2952328" cy="48383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1.</a:t>
            </a:r>
          </a:p>
        </p:txBody>
      </p:sp>
    </p:spTree>
    <p:extLst>
      <p:ext uri="{BB962C8B-B14F-4D97-AF65-F5344CB8AC3E}">
        <p14:creationId xmlns:p14="http://schemas.microsoft.com/office/powerpoint/2010/main" val="280056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1" y="214422"/>
            <a:ext cx="8827773" cy="4865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339502"/>
            <a:ext cx="2509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939878"/>
            <a:ext cx="7904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 сколько раз один отрезок короче другого отрезка?</a:t>
            </a:r>
          </a:p>
        </p:txBody>
      </p:sp>
      <p:sp>
        <p:nvSpPr>
          <p:cNvPr id="7" name="AutoShape 2" descr="ABC.  "/>
          <p:cNvSpPr>
            <a:spLocks noChangeAspect="1" noChangeArrowheads="1"/>
          </p:cNvSpPr>
          <p:nvPr/>
        </p:nvSpPr>
        <p:spPr bwMode="auto">
          <a:xfrm>
            <a:off x="457676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3" descr="AM  "/>
          <p:cNvSpPr>
            <a:spLocks noChangeAspect="1" noChangeArrowheads="1"/>
          </p:cNvSpPr>
          <p:nvPr/>
        </p:nvSpPr>
        <p:spPr bwMode="auto">
          <a:xfrm>
            <a:off x="7013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BM?  "/>
          <p:cNvSpPr>
            <a:spLocks noChangeAspect="1" noChangeArrowheads="1"/>
          </p:cNvSpPr>
          <p:nvPr/>
        </p:nvSpPr>
        <p:spPr bwMode="auto">
          <a:xfrm>
            <a:off x="86487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8196" y="1932234"/>
            <a:ext cx="8469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изображён треугольник ABC.   Во сколько раз отрезок AM   короче отрезка BM?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812" y="2422800"/>
            <a:ext cx="2600325" cy="2543175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46251" y="1382605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№7</a:t>
            </a:r>
          </a:p>
        </p:txBody>
      </p:sp>
    </p:spTree>
    <p:extLst>
      <p:ext uri="{BB962C8B-B14F-4D97-AF65-F5344CB8AC3E}">
        <p14:creationId xmlns:p14="http://schemas.microsoft.com/office/powerpoint/2010/main" val="4171975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55576" y="411510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1539" y="84355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изображён треугольник ABC.   Во сколько раз отрезок AM   короче отрезка BM?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059" y="1903488"/>
            <a:ext cx="2819400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2429" y="1737271"/>
            <a:ext cx="464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 вертикальную прямую из точки A.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4836" y="2046748"/>
            <a:ext cx="5195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 горизонтальные прямые из точек B   и M   до пересечения с прямой из точки A.   Обозначим точки пересечения за N   и K.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40375" y="2930861"/>
            <a:ext cx="268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BN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4017" y="3300193"/>
            <a:ext cx="3891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Фалеса для угла ∠BAN  :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74" y="3698719"/>
            <a:ext cx="1438275" cy="6381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012" y="3725272"/>
            <a:ext cx="1504950" cy="619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4157" y="3715863"/>
            <a:ext cx="1895475" cy="65722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18428" y="4459382"/>
            <a:ext cx="273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   в 3 раза короче BM.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61675" y="4619204"/>
            <a:ext cx="2636871" cy="385061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3.</a:t>
            </a:r>
          </a:p>
        </p:txBody>
      </p:sp>
    </p:spTree>
    <p:extLst>
      <p:ext uri="{BB962C8B-B14F-4D97-AF65-F5344CB8AC3E}">
        <p14:creationId xmlns:p14="http://schemas.microsoft.com/office/powerpoint/2010/main" val="170355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5486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55576" y="339502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6934" y="896681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изображён треугольник ABC.   Во сколько раз отрезок AM   длиннее отрезка CM?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668143"/>
            <a:ext cx="267652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4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27" y="229710"/>
            <a:ext cx="8827773" cy="486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7824" y="417136"/>
            <a:ext cx="2509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ТИПЫ ЗАДАЧ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883628"/>
            <a:ext cx="7855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сколько раз площадь одного круга больше площади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другого круга?                     ТЕОРИЯ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006" y="1586534"/>
            <a:ext cx="5141092" cy="1534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вал 6"/>
              <p:cNvSpPr/>
              <p:nvPr/>
            </p:nvSpPr>
            <p:spPr>
              <a:xfrm>
                <a:off x="6377965" y="4090292"/>
                <a:ext cx="1693787" cy="720080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105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Овал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965" y="4090292"/>
                <a:ext cx="1693787" cy="72008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Стрелка вправо 7"/>
          <p:cNvSpPr/>
          <p:nvPr/>
        </p:nvSpPr>
        <p:spPr>
          <a:xfrm rot="17523693">
            <a:off x="6591763" y="3326813"/>
            <a:ext cx="1193339" cy="126760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6471265" y="4199266"/>
                <a:ext cx="158149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265" y="4199266"/>
                <a:ext cx="158149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39830" y="1804091"/>
                <a:ext cx="18094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30" y="1804091"/>
                <a:ext cx="1809470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-641435" y="2321795"/>
                <a:ext cx="4572000" cy="17403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ru-RU" sz="2400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41435" y="2321795"/>
                <a:ext cx="4572000" cy="17403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937767" y="3191969"/>
            <a:ext cx="2706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Теорема Пифагора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6684" y="3675111"/>
            <a:ext cx="1618119" cy="5655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5506" y="4204765"/>
            <a:ext cx="5702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 прямоугольном треугольнике квадрат длины </a:t>
            </a: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гипотенузы равен сумме квадратов длин катетов</a:t>
            </a:r>
          </a:p>
        </p:txBody>
      </p:sp>
    </p:spTree>
    <p:extLst>
      <p:ext uri="{BB962C8B-B14F-4D97-AF65-F5344CB8AC3E}">
        <p14:creationId xmlns:p14="http://schemas.microsoft.com/office/powerpoint/2010/main" val="1725451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69" y="150370"/>
            <a:ext cx="8833870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55576" y="339502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7155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изображён треугольник ABC.   Во сколько раз отрезок AM   длиннее отрезка CM?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686" y="1563638"/>
            <a:ext cx="2546754" cy="26642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9592" y="1378972"/>
            <a:ext cx="2965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7808" y="172703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Фалеса для угла ∠ACN  : 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27" y="2224087"/>
            <a:ext cx="1524000" cy="6953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8305" y="2246358"/>
            <a:ext cx="2030381" cy="673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878" y="3003798"/>
            <a:ext cx="2085975" cy="5715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96880" y="3662738"/>
            <a:ext cx="3201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   в 1,5 раза длиннее M.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8815" y="4319844"/>
            <a:ext cx="2636871" cy="385061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1,5.</a:t>
            </a:r>
          </a:p>
        </p:txBody>
      </p:sp>
    </p:spTree>
    <p:extLst>
      <p:ext uri="{BB962C8B-B14F-4D97-AF65-F5344CB8AC3E}">
        <p14:creationId xmlns:p14="http://schemas.microsoft.com/office/powerpoint/2010/main" val="310767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ТИПЫ ЗАДАЧ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256530"/>
              </p:ext>
            </p:extLst>
          </p:nvPr>
        </p:nvGraphicFramePr>
        <p:xfrm>
          <a:off x="539554" y="1972775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095836" y="892655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 ромб. Найдите длину его большей диагонали.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827584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395536" y="1342579"/>
            <a:ext cx="2088232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№9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339752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39752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27584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9737" y="307880"/>
            <a:ext cx="2602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42534" y="359405"/>
            <a:ext cx="2526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Длина отрезка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 ромб. Найдите длину его большей диагонали.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827584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088232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№9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339752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39752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27584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10.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827584" y="3147814"/>
            <a:ext cx="295232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65" y="139235"/>
            <a:ext cx="8833870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483518"/>
            <a:ext cx="2304256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7574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1× 1   изображён прямоугольный треугольник. Найдите длину его большего катета.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767468"/>
            <a:ext cx="3762375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97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17" y="139235"/>
            <a:ext cx="8839966" cy="486503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483518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5784" y="915566"/>
            <a:ext cx="84524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1× 1   изображён прямоугольный треугольник. Найдите длину его большего катета.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784" y="1799618"/>
            <a:ext cx="4874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стороны прямоугольного треугольника, образующие прямой угол.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Длины катетов равны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клеток и 8 клеток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Тогда длина большего катета равна 8 клеткам</a:t>
            </a:r>
            <a:r>
              <a:rPr lang="ru-RU" dirty="0"/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741447"/>
            <a:ext cx="3248931" cy="2517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115616" y="3920788"/>
            <a:ext cx="3240360" cy="59517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8.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652120" y="3920788"/>
            <a:ext cx="252028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5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3478"/>
            <a:ext cx="8827773" cy="4865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411510"/>
            <a:ext cx="2602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895096"/>
            <a:ext cx="8282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Площадь треугольника, параллелограмма, трапеции, ромба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486975"/>
            <a:ext cx="6264696" cy="324989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его площадь.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№11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63688" y="4011910"/>
            <a:ext cx="18002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763688" y="1995686"/>
            <a:ext cx="576064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1995686"/>
            <a:ext cx="1224136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его площадь.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3" y="627534"/>
            <a:ext cx="2164531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63688" y="4011910"/>
            <a:ext cx="1800200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763688" y="1995686"/>
            <a:ext cx="576064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1995686"/>
            <a:ext cx="1224136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716016" y="1707654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436096" y="1995686"/>
          <a:ext cx="2304256" cy="92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77760" imgH="393480" progId="Equation.DSMT4">
                  <p:embed/>
                </p:oleObj>
              </mc:Choice>
              <mc:Fallback>
                <p:oleObj name="Equation" r:id="rId2" imgW="97776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995686"/>
                        <a:ext cx="2304256" cy="92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 flipV="1">
            <a:off x="2339752" y="2067694"/>
            <a:ext cx="0" cy="194421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411760" y="3147814"/>
          <a:ext cx="220315" cy="30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147814"/>
                        <a:ext cx="220315" cy="3093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2411760" y="4011910"/>
          <a:ext cx="220663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0" imgH="177480" progId="Equation.DSMT4">
                  <p:embed/>
                </p:oleObj>
              </mc:Choice>
              <mc:Fallback>
                <p:oleObj name="Equation" r:id="rId6" imgW="12672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011910"/>
                        <a:ext cx="220663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2339752" y="3867894"/>
            <a:ext cx="144016" cy="1440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21.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площадь этого треугольника.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27584" y="4011910"/>
            <a:ext cx="1512168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827584" y="1995686"/>
            <a:ext cx="2448272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339752" y="1995686"/>
            <a:ext cx="936104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площадь этого треугольника.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27584" y="4011910"/>
            <a:ext cx="1512168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17,5.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004048" y="2139702"/>
          <a:ext cx="3197028" cy="800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74640" imgH="393480" progId="Equation.DSMT4">
                  <p:embed/>
                </p:oleObj>
              </mc:Choice>
              <mc:Fallback>
                <p:oleObj name="Equation" r:id="rId2" imgW="157464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139702"/>
                        <a:ext cx="3197028" cy="8003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3275856" y="1995686"/>
            <a:ext cx="0" cy="201622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203848" y="3867894"/>
            <a:ext cx="72008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827584" y="1995686"/>
            <a:ext cx="2448272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47" name="Object 2"/>
          <p:cNvGraphicFramePr>
            <a:graphicFrameLocks noChangeAspect="1"/>
          </p:cNvGraphicFramePr>
          <p:nvPr/>
        </p:nvGraphicFramePr>
        <p:xfrm>
          <a:off x="3347864" y="2859782"/>
          <a:ext cx="226692" cy="26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859782"/>
                        <a:ext cx="226692" cy="2661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2"/>
          <p:cNvGraphicFramePr>
            <a:graphicFrameLocks noChangeAspect="1"/>
          </p:cNvGraphicFramePr>
          <p:nvPr/>
        </p:nvGraphicFramePr>
        <p:xfrm>
          <a:off x="1774825" y="4002088"/>
          <a:ext cx="20478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002088"/>
                        <a:ext cx="204788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единительная линия 20"/>
          <p:cNvCxnSpPr/>
          <p:nvPr/>
        </p:nvCxnSpPr>
        <p:spPr>
          <a:xfrm flipV="1">
            <a:off x="2339752" y="1995686"/>
            <a:ext cx="936104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2339752" y="4011910"/>
            <a:ext cx="172819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99" y="123478"/>
            <a:ext cx="8827773" cy="4865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879624"/>
            <a:ext cx="8426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</a:rPr>
              <a:t>На клетчатой бумаге изображены два круга. Во сколько раз площадь</a:t>
            </a:r>
            <a:endParaRPr lang="en-US" sz="22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</a:rPr>
              <a:t> большего круга больше площади меньшего?</a:t>
            </a:r>
            <a:endParaRPr lang="ru-RU" sz="2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415861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71855" y="1851670"/>
            <a:ext cx="3024336" cy="2151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061" y="1851670"/>
            <a:ext cx="3012131" cy="21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57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изображена трапеция. Найдите ее площадь.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771" y="627534"/>
            <a:ext cx="2304256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4011910"/>
            <a:ext cx="24482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115616" y="2283718"/>
            <a:ext cx="360040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2283718"/>
            <a:ext cx="1224136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2283718"/>
            <a:ext cx="864096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изображена трапеция. Найдите ее площадь.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4011910"/>
            <a:ext cx="2448272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115616" y="2283718"/>
            <a:ext cx="360040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2283718"/>
            <a:ext cx="1224136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2283718"/>
            <a:ext cx="864096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5508104" y="2067694"/>
          <a:ext cx="2376264" cy="909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28520" imgH="393480" progId="Equation.DSMT4">
                  <p:embed/>
                </p:oleObj>
              </mc:Choice>
              <mc:Fallback>
                <p:oleObj name="Equation" r:id="rId2" imgW="102852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067694"/>
                        <a:ext cx="2376264" cy="9092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1475656" y="2283718"/>
            <a:ext cx="0" cy="1728192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1475656" y="3867894"/>
            <a:ext cx="144016" cy="1440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475656" y="2859782"/>
          <a:ext cx="23971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859782"/>
                        <a:ext cx="239712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1763688" y="1923678"/>
          <a:ext cx="216891" cy="33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923678"/>
                        <a:ext cx="216891" cy="336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"/>
          <p:cNvGraphicFramePr>
            <a:graphicFrameLocks noChangeAspect="1"/>
          </p:cNvGraphicFramePr>
          <p:nvPr/>
        </p:nvGraphicFramePr>
        <p:xfrm>
          <a:off x="2051720" y="4011910"/>
          <a:ext cx="215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4120" imgH="177480" progId="Equation.DSMT4">
                  <p:embed/>
                </p:oleObj>
              </mc:Choice>
              <mc:Fallback>
                <p:oleObj name="Equation" r:id="rId8" imgW="11412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011910"/>
                        <a:ext cx="2159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33.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5516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параллелограмм. Найдите площадь этого параллелограмма.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63688" y="2283718"/>
            <a:ext cx="208823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827584" y="2283718"/>
            <a:ext cx="936104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2915816" y="2283718"/>
            <a:ext cx="936104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27584" y="4011910"/>
            <a:ext cx="208823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параллелограмм. Найдите площадь этого параллелограмма.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763688" y="2283718"/>
            <a:ext cx="208823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827584" y="2283718"/>
            <a:ext cx="936104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42.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688013" y="2306638"/>
          <a:ext cx="1828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25480" imgH="177480" progId="Equation.DSMT4">
                  <p:embed/>
                </p:oleObj>
              </mc:Choice>
              <mc:Fallback>
                <p:oleObj name="Equation" r:id="rId2" imgW="825480" imgH="177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013" y="2306638"/>
                        <a:ext cx="18288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1763688" y="2283718"/>
            <a:ext cx="0" cy="172819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763688" y="3867894"/>
            <a:ext cx="72008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827584" y="4011910"/>
            <a:ext cx="208823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2915816" y="2283718"/>
            <a:ext cx="936104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47" name="Object 2"/>
          <p:cNvGraphicFramePr>
            <a:graphicFrameLocks noChangeAspect="1"/>
          </p:cNvGraphicFramePr>
          <p:nvPr/>
        </p:nvGraphicFramePr>
        <p:xfrm>
          <a:off x="1763688" y="4011910"/>
          <a:ext cx="226692" cy="26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11910"/>
                        <a:ext cx="226692" cy="2661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2"/>
          <p:cNvGraphicFramePr>
            <a:graphicFrameLocks noChangeAspect="1"/>
          </p:cNvGraphicFramePr>
          <p:nvPr/>
        </p:nvGraphicFramePr>
        <p:xfrm>
          <a:off x="1763688" y="3075806"/>
          <a:ext cx="226147" cy="266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0" imgH="177480" progId="Equation.DSMT4">
                  <p:embed/>
                </p:oleObj>
              </mc:Choice>
              <mc:Fallback>
                <p:oleObj name="Equation" r:id="rId6" imgW="12672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075806"/>
                        <a:ext cx="226147" cy="2661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параллелограмм. Найдите площадь этого параллелограмма.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1995686"/>
            <a:ext cx="6480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115616" y="1995686"/>
            <a:ext cx="1512168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27784" y="4011910"/>
            <a:ext cx="648072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763688" y="1995686"/>
            <a:ext cx="1512168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параллелограмм. Найдите площадь этого параллелограмма.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1995686"/>
            <a:ext cx="6480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14.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702300" y="2306638"/>
          <a:ext cx="18002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12520" imgH="177480" progId="Equation.DSMT4">
                  <p:embed/>
                </p:oleObj>
              </mc:Choice>
              <mc:Fallback>
                <p:oleObj name="Equation" r:id="rId2" imgW="812520" imgH="177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2306638"/>
                        <a:ext cx="18002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1115616" y="1995686"/>
            <a:ext cx="0" cy="201622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115616" y="3867894"/>
            <a:ext cx="72008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115616" y="1995686"/>
            <a:ext cx="1512168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47" name="Object 2"/>
          <p:cNvGraphicFramePr>
            <a:graphicFrameLocks noChangeAspect="1"/>
          </p:cNvGraphicFramePr>
          <p:nvPr/>
        </p:nvGraphicFramePr>
        <p:xfrm>
          <a:off x="827584" y="2859782"/>
          <a:ext cx="226692" cy="26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859782"/>
                        <a:ext cx="226692" cy="2661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2"/>
          <p:cNvGraphicFramePr>
            <a:graphicFrameLocks noChangeAspect="1"/>
          </p:cNvGraphicFramePr>
          <p:nvPr/>
        </p:nvGraphicFramePr>
        <p:xfrm>
          <a:off x="2843213" y="4021138"/>
          <a:ext cx="227012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0" imgH="164880" progId="Equation.DSMT4">
                  <p:embed/>
                </p:oleObj>
              </mc:Choice>
              <mc:Fallback>
                <p:oleObj name="Equation" r:id="rId6" imgW="126720" imgH="164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21138"/>
                        <a:ext cx="227012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единительная линия 20"/>
          <p:cNvCxnSpPr/>
          <p:nvPr/>
        </p:nvCxnSpPr>
        <p:spPr>
          <a:xfrm>
            <a:off x="2627784" y="4011910"/>
            <a:ext cx="6480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763688" y="1995686"/>
            <a:ext cx="1512168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39552" y="4011910"/>
            <a:ext cx="2088232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ромб. Найдите площадь ромба.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827584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339752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39752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27584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ромб. Найдите площадь ромба.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827584" y="2571750"/>
            <a:ext cx="1512168" cy="576064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339752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39752" y="2571750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27584" y="3147814"/>
            <a:ext cx="1512168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20.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436096" y="2067694"/>
          <a:ext cx="2334914" cy="872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54080" imgH="393480" progId="Equation.DSMT4">
                  <p:embed/>
                </p:oleObj>
              </mc:Choice>
              <mc:Fallback>
                <p:oleObj name="Equation" r:id="rId2" imgW="105408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067694"/>
                        <a:ext cx="2334914" cy="8725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2339752" y="2571750"/>
            <a:ext cx="0" cy="115212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99592" y="3147814"/>
            <a:ext cx="295232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339752" y="3003798"/>
            <a:ext cx="72008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11510"/>
            <a:ext cx="2602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9877" y="963047"/>
            <a:ext cx="6355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Средняя линия треугольника и трапеции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820097"/>
            <a:ext cx="8115142" cy="21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901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длину его средней  линии, параллельной стороне АС.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1475656" y="1707654"/>
            <a:ext cx="0" cy="25922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75656" y="1707654"/>
            <a:ext cx="1800200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475656" y="3723878"/>
            <a:ext cx="1800200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443038" y="4311650"/>
          <a:ext cx="265112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2280" imgH="164880" progId="Equation.DSMT4">
                  <p:embed/>
                </p:oleObj>
              </mc:Choice>
              <mc:Fallback>
                <p:oleObj name="Equation" r:id="rId2" imgW="15228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4311650"/>
                        <a:ext cx="265112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4"/>
          <p:cNvGraphicFramePr>
            <a:graphicFrameLocks noChangeAspect="1"/>
          </p:cNvGraphicFramePr>
          <p:nvPr/>
        </p:nvGraphicFramePr>
        <p:xfrm>
          <a:off x="3243263" y="3590925"/>
          <a:ext cx="265112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64880" progId="Equation.DSMT4">
                  <p:embed/>
                </p:oleObj>
              </mc:Choice>
              <mc:Fallback>
                <p:oleObj name="Equation" r:id="rId4" imgW="152280" imgH="164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3590925"/>
                        <a:ext cx="265112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1138238" y="1697038"/>
          <a:ext cx="265112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280" imgH="177480" progId="Equation.DSMT4">
                  <p:embed/>
                </p:oleObj>
              </mc:Choice>
              <mc:Fallback>
                <p:oleObj name="Equation" r:id="rId6" imgW="15228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238" y="1697038"/>
                        <a:ext cx="265112" cy="30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69" y="123450"/>
            <a:ext cx="8827773" cy="48650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339502"/>
            <a:ext cx="2286198" cy="7925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3492" y="947597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</a:rPr>
              <a:t>На клетчатой бумаге изображены два круга. Во сколько раз площадь</a:t>
            </a:r>
            <a:endParaRPr lang="en-US" sz="22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lvl="0"/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</a:rPr>
              <a:t> большего круга больше площади меньшего?</a:t>
            </a:r>
            <a:endParaRPr lang="ru-RU" sz="22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1851670"/>
            <a:ext cx="3048264" cy="2176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3176" y="1851670"/>
            <a:ext cx="3011685" cy="2170364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6228184" y="2936852"/>
            <a:ext cx="576064" cy="28264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96336" y="2643758"/>
            <a:ext cx="605977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255264" y="3207232"/>
            <a:ext cx="576064" cy="245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808323" y="2984644"/>
            <a:ext cx="0" cy="2286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90839" y="1835683"/>
                <a:ext cx="203504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839" y="1835683"/>
                <a:ext cx="2035044" cy="461665"/>
              </a:xfrm>
              <a:prstGeom prst="rect">
                <a:avLst/>
              </a:prstGeom>
              <a:blipFill>
                <a:blip r:embed="rId6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2627784" y="1881849"/>
            <a:ext cx="178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т. Пифагора</a:t>
            </a:r>
            <a:r>
              <a:rPr lang="ru-RU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650508" y="2325133"/>
                <a:ext cx="12138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08" y="2325133"/>
                <a:ext cx="1213858" cy="461665"/>
              </a:xfrm>
              <a:prstGeom prst="rect">
                <a:avLst/>
              </a:prstGeom>
              <a:blipFill>
                <a:blip r:embed="rId7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643807" y="2814583"/>
                <a:ext cx="19336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400" i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07" y="2814583"/>
                <a:ext cx="1933671" cy="461665"/>
              </a:xfrm>
              <a:prstGeom prst="rect">
                <a:avLst/>
              </a:prstGeom>
              <a:blipFill>
                <a:blip r:embed="rId8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704469" y="3304033"/>
                <a:ext cx="2868862" cy="7555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ru-RU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=1,25</m:t>
                    </m:r>
                  </m:oMath>
                </a14:m>
                <a:r>
                  <a:rPr lang="en-US" sz="24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469" y="3304033"/>
                <a:ext cx="2868862" cy="7555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Скругленный прямоугольник 29"/>
          <p:cNvSpPr/>
          <p:nvPr/>
        </p:nvSpPr>
        <p:spPr>
          <a:xfrm>
            <a:off x="2977328" y="4236445"/>
            <a:ext cx="3277936" cy="50830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1,25.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96" y="331416"/>
            <a:ext cx="228619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771800" y="411510"/>
            <a:ext cx="5832648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 треугольник. Найдите длину его средней  линии, параллельной стороне АС.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160240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1475656" y="1707654"/>
            <a:ext cx="0" cy="25922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75656" y="1707654"/>
            <a:ext cx="1800200" cy="201622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716016" y="1707654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824538" y="1995488"/>
          <a:ext cx="152558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47640" imgH="393480" progId="Equation.DSMT4">
                  <p:embed/>
                </p:oleObj>
              </mc:Choice>
              <mc:Fallback>
                <p:oleObj name="Equation" r:id="rId2" imgW="64764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4538" y="1995488"/>
                        <a:ext cx="1525587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 flipV="1">
            <a:off x="2339752" y="2643758"/>
            <a:ext cx="0" cy="1368152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187624" y="2859782"/>
          <a:ext cx="198438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859782"/>
                        <a:ext cx="198438" cy="30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4,5.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1475656" y="3723878"/>
            <a:ext cx="1800200" cy="57606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443038" y="4311650"/>
          <a:ext cx="265112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4311650"/>
                        <a:ext cx="265112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4"/>
          <p:cNvGraphicFramePr>
            <a:graphicFrameLocks noChangeAspect="1"/>
          </p:cNvGraphicFramePr>
          <p:nvPr/>
        </p:nvGraphicFramePr>
        <p:xfrm>
          <a:off x="3243263" y="3590925"/>
          <a:ext cx="265112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2280" imgH="164880" progId="Equation.DSMT4">
                  <p:embed/>
                </p:oleObj>
              </mc:Choice>
              <mc:Fallback>
                <p:oleObj name="Equation" r:id="rId8" imgW="152280" imgH="1648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3590925"/>
                        <a:ext cx="265112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1138238" y="1697038"/>
          <a:ext cx="265112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238" y="1697038"/>
                        <a:ext cx="265112" cy="30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915816" y="411510"/>
            <a:ext cx="5688632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изображена трапеция. Найдите длину ее средней линии.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4011910"/>
            <a:ext cx="24482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115616" y="2283718"/>
            <a:ext cx="360040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2283718"/>
            <a:ext cx="1224136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2283718"/>
            <a:ext cx="864096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95486"/>
            <a:ext cx="8712968" cy="475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707654"/>
          <a:ext cx="3600396" cy="28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0003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86552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552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915816" y="411510"/>
            <a:ext cx="5688632" cy="1008112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клетчатой бумаге с  размером клетки  1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изображена трапеция. Найдите длину ее средней линии.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627534"/>
            <a:ext cx="2232248" cy="43204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№1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5616" y="4011910"/>
            <a:ext cx="2448272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115616" y="2283718"/>
            <a:ext cx="360040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39752" y="2283718"/>
            <a:ext cx="1224136" cy="172819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475656" y="2283718"/>
            <a:ext cx="864096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4788024" y="1779662"/>
            <a:ext cx="3600400" cy="151216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400" cap="all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5273675" y="2066925"/>
          <a:ext cx="2846388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560" imgH="393480" progId="Equation.DSMT4">
                  <p:embed/>
                </p:oleObj>
              </mc:Choice>
              <mc:Fallback>
                <p:oleObj name="Equation" r:id="rId2" imgW="123156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675" y="2066925"/>
                        <a:ext cx="2846388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1259632" y="3147814"/>
            <a:ext cx="1656184" cy="0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1763688" y="1923678"/>
          <a:ext cx="216891" cy="33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923678"/>
                        <a:ext cx="216891" cy="336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"/>
          <p:cNvGraphicFramePr>
            <a:graphicFrameLocks noChangeAspect="1"/>
          </p:cNvGraphicFramePr>
          <p:nvPr/>
        </p:nvGraphicFramePr>
        <p:xfrm>
          <a:off x="2051720" y="4011910"/>
          <a:ext cx="215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011910"/>
                        <a:ext cx="2159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4860032" y="3579862"/>
            <a:ext cx="3600400" cy="792088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5,5.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1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026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6" y="195486"/>
            <a:ext cx="8827773" cy="48650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679" y="1347614"/>
            <a:ext cx="3048264" cy="217646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5148064" y="3795887"/>
            <a:ext cx="3470879" cy="720080"/>
          </a:xfrm>
          <a:prstGeom prst="roundRect">
            <a:avLst/>
          </a:prstGeom>
          <a:solidFill>
            <a:schemeClr val="bg2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all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ОТВЕТ: 9.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313983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1788" y="746031"/>
            <a:ext cx="8205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изображены два круга. Во сколько раз площадь большего круга больше площади меньшего?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1965" y="1347614"/>
            <a:ext cx="2525691" cy="2004517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7884368" y="1851670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869151" y="2352907"/>
            <a:ext cx="753930" cy="116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72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9235"/>
            <a:ext cx="8827773" cy="48650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87824" y="339502"/>
            <a:ext cx="2509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ТИПЫ ЗАДАЧ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391" y="852850"/>
            <a:ext cx="404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Расстояние между точками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4440" y="1366198"/>
            <a:ext cx="2706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79646">
                    <a:lumMod val="50000"/>
                  </a:srgbClr>
                </a:solidFill>
              </a:rPr>
              <a:t>Теорема Пифагора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583" y="1598973"/>
            <a:ext cx="1621677" cy="56697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0930" y="2305211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F79646">
                    <a:lumMod val="50000"/>
                  </a:srgbClr>
                </a:solidFill>
              </a:rPr>
              <a:t>В прямоугольном треугольнике квадрат длины гипотенузы равен сумме квадратов длин катетов</a:t>
            </a:r>
          </a:p>
        </p:txBody>
      </p:sp>
    </p:spTree>
    <p:extLst>
      <p:ext uri="{BB962C8B-B14F-4D97-AF65-F5344CB8AC3E}">
        <p14:creationId xmlns:p14="http://schemas.microsoft.com/office/powerpoint/2010/main" val="252631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83568" y="411510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960" y="843558"/>
            <a:ext cx="8336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1× 1   изображены две точки. Найдите расстояние между ними.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861" y="1733978"/>
            <a:ext cx="2131723" cy="256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8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3" y="139235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411510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№3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2139702"/>
            <a:ext cx="1990725" cy="24193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7588" y="1694489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ABC   — прямоугольный, следовательно, по теореме Пифагора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837024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1× 1   изображены две точки. Найдите расстояние между ними.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2152153"/>
            <a:ext cx="2651147" cy="4526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1739" y="2571750"/>
            <a:ext cx="56548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рисунка видно, что AC = 8,   BC = 6.   Получаем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1199" y="3030465"/>
            <a:ext cx="3166905" cy="9394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376" y="4242779"/>
            <a:ext cx="5120752" cy="43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58" y="123478"/>
            <a:ext cx="8827773" cy="486503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55576" y="399274"/>
            <a:ext cx="2088232" cy="432048"/>
          </a:xfrm>
          <a:prstGeom prst="round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 №4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83132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клетчатой бумаге с размером клетки 1×1  изображены две точки. Найдите расстояние между ними.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145" y="1851670"/>
            <a:ext cx="4094007" cy="207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1121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1216</Words>
  <Application>Microsoft Office PowerPoint</Application>
  <PresentationFormat>Экран (16:9)</PresentationFormat>
  <Paragraphs>164</Paragraphs>
  <Slides>43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9" baseType="lpstr">
      <vt:lpstr>Arial</vt:lpstr>
      <vt:lpstr>Calibri</vt:lpstr>
      <vt:lpstr>Cambria Math</vt:lpstr>
      <vt:lpstr>Times New Roman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Чичулина Инна Геннадьевна</cp:lastModifiedBy>
  <cp:revision>77</cp:revision>
  <dcterms:created xsi:type="dcterms:W3CDTF">2021-01-30T14:48:27Z</dcterms:created>
  <dcterms:modified xsi:type="dcterms:W3CDTF">2025-02-25T06:28:33Z</dcterms:modified>
</cp:coreProperties>
</file>