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31"/>
  </p:notesMasterIdLst>
  <p:sldIdLst>
    <p:sldId id="308" r:id="rId3"/>
    <p:sldId id="309" r:id="rId4"/>
    <p:sldId id="294" r:id="rId5"/>
    <p:sldId id="310" r:id="rId6"/>
    <p:sldId id="311" r:id="rId7"/>
    <p:sldId id="292" r:id="rId8"/>
    <p:sldId id="293" r:id="rId9"/>
    <p:sldId id="295" r:id="rId10"/>
    <p:sldId id="313" r:id="rId11"/>
    <p:sldId id="314" r:id="rId12"/>
    <p:sldId id="315" r:id="rId13"/>
    <p:sldId id="316" r:id="rId14"/>
    <p:sldId id="317" r:id="rId15"/>
    <p:sldId id="318" r:id="rId16"/>
    <p:sldId id="320" r:id="rId17"/>
    <p:sldId id="319" r:id="rId18"/>
    <p:sldId id="321" r:id="rId19"/>
    <p:sldId id="323" r:id="rId20"/>
    <p:sldId id="325" r:id="rId21"/>
    <p:sldId id="326" r:id="rId22"/>
    <p:sldId id="327" r:id="rId23"/>
    <p:sldId id="328" r:id="rId24"/>
    <p:sldId id="331" r:id="rId25"/>
    <p:sldId id="332" r:id="rId26"/>
    <p:sldId id="333" r:id="rId27"/>
    <p:sldId id="305" r:id="rId28"/>
    <p:sldId id="324" r:id="rId29"/>
    <p:sldId id="307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FFCC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0586" autoAdjust="0"/>
  </p:normalViewPr>
  <p:slideViewPr>
    <p:cSldViewPr>
      <p:cViewPr varScale="1">
        <p:scale>
          <a:sx n="79" d="100"/>
          <a:sy n="79" d="100"/>
        </p:scale>
        <p:origin x="1037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96C424-325F-4676-AED0-B922C7FAE0B3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8CB4A-9DDB-4D7F-BC2C-5294FFE5B4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225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3214678" y="-24"/>
            <a:ext cx="2571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</a:t>
            </a:r>
            <a:endParaRPr 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8E0A8-8E48-42ED-884C-4B8AE84DB2DE}" type="datetimeFigureOut">
              <a:rPr lang="en-US" smtClean="0"/>
              <a:pPr/>
              <a:t>12/12/2024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596" y="-24"/>
            <a:ext cx="8229600" cy="654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831863"/>
            <a:ext cx="7715304" cy="53117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8E0A8-8E48-42ED-884C-4B8AE84DB2DE}" type="datetimeFigureOut">
              <a:rPr lang="en-US" smtClean="0"/>
              <a:pPr/>
              <a:t>12/12/2024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E21B3-E6C5-444F-8155-046F2E6A27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6.jpeg"/><Relationship Id="rId4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inf-oge.sdamgia.ru/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4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3.png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836713"/>
            <a:ext cx="7416824" cy="2664295"/>
          </a:xfrm>
        </p:spPr>
        <p:txBody>
          <a:bodyPr>
            <a:noAutofit/>
          </a:bodyPr>
          <a:lstStyle/>
          <a:p>
            <a:r>
              <a:rPr lang="ru-RU" sz="6600" dirty="0" smtClean="0">
                <a:latin typeface="Arial Black" panose="020B0A04020102020204" pitchFamily="34" charset="0"/>
              </a:rPr>
              <a:t>Статистика</a:t>
            </a:r>
            <a:br>
              <a:rPr lang="ru-RU" sz="6600" dirty="0" smtClean="0">
                <a:latin typeface="Arial Black" panose="020B0A04020102020204" pitchFamily="34" charset="0"/>
              </a:rPr>
            </a:br>
            <a:r>
              <a:rPr lang="ru-RU" sz="6600" dirty="0" smtClean="0">
                <a:latin typeface="Arial Black" panose="020B0A04020102020204" pitchFamily="34" charset="0"/>
              </a:rPr>
              <a:t> и вероятность в ОГЭ</a:t>
            </a:r>
            <a:endParaRPr lang="ru-RU" sz="6600" dirty="0"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59832" y="4077072"/>
            <a:ext cx="5000600" cy="2016224"/>
          </a:xfrm>
        </p:spPr>
        <p:txBody>
          <a:bodyPr>
            <a:normAutofit fontScale="70000" lnSpcReduction="20000"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Карпенко</a:t>
            </a:r>
          </a:p>
          <a:p>
            <a:r>
              <a:rPr lang="ru-RU" sz="40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Елена Анатольевна</a:t>
            </a:r>
          </a:p>
          <a:p>
            <a:r>
              <a:rPr lang="ru-RU" sz="3100" dirty="0">
                <a:solidFill>
                  <a:schemeClr val="tx1"/>
                </a:solidFill>
                <a:latin typeface="Arial Black" panose="020B0A04020102020204" pitchFamily="34" charset="0"/>
              </a:rPr>
              <a:t>у</a:t>
            </a:r>
            <a:r>
              <a:rPr lang="ru-RU" sz="3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читель математики </a:t>
            </a:r>
          </a:p>
          <a:p>
            <a:r>
              <a:rPr lang="ru-RU" sz="3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высшей квалификационной категории МБОУ СОШ №191</a:t>
            </a:r>
            <a:endParaRPr lang="ru-RU" sz="31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5810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07504" y="1"/>
            <a:ext cx="8928991" cy="5346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Статистика, теоремы о вероятностных событиях</a:t>
            </a:r>
            <a:r>
              <a:rPr lang="ru-RU" sz="2800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4722340" y="5080115"/>
            <a:ext cx="76529" cy="8201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3351068" y="5104977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6"/>
          <p:cNvSpPr txBox="1"/>
          <p:nvPr/>
        </p:nvSpPr>
        <p:spPr>
          <a:xfrm>
            <a:off x="2989031" y="2473701"/>
            <a:ext cx="3077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835810" y="4147638"/>
            <a:ext cx="7408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События А и В противоположные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61283" y="5559623"/>
            <a:ext cx="2105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0,92.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727076" y="2896781"/>
            <a:ext cx="7840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событие А – ручка пишет плохо (или не пишет)         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908751"/>
              </p:ext>
            </p:extLst>
          </p:nvPr>
        </p:nvGraphicFramePr>
        <p:xfrm>
          <a:off x="899592" y="5256750"/>
          <a:ext cx="303847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" name="Уравнение" r:id="rId3" imgW="1371600" imgH="215640" progId="Equation.3">
                  <p:embed/>
                </p:oleObj>
              </mc:Choice>
              <mc:Fallback>
                <p:oleObj name="Уравнение" r:id="rId3" imgW="1371600" imgH="215640" progId="Equation.3">
                  <p:embed/>
                  <p:pic>
                    <p:nvPicPr>
                      <p:cNvPr id="15" name="Объект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9592" y="5256750"/>
                        <a:ext cx="3038475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Текст 4"/>
          <p:cNvSpPr txBox="1">
            <a:spLocks/>
          </p:cNvSpPr>
          <p:nvPr/>
        </p:nvSpPr>
        <p:spPr>
          <a:xfrm>
            <a:off x="683568" y="693812"/>
            <a:ext cx="6281496" cy="1943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Вероятность того, что новая шариковая ручка пишет плохо (или не пишет), равна 0,08. Покупатель в магазине выбирает одну такую ручку. Найдите вероятность того, что эта ручка пишет хорошо.</a:t>
            </a:r>
          </a:p>
          <a:p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768145"/>
            <a:ext cx="1709645" cy="1709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8"/>
          <p:cNvSpPr txBox="1"/>
          <p:nvPr/>
        </p:nvSpPr>
        <p:spPr>
          <a:xfrm>
            <a:off x="2564431" y="3319294"/>
            <a:ext cx="7840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Р(А) = 0,08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737653" y="3685973"/>
            <a:ext cx="7840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событие В – ручка пишет ХОРОШО        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192804"/>
              </p:ext>
            </p:extLst>
          </p:nvPr>
        </p:nvGraphicFramePr>
        <p:xfrm>
          <a:off x="3179763" y="4652963"/>
          <a:ext cx="219392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7" name="Уравнение" r:id="rId6" imgW="990360" imgH="215640" progId="Equation.3">
                  <p:embed/>
                </p:oleObj>
              </mc:Choice>
              <mc:Fallback>
                <p:oleObj name="Уравнение" r:id="rId6" imgW="990360" imgH="215640" progId="Equation.3">
                  <p:embed/>
                  <p:pic>
                    <p:nvPicPr>
                      <p:cNvPr id="15" name="Объект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79763" y="4652963"/>
                        <a:ext cx="2193925" cy="477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611322" y="4183768"/>
            <a:ext cx="5913005" cy="9783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61239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8" grpId="0"/>
      <p:bldP spid="19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07504" y="1"/>
            <a:ext cx="8928991" cy="5346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Статистика, теоремы о вероятностных событиях</a:t>
            </a:r>
            <a:r>
              <a:rPr lang="ru-RU" sz="2800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4722340" y="7096339"/>
            <a:ext cx="76529" cy="8201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3351068" y="7121201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6"/>
          <p:cNvSpPr txBox="1"/>
          <p:nvPr/>
        </p:nvSpPr>
        <p:spPr>
          <a:xfrm>
            <a:off x="2726761" y="2666795"/>
            <a:ext cx="3077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683568" y="4676943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>
                <a:latin typeface="times new roman"/>
              </a:rPr>
              <a:t>Вероятность того, что мы выберем </a:t>
            </a:r>
            <a:r>
              <a:rPr lang="ru-RU" b="1" i="1" u="sng" dirty="0">
                <a:latin typeface="times new roman"/>
              </a:rPr>
              <a:t>одновременно</a:t>
            </a:r>
            <a:r>
              <a:rPr lang="ru-RU" b="1" dirty="0">
                <a:latin typeface="times new roman"/>
              </a:rPr>
              <a:t> </a:t>
            </a:r>
            <a:r>
              <a:rPr lang="ru-RU" b="1" u="sng" dirty="0">
                <a:latin typeface="times new roman"/>
              </a:rPr>
              <a:t>два не бракованных</a:t>
            </a:r>
            <a:r>
              <a:rPr lang="ru-RU" b="1" dirty="0">
                <a:latin typeface="times new roman"/>
              </a:rPr>
              <a:t> фонарика равна </a:t>
            </a:r>
            <a:endParaRPr lang="ru-RU" b="1" dirty="0" smtClean="0">
              <a:latin typeface="times new roman"/>
            </a:endParaRPr>
          </a:p>
          <a:p>
            <a:r>
              <a:rPr lang="ru-RU" b="1" dirty="0" smtClean="0">
                <a:latin typeface="times new roman"/>
              </a:rPr>
              <a:t>0,98</a:t>
            </a:r>
            <a:r>
              <a:rPr lang="ru-RU" b="1" dirty="0">
                <a:latin typeface="times new roman"/>
              </a:rPr>
              <a:t> · 0,98 = 0,9604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5589240"/>
            <a:ext cx="2105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0,9604.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11560" y="3115360"/>
            <a:ext cx="5137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событие А – фонарик бракованный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Текст 4"/>
          <p:cNvSpPr txBox="1">
            <a:spLocks/>
          </p:cNvSpPr>
          <p:nvPr/>
        </p:nvSpPr>
        <p:spPr>
          <a:xfrm>
            <a:off x="683568" y="693812"/>
            <a:ext cx="6808775" cy="10790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/>
              </a:rPr>
              <a:t>Фирма </a:t>
            </a:r>
            <a:r>
              <a:rPr lang="ru-RU" sz="2400" b="1" dirty="0">
                <a:solidFill>
                  <a:srgbClr val="002060"/>
                </a:solidFill>
                <a:latin typeface="times new roman"/>
              </a:rPr>
              <a:t>«Вспышка» из­го­тав­ли­ва­ет фонарики. Ве­ро­ят­ность того, что слу­чай­но вы­бран­ный фо­на­рик из пар­тии бракованный, равна 0,02. Ка­ко­ва ве­ро­ят­ность того, что два слу­чай­но вы­бран­ных из одной пар­тии фо­на­ри­ка ока­жут­ся не бракованными</a:t>
            </a:r>
            <a:r>
              <a:rPr lang="ru-RU" sz="2400" b="1" dirty="0" smtClean="0">
                <a:solidFill>
                  <a:srgbClr val="002060"/>
                </a:solidFill>
                <a:latin typeface="times new roman"/>
              </a:rPr>
              <a:t>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2396275" y="3511308"/>
            <a:ext cx="1791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Р(А) = 0,02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617140" y="3856053"/>
            <a:ext cx="5569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событие В – фонарик не бракованный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4" descr="C:\Users\MK\Desktop\2021-03-24_22-36-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92343" y="1450431"/>
            <a:ext cx="1018812" cy="628896"/>
          </a:xfrm>
          <a:prstGeom prst="rect">
            <a:avLst/>
          </a:prstGeom>
          <a:noFill/>
        </p:spPr>
      </p:pic>
      <p:sp>
        <p:nvSpPr>
          <p:cNvPr id="20" name="TextBox 8"/>
          <p:cNvSpPr txBox="1"/>
          <p:nvPr/>
        </p:nvSpPr>
        <p:spPr>
          <a:xfrm>
            <a:off x="2396275" y="4312894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Р(В) = 1 – 0,02 = 0,98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4767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07504" y="1"/>
            <a:ext cx="8928991" cy="5346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Статистика, теоремы о вероятностных событиях</a:t>
            </a:r>
            <a:r>
              <a:rPr lang="ru-RU" sz="2800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4722340" y="10763812"/>
            <a:ext cx="76529" cy="8201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3351068" y="10788674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6"/>
          <p:cNvSpPr txBox="1"/>
          <p:nvPr/>
        </p:nvSpPr>
        <p:spPr>
          <a:xfrm>
            <a:off x="2692176" y="3308206"/>
            <a:ext cx="3077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42480" y="5646439"/>
            <a:ext cx="2105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0,7.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561805" y="4191471"/>
            <a:ext cx="5137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событие В – задача по теме «Углы»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Текст 4"/>
          <p:cNvSpPr txBox="1">
            <a:spLocks/>
          </p:cNvSpPr>
          <p:nvPr/>
        </p:nvSpPr>
        <p:spPr>
          <a:xfrm>
            <a:off x="683568" y="686892"/>
            <a:ext cx="7920880" cy="10859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эк­за­ме­не по гео­мет­рии школь­ни­ку достаётся одна за­да­ча из сбор­ни­ка. Ве­ро­ят­ность того, что эта за­да­ча по теме «Углы», равна 0,1. Ве­ро­ят­ность того, что это ока­жет­ся за­да­ча по теме «Па­рал­ле­ло­грамм», равна 0,6. В сбор­ни­ке нет задач, ко­то­рые од­но­вре­мен­но от­но­сят­ся к этим двум темам. Най­ди­те ве­ро­ят­ность того, что на эк­за­ме­не школь­ни­ку до­ста­нет­ся за­да­ча по одной из этих двух тем.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7221979" y="4154837"/>
            <a:ext cx="1791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Р(В) = 0,1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696860" y="4602664"/>
            <a:ext cx="7691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события А и В – </a:t>
            </a:r>
            <a:r>
              <a:rPr lang="ru-RU" b="1" dirty="0" smtClean="0">
                <a:latin typeface="times new roman"/>
              </a:rPr>
              <a:t>несовместные события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755576" y="5046275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Р(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до­ста­нет­ся за­да­ча по одной из этих двух тем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 =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0,1 + 0,6  = 0,7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546798" y="3832246"/>
            <a:ext cx="6689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событие А– задача по теме «Параллелограмм»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7221980" y="3832245"/>
            <a:ext cx="1791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Р(А) = 0,6   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5173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  <p:bldP spid="19" grpId="0"/>
      <p:bldP spid="20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620688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оперировать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понятиями: столбиковые 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круговые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диаграммы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таблицы;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интерпретировать 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преобразовывать информацию, представленную в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таблицах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выбирать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анализировать, систематизировать и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интерпретировать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различных видов и форм представления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-6629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Согласно кодификатору 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проверяются умения: (КОД 14)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9131" t="26901" r="14956" b="22000"/>
          <a:stretch/>
        </p:blipFill>
        <p:spPr>
          <a:xfrm>
            <a:off x="691327" y="3275281"/>
            <a:ext cx="3520633" cy="18099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9525" t="52100" r="15350" b="22700"/>
          <a:stretch/>
        </p:blipFill>
        <p:spPr>
          <a:xfrm>
            <a:off x="827584" y="5157192"/>
            <a:ext cx="3240356" cy="833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33856" t="32500" r="19288" b="14301"/>
          <a:stretch/>
        </p:blipFill>
        <p:spPr>
          <a:xfrm>
            <a:off x="4062396" y="2963677"/>
            <a:ext cx="3150381" cy="20120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37400" t="29000" r="21651" b="17100"/>
          <a:stretch/>
        </p:blipFill>
        <p:spPr>
          <a:xfrm>
            <a:off x="5892232" y="4221088"/>
            <a:ext cx="2545530" cy="188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443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1"/>
            <a:ext cx="777240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Виды задания № 1-5 </a:t>
            </a:r>
            <a:endParaRPr lang="ru-RU" sz="40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body" idx="1"/>
          </p:nvPr>
        </p:nvSpPr>
        <p:spPr>
          <a:xfrm>
            <a:off x="755576" y="1124744"/>
            <a:ext cx="3841697" cy="4608512"/>
          </a:xfrm>
        </p:spPr>
        <p:txBody>
          <a:bodyPr>
            <a:norm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«Квартиры»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«Печи»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«Планы местности»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«Тарифы»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«Шины»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«Листы бумаги»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«Участок»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4957" t="8000" r="13156" b="5901"/>
          <a:stretch/>
        </p:blipFill>
        <p:spPr>
          <a:xfrm>
            <a:off x="4597273" y="1916833"/>
            <a:ext cx="3817203" cy="2571665"/>
          </a:xfrm>
          <a:prstGeom prst="rect">
            <a:avLst/>
          </a:prstGeom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4420141" y="4820073"/>
            <a:ext cx="3994335" cy="69269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cap="none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https://oge.fipi.ru/bank/</a:t>
            </a:r>
            <a:endParaRPr lang="ru-RU" cap="none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909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7" y="0"/>
            <a:ext cx="7805355" cy="7201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«Квартиры»</a:t>
            </a:r>
            <a:endParaRPr lang="ru-RU" sz="36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9525" t="21301" r="14957" b="5200"/>
          <a:stretch/>
        </p:blipFill>
        <p:spPr>
          <a:xfrm>
            <a:off x="173727" y="163886"/>
            <a:ext cx="8832618" cy="6577482"/>
          </a:xfrm>
          <a:prstGeom prst="rect">
            <a:avLst/>
          </a:prstGeom>
        </p:spPr>
      </p:pic>
      <p:sp>
        <p:nvSpPr>
          <p:cNvPr id="16" name="TextBox 6"/>
          <p:cNvSpPr txBox="1"/>
          <p:nvPr/>
        </p:nvSpPr>
        <p:spPr>
          <a:xfrm>
            <a:off x="2915816" y="2740858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коридор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173727" y="2679302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санузел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5508104" y="2879357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кладовая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5004048" y="1399658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спальня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4981793" y="392513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лоджия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2845260" y="859716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гостиная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683567" y="330008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лоджия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717857" y="1399363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кухня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779912" y="5085184"/>
            <a:ext cx="1201881" cy="288032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043609" y="5373216"/>
            <a:ext cx="936104" cy="288032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7651090" y="5373215"/>
            <a:ext cx="1169382" cy="277369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488053" y="5661248"/>
            <a:ext cx="1083947" cy="288032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877527" y="5932478"/>
            <a:ext cx="1083947" cy="288032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7736525" y="5932478"/>
            <a:ext cx="1083947" cy="288032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807027" y="6218911"/>
            <a:ext cx="845094" cy="234425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954365" y="6533746"/>
            <a:ext cx="980594" cy="207622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3628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2" grpId="0"/>
      <p:bldP spid="23" grpId="0"/>
      <p:bldP spid="24" grpId="0"/>
      <p:bldP spid="25" grpId="0"/>
      <p:bldP spid="26" grpId="0"/>
      <p:bldP spid="1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7" y="0"/>
            <a:ext cx="7805355" cy="7201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«Квартиры»</a:t>
            </a:r>
            <a:endParaRPr lang="ru-RU" sz="36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9525" t="21301" r="14957" b="34972"/>
          <a:stretch/>
        </p:blipFill>
        <p:spPr>
          <a:xfrm>
            <a:off x="173727" y="163886"/>
            <a:ext cx="8832618" cy="3913186"/>
          </a:xfrm>
          <a:prstGeom prst="rect">
            <a:avLst/>
          </a:prstGeom>
        </p:spPr>
      </p:pic>
      <p:sp>
        <p:nvSpPr>
          <p:cNvPr id="16" name="TextBox 6"/>
          <p:cNvSpPr txBox="1"/>
          <p:nvPr/>
        </p:nvSpPr>
        <p:spPr>
          <a:xfrm>
            <a:off x="2915816" y="2740858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коридор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173727" y="2679302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санузел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6"/>
          <p:cNvSpPr txBox="1"/>
          <p:nvPr/>
        </p:nvSpPr>
        <p:spPr>
          <a:xfrm>
            <a:off x="5508104" y="2879357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кладовая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5004048" y="1399658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спальня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4981793" y="392513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лоджия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2845260" y="859716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гостиная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683567" y="330008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лоджия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717857" y="1399363"/>
            <a:ext cx="2313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кухня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3"/>
          <a:srcRect l="29525" t="43700" r="14957" b="33900"/>
          <a:stretch/>
        </p:blipFill>
        <p:spPr>
          <a:xfrm>
            <a:off x="153108" y="4341834"/>
            <a:ext cx="8853237" cy="2009245"/>
          </a:xfrm>
          <a:prstGeom prst="rect">
            <a:avLst/>
          </a:prstGeom>
        </p:spPr>
      </p:pic>
      <p:sp>
        <p:nvSpPr>
          <p:cNvPr id="35" name="TextBox 8"/>
          <p:cNvSpPr txBox="1"/>
          <p:nvPr/>
        </p:nvSpPr>
        <p:spPr>
          <a:xfrm>
            <a:off x="3026269" y="5847655"/>
            <a:ext cx="4291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4               3             6            5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5186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9525" t="18500" r="14957" b="10101"/>
          <a:stretch/>
        </p:blipFill>
        <p:spPr>
          <a:xfrm>
            <a:off x="130802" y="260648"/>
            <a:ext cx="8859102" cy="640871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96136" y="908720"/>
            <a:ext cx="1728192" cy="288032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96752"/>
            <a:ext cx="2736304" cy="288032"/>
          </a:xfrm>
          <a:prstGeom prst="rect">
            <a:avLst/>
          </a:prstGeom>
          <a:solidFill>
            <a:srgbClr val="0070C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30802" y="2708920"/>
            <a:ext cx="8859102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30802" y="3068960"/>
            <a:ext cx="8859102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30802" y="4077072"/>
            <a:ext cx="8859102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30802" y="3429000"/>
            <a:ext cx="885910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30802" y="3717032"/>
            <a:ext cx="885910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30802" y="5085184"/>
            <a:ext cx="885910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51520" y="332656"/>
            <a:ext cx="122413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9445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7" y="0"/>
            <a:ext cx="7805355" cy="7201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«Квартиры»</a:t>
            </a:r>
            <a:endParaRPr lang="ru-RU" sz="36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l="29131" t="52100" r="14956" b="10101"/>
          <a:stretch/>
        </p:blipFill>
        <p:spPr>
          <a:xfrm>
            <a:off x="14244" y="1628800"/>
            <a:ext cx="9144000" cy="34772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012160" y="3789040"/>
            <a:ext cx="266429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4149080"/>
            <a:ext cx="2664296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3789040"/>
            <a:ext cx="1152128" cy="612068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8731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7" y="0"/>
            <a:ext cx="7805355" cy="7201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«Шины»</a:t>
            </a:r>
            <a:endParaRPr lang="ru-RU" sz="36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313" t="30400" r="15745" b="42527"/>
          <a:stretch/>
        </p:blipFill>
        <p:spPr>
          <a:xfrm>
            <a:off x="514206" y="764705"/>
            <a:ext cx="8162250" cy="23042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30313" t="31800" r="14957" b="37897"/>
          <a:stretch/>
        </p:blipFill>
        <p:spPr>
          <a:xfrm>
            <a:off x="496253" y="3933056"/>
            <a:ext cx="8179981" cy="25476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0313" t="77015" r="14957" b="12201"/>
          <a:stretch/>
        </p:blipFill>
        <p:spPr>
          <a:xfrm>
            <a:off x="496475" y="3026441"/>
            <a:ext cx="8179981" cy="90661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347864" y="3452714"/>
            <a:ext cx="1368152" cy="336326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4509120"/>
            <a:ext cx="1584176" cy="1800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27806" y="4882305"/>
            <a:ext cx="1512168" cy="324582"/>
          </a:xfrm>
          <a:prstGeom prst="rect">
            <a:avLst/>
          </a:prstGeom>
          <a:solidFill>
            <a:srgbClr val="0070C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248055" y="3168993"/>
            <a:ext cx="2323945" cy="260007"/>
          </a:xfrm>
          <a:prstGeom prst="rect">
            <a:avLst/>
          </a:prstGeom>
          <a:solidFill>
            <a:srgbClr val="0070C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24760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619" t="13601" r="30707" b="20601"/>
          <a:stretch/>
        </p:blipFill>
        <p:spPr>
          <a:xfrm>
            <a:off x="1259632" y="724975"/>
            <a:ext cx="6624736" cy="5368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73259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7" y="0"/>
            <a:ext cx="7805355" cy="7201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«Печи»</a:t>
            </a:r>
            <a:endParaRPr lang="ru-RU" sz="36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9525" t="25500" r="15350" b="13600"/>
          <a:stretch/>
        </p:blipFill>
        <p:spPr>
          <a:xfrm>
            <a:off x="0" y="792187"/>
            <a:ext cx="9109895" cy="5661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5532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7" y="0"/>
            <a:ext cx="7805355" cy="7201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«Печи»</a:t>
            </a:r>
            <a:endParaRPr lang="ru-RU" sz="36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9525" t="47669" r="15350" b="26768"/>
          <a:stretch/>
        </p:blipFill>
        <p:spPr>
          <a:xfrm>
            <a:off x="31296" y="715951"/>
            <a:ext cx="9109895" cy="2376264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02854" y="2996952"/>
            <a:ext cx="7805355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Установите соответствие между…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8582" t="27601" r="24407" b="60797"/>
          <a:stretch/>
        </p:blipFill>
        <p:spPr>
          <a:xfrm>
            <a:off x="1153536" y="3573016"/>
            <a:ext cx="6874848" cy="12122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8582" t="55323" r="24407" b="32500"/>
          <a:stretch/>
        </p:blipFill>
        <p:spPr>
          <a:xfrm>
            <a:off x="1168108" y="4865355"/>
            <a:ext cx="6874846" cy="1272329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3995937" y="4208899"/>
            <a:ext cx="345638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1           3           2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139952" y="5517232"/>
            <a:ext cx="3456384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3             1             2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80112" y="908720"/>
            <a:ext cx="1584176" cy="20159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912007"/>
            <a:ext cx="1224136" cy="20159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6872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7" y="0"/>
            <a:ext cx="7805355" cy="7201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«Тарифы»</a:t>
            </a:r>
            <a:endParaRPr lang="ru-RU" sz="36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36219" t="18500" r="21650" b="7300"/>
          <a:stretch/>
        </p:blipFill>
        <p:spPr>
          <a:xfrm>
            <a:off x="179512" y="722556"/>
            <a:ext cx="8765024" cy="868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81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7" y="0"/>
            <a:ext cx="7805355" cy="7201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«Тарифы»</a:t>
            </a:r>
            <a:endParaRPr lang="ru-RU" sz="36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0026" t="31167" r="25709" b="28836"/>
          <a:stretch/>
        </p:blipFill>
        <p:spPr>
          <a:xfrm>
            <a:off x="52059" y="720178"/>
            <a:ext cx="9061062" cy="59491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38187" t="46500" r="23620" b="44400"/>
          <a:stretch/>
        </p:blipFill>
        <p:spPr>
          <a:xfrm>
            <a:off x="1043608" y="4933528"/>
            <a:ext cx="7041786" cy="94374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948263" y="692696"/>
            <a:ext cx="2164857" cy="3866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740352" y="4653136"/>
            <a:ext cx="216024" cy="1800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051720" y="4111704"/>
            <a:ext cx="216024" cy="1800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436096" y="1412776"/>
            <a:ext cx="216024" cy="1800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012160" y="2325931"/>
            <a:ext cx="216024" cy="1800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211960" y="5517232"/>
            <a:ext cx="3744416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12          2              8            9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664823" y="6064885"/>
            <a:ext cx="420571" cy="3866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981000" y="6053797"/>
            <a:ext cx="420571" cy="3866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333822" y="6064884"/>
            <a:ext cx="420571" cy="3866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961080" y="6021288"/>
            <a:ext cx="420571" cy="3866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244409" y="1117647"/>
            <a:ext cx="648072" cy="4975649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7543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7" y="0"/>
            <a:ext cx="7805355" cy="7201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«Тарифы»</a:t>
            </a:r>
            <a:endParaRPr lang="ru-RU" sz="36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0026" t="31167" r="25709" b="28836"/>
          <a:stretch/>
        </p:blipFill>
        <p:spPr>
          <a:xfrm>
            <a:off x="52059" y="720178"/>
            <a:ext cx="9061062" cy="59491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3856" t="71349" r="19288" b="17801"/>
          <a:stretch/>
        </p:blipFill>
        <p:spPr>
          <a:xfrm>
            <a:off x="1012760" y="4830294"/>
            <a:ext cx="7072634" cy="92122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2887" y="720177"/>
            <a:ext cx="2164857" cy="3866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203848" y="3789040"/>
            <a:ext cx="216024" cy="1800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475656" y="2338628"/>
            <a:ext cx="216024" cy="1800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164288" y="4052946"/>
            <a:ext cx="216024" cy="1800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012160" y="3455617"/>
            <a:ext cx="216024" cy="1800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115183" y="6013793"/>
            <a:ext cx="420571" cy="3866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981000" y="6053797"/>
            <a:ext cx="420571" cy="3866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062014" y="6029101"/>
            <a:ext cx="420571" cy="3866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373382" y="6017108"/>
            <a:ext cx="420571" cy="3866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3491880" y="5301208"/>
            <a:ext cx="439248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1             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11         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1520" y="1117647"/>
            <a:ext cx="648072" cy="4975649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4350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7" y="0"/>
            <a:ext cx="7805355" cy="7201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«Тарифы»</a:t>
            </a:r>
            <a:endParaRPr lang="ru-RU" sz="36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40026" t="31167" r="25709" b="28836"/>
          <a:stretch/>
        </p:blipFill>
        <p:spPr>
          <a:xfrm>
            <a:off x="683567" y="0"/>
            <a:ext cx="7805355" cy="4506544"/>
          </a:xfrm>
          <a:prstGeom prst="rect">
            <a:avLst/>
          </a:prstGeom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3491880" y="7031188"/>
            <a:ext cx="4392488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1              9              11            4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483768" y="404664"/>
            <a:ext cx="504056" cy="3593101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l="31889" t="31800" r="17712" b="33200"/>
          <a:stretch/>
        </p:blipFill>
        <p:spPr>
          <a:xfrm>
            <a:off x="1403648" y="4290903"/>
            <a:ext cx="6264696" cy="2447147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3995936" y="404664"/>
            <a:ext cx="504056" cy="3593101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436096" y="404664"/>
            <a:ext cx="504056" cy="3593101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929761" y="404664"/>
            <a:ext cx="504056" cy="3565462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2699792" y="1844824"/>
            <a:ext cx="144016" cy="576064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077196" y="1876506"/>
            <a:ext cx="422796" cy="434602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599302" y="655941"/>
            <a:ext cx="340850" cy="42510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7263392" y="1828172"/>
            <a:ext cx="170425" cy="592716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V="1">
            <a:off x="2555776" y="868492"/>
            <a:ext cx="331550" cy="39714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4077196" y="655941"/>
            <a:ext cx="467001" cy="2125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5462256" y="1521985"/>
            <a:ext cx="307471" cy="6108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7346475" y="1124843"/>
            <a:ext cx="177853" cy="50546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>
            <a:off x="7662234" y="4660285"/>
            <a:ext cx="383075" cy="43574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7526918" y="4601111"/>
            <a:ext cx="331550" cy="39714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V="1">
            <a:off x="7668344" y="5157192"/>
            <a:ext cx="389405" cy="428032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7524328" y="5154826"/>
            <a:ext cx="317733" cy="37071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V="1">
            <a:off x="7813990" y="5606869"/>
            <a:ext cx="335072" cy="423613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V="1">
            <a:off x="7648215" y="5588889"/>
            <a:ext cx="331550" cy="39714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H="1">
            <a:off x="7707972" y="6227155"/>
            <a:ext cx="441090" cy="415797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>
            <a:off x="7524328" y="6167469"/>
            <a:ext cx="367284" cy="39091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Заголовок 1"/>
          <p:cNvSpPr txBox="1">
            <a:spLocks/>
          </p:cNvSpPr>
          <p:nvPr/>
        </p:nvSpPr>
        <p:spPr>
          <a:xfrm>
            <a:off x="3563888" y="4660285"/>
            <a:ext cx="432048" cy="18980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l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9285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5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7" y="2204864"/>
            <a:ext cx="78019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Система "Решу ОГЭ" от Д. Гущина. Система предлагает решать задания из открытого банка заданий ОГЭ.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116632"/>
            <a:ext cx="4059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Используемые ресурсы.</a:t>
            </a:r>
            <a:endParaRPr lang="ru-RU" sz="28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7" y="1035896"/>
            <a:ext cx="78019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1. Сайт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Федерального института педагогических измерений (ФИПИ): </a:t>
            </a:r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http://www.fipi.ru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2915652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2060"/>
                </a:solidFill>
                <a:latin typeface="Arial, serif"/>
                <a:hlinkClick r:id="rId2"/>
              </a:rPr>
              <a:t>https://inf-oge.sdamgia.ru/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7" y="3501008"/>
            <a:ext cx="78019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Проект А.Е. Ширяевой «Распечатай и реши»</a:t>
            </a:r>
          </a:p>
          <a:p>
            <a:r>
              <a:rPr lang="en-US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https://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time4math.ru/oge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1328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1470025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CC6600"/>
                </a:solidFill>
                <a:latin typeface="Arial Black" panose="020B0A04020102020204" pitchFamily="34" charset="0"/>
              </a:rPr>
              <a:t>Благодарю за внимание</a:t>
            </a:r>
            <a:endParaRPr lang="ru-RU" sz="8000" dirty="0">
              <a:solidFill>
                <a:srgbClr val="CC66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260576"/>
            <a:ext cx="7558608" cy="175260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Удачи на экзаменах!</a:t>
            </a:r>
            <a:endParaRPr lang="ru-RU" sz="8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6983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90558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836712"/>
            <a:ext cx="770485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оперировать понятиями: случайный опыт (случайный эксперимент), элементарное событие (элементарный исход) случайного опыта, случайное событие, вероятность события; </a:t>
            </a:r>
            <a:endParaRPr lang="ru-RU" sz="2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вероятности случайных событий в опытах с равновозможными элементарными событиями; </a:t>
            </a:r>
            <a:endParaRPr lang="ru-RU" sz="2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решать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методом организованного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перебора и с использованием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умножения;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вероятности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реальных событий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явлений. </a:t>
            </a:r>
            <a:endParaRPr lang="ru-RU" sz="2600" b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-66293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Согласно кодификатору 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проверяются умения: (КОД 15)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64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692696"/>
            <a:ext cx="784887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Событие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результат некоторого действия. 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Случайное </a:t>
            </a:r>
            <a:r>
              <a:rPr lang="ru-RU" sz="36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событие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событие, которое может произойти или не произойти в данном эксперименте. 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События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принято обозначать заглавными латинскими буквами: A, B, C  и т.д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Пример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: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Событие A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сегодня я на уроке математики получил «5»</a:t>
            </a:r>
          </a:p>
          <a:p>
            <a:endParaRPr lang="ru-RU" sz="3200" b="1" i="1" u="sng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5"/>
            <a:ext cx="885698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Теоретические сведения.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40039557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620688"/>
            <a:ext cx="777686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Вероятность </a:t>
            </a:r>
            <a:r>
              <a:rPr lang="ru-RU" sz="28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события P(A)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отношение числа  исходов,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благоприятствующих событию,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числу всех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исходов,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возможных в данном эксперименте. </a:t>
            </a: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5"/>
            <a:ext cx="885698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Теоретические сведения.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1495735"/>
              </p:ext>
            </p:extLst>
          </p:nvPr>
        </p:nvGraphicFramePr>
        <p:xfrm>
          <a:off x="3491880" y="2060848"/>
          <a:ext cx="2109138" cy="128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Уравнение" r:id="rId3" imgW="647640" imgH="393480" progId="Equation.3">
                  <p:embed/>
                </p:oleObj>
              </mc:Choice>
              <mc:Fallback>
                <p:oleObj name="Уравнение" r:id="rId3" imgW="64764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91880" y="2060848"/>
                        <a:ext cx="2109138" cy="1282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83568" y="4725144"/>
            <a:ext cx="7776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Имейте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виду, что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значение вероятности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всегда </a:t>
            </a:r>
            <a:r>
              <a:rPr lang="ru-RU" sz="28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ДРОБЬ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 не процент.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Вероятность </a:t>
            </a:r>
            <a:r>
              <a:rPr lang="ru-RU" sz="28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меньше либо равна 1</a:t>
            </a: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9752545"/>
              </p:ext>
            </p:extLst>
          </p:nvPr>
        </p:nvGraphicFramePr>
        <p:xfrm>
          <a:off x="827584" y="3140968"/>
          <a:ext cx="7488832" cy="1524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Уравнение" r:id="rId5" imgW="2057400" imgH="419040" progId="Equation.3">
                  <p:embed/>
                </p:oleObj>
              </mc:Choice>
              <mc:Fallback>
                <p:oleObj name="Уравнение" r:id="rId5" imgW="2057400" imgH="419040" progId="Equation.3">
                  <p:embed/>
                  <p:pic>
                    <p:nvPicPr>
                      <p:cNvPr id="4" name="Объект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7584" y="3140968"/>
                        <a:ext cx="7488832" cy="15240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71715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99592" y="1"/>
            <a:ext cx="777240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Виды задания № 10 </a:t>
            </a:r>
            <a:endParaRPr lang="ru-RU" sz="40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body" idx="1"/>
          </p:nvPr>
        </p:nvSpPr>
        <p:spPr>
          <a:xfrm>
            <a:off x="755576" y="764704"/>
            <a:ext cx="7704856" cy="1296144"/>
          </a:xfrm>
        </p:spPr>
        <p:txBody>
          <a:bodyPr>
            <a:normAutofit fontScale="92500" lnSpcReduction="10000"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Классические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вероятности.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Статистика, теоремы о вероятностных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событиях.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4957" t="8000" r="13156" b="5901"/>
          <a:stretch/>
        </p:blipFill>
        <p:spPr>
          <a:xfrm>
            <a:off x="1645724" y="2040676"/>
            <a:ext cx="5878604" cy="3960440"/>
          </a:xfrm>
          <a:prstGeom prst="rect">
            <a:avLst/>
          </a:prstGeom>
        </p:spPr>
      </p:pic>
      <p:sp>
        <p:nvSpPr>
          <p:cNvPr id="6" name="Заголовок 3"/>
          <p:cNvSpPr txBox="1">
            <a:spLocks/>
          </p:cNvSpPr>
          <p:nvPr/>
        </p:nvSpPr>
        <p:spPr>
          <a:xfrm>
            <a:off x="4716016" y="5373216"/>
            <a:ext cx="3698460" cy="69269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675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cap="none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https://oge.fipi.ru/bank/</a:t>
            </a:r>
            <a:endParaRPr lang="ru-RU" cap="none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3230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7" y="692696"/>
            <a:ext cx="5760641" cy="17286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ба­буш­ки 20 чашек: 5 с крас­ны­ми цветами, осталь­ные с синими. Ба­буш­ка на­ли­ва­ет чай в слу­чай­но вы­бран­ную чашку. Най­ди­те ве­ро­ят­ность того, что это будет чашка с си­ни­ми цветами.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7" y="0"/>
            <a:ext cx="7805355" cy="720179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Классические вероятности.</a:t>
            </a:r>
            <a:endParaRPr lang="ru-RU" sz="36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Кружка Koenitz &quot;Красные пионы&quot; - Изображение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896" y="786271"/>
            <a:ext cx="1282448" cy="9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Picture background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7" t="14213" r="7015" b="14810"/>
          <a:stretch/>
        </p:blipFill>
        <p:spPr bwMode="auto">
          <a:xfrm>
            <a:off x="7308304" y="1614318"/>
            <a:ext cx="1120058" cy="109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 bwMode="auto">
          <a:xfrm>
            <a:off x="2884985" y="5008107"/>
            <a:ext cx="76529" cy="8201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Прямая соединительная линия 9"/>
          <p:cNvCxnSpPr/>
          <p:nvPr/>
        </p:nvCxnSpPr>
        <p:spPr bwMode="auto">
          <a:xfrm>
            <a:off x="1513713" y="5032969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6"/>
          <p:cNvSpPr txBox="1"/>
          <p:nvPr/>
        </p:nvSpPr>
        <p:spPr>
          <a:xfrm>
            <a:off x="3159926" y="2916233"/>
            <a:ext cx="3077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1143744" y="4034075"/>
            <a:ext cx="472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 чашек – всего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3923928" y="5487615"/>
            <a:ext cx="2105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0,75.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683567" y="3593207"/>
            <a:ext cx="78402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событие А – нальют чай в чашку с СИНИМИ цветами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1142390" y="4458809"/>
            <a:ext cx="7285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 – 5 = 15 (чашек) – с синими цветами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588324"/>
              </p:ext>
            </p:extLst>
          </p:nvPr>
        </p:nvGraphicFramePr>
        <p:xfrm>
          <a:off x="1187624" y="4936330"/>
          <a:ext cx="2446207" cy="872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Уравнение" r:id="rId5" imgW="1104840" imgH="393480" progId="Equation.3">
                  <p:embed/>
                </p:oleObj>
              </mc:Choice>
              <mc:Fallback>
                <p:oleObj name="Уравнение" r:id="rId5" imgW="1104840" imgH="393480" progId="Equation.3">
                  <p:embed/>
                  <p:pic>
                    <p:nvPicPr>
                      <p:cNvPr id="4" name="Объект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87624" y="4936330"/>
                        <a:ext cx="2446207" cy="8726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85069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827584" y="764704"/>
            <a:ext cx="5616624" cy="19431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эк­за­ме­на под­го­то­ви­ли би­ле­ты с но­ме­ра­ми от 1 до 50. Ка­ко­ва ве­ро­ят­ность того, что на­у­гад взя­тый уче­ни­ком билет имеет од­но­знач­ный номер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308" y="720179"/>
            <a:ext cx="1584176" cy="191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3567" y="0"/>
            <a:ext cx="7805355" cy="720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Классические вероятности.</a:t>
            </a:r>
            <a:endParaRPr lang="ru-RU" sz="36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2884985" y="4864091"/>
            <a:ext cx="76529" cy="8201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1513713" y="4888953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6"/>
          <p:cNvSpPr txBox="1"/>
          <p:nvPr/>
        </p:nvSpPr>
        <p:spPr>
          <a:xfrm>
            <a:off x="3159926" y="2556193"/>
            <a:ext cx="3077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1143744" y="3890059"/>
            <a:ext cx="472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50 билетов – всего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3928" y="5343599"/>
            <a:ext cx="2105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0,18.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83567" y="3113817"/>
            <a:ext cx="7840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событие А – взятый билет имеет ОДНОЗНАЧНЫЙ </a:t>
            </a:r>
          </a:p>
          <a:p>
            <a:pPr algn="l"/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номер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1142390" y="4314793"/>
            <a:ext cx="7285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 билетов – имеют однозначный номер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(1, 2, …, 8, 9)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430909"/>
              </p:ext>
            </p:extLst>
          </p:nvPr>
        </p:nvGraphicFramePr>
        <p:xfrm>
          <a:off x="1200150" y="4792986"/>
          <a:ext cx="2419350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Уравнение" r:id="rId4" imgW="1091880" imgH="393480" progId="Equation.3">
                  <p:embed/>
                </p:oleObj>
              </mc:Choice>
              <mc:Fallback>
                <p:oleObj name="Уравнение" r:id="rId4" imgW="1091880" imgH="393480" progId="Equation.3">
                  <p:embed/>
                  <p:pic>
                    <p:nvPicPr>
                      <p:cNvPr id="21" name="Объект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00150" y="4792986"/>
                        <a:ext cx="2419350" cy="871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173700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83567" y="0"/>
            <a:ext cx="7805355" cy="720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smtClean="0">
                <a:solidFill>
                  <a:srgbClr val="CC6600"/>
                </a:solidFill>
                <a:latin typeface="Times New Roman" pitchFamily="18" charset="0"/>
                <a:cs typeface="Times New Roman" pitchFamily="18" charset="0"/>
              </a:rPr>
              <a:t>Классические вероятности.</a:t>
            </a:r>
            <a:endParaRPr lang="ru-RU" sz="3600" b="1" dirty="0">
              <a:solidFill>
                <a:srgbClr val="CC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2884985" y="5080115"/>
            <a:ext cx="76529" cy="82012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>
            <a:off x="1513713" y="5104977"/>
            <a:ext cx="2209142" cy="0"/>
          </a:xfrm>
          <a:prstGeom prst="line">
            <a:avLst/>
          </a:prstGeom>
          <a:gradFill rotWithShape="1">
            <a:gsLst>
              <a:gs pos="0">
                <a:schemeClr val="bg2">
                  <a:gamma/>
                  <a:tint val="26667"/>
                  <a:invGamma/>
                </a:schemeClr>
              </a:gs>
              <a:gs pos="100000">
                <a:schemeClr val="bg2">
                  <a:alpha val="14999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TextBox 6"/>
          <p:cNvSpPr txBox="1"/>
          <p:nvPr/>
        </p:nvSpPr>
        <p:spPr>
          <a:xfrm>
            <a:off x="3159926" y="2852936"/>
            <a:ext cx="3077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1143744" y="4106083"/>
            <a:ext cx="472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13+2+5=20 (спортсменов) – всего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23928" y="5559623"/>
            <a:ext cx="2105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Ответ: 0,35.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83567" y="3329841"/>
            <a:ext cx="7840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событие А – первым стартует спортсмен НЕ ИЗ </a:t>
            </a:r>
          </a:p>
          <a:p>
            <a:pPr algn="l"/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РОССИИ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1142390" y="4530817"/>
            <a:ext cx="7285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2+5=7 (спортсменов) – не из России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631963"/>
              </p:ext>
            </p:extLst>
          </p:nvPr>
        </p:nvGraphicFramePr>
        <p:xfrm>
          <a:off x="1185863" y="5009133"/>
          <a:ext cx="2447925" cy="87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Уравнение" r:id="rId3" imgW="1104840" imgH="393480" progId="Equation.3">
                  <p:embed/>
                </p:oleObj>
              </mc:Choice>
              <mc:Fallback>
                <p:oleObj name="Уравнение" r:id="rId3" imgW="1104840" imgH="393480" progId="Equation.3">
                  <p:embed/>
                  <p:pic>
                    <p:nvPicPr>
                      <p:cNvPr id="15" name="Объект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5863" y="5009133"/>
                        <a:ext cx="2447925" cy="871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3" descr="C:\Users\MK\Desktop\2021-03-23_00-31-5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1532" y="1296243"/>
            <a:ext cx="1617390" cy="1124645"/>
          </a:xfrm>
          <a:prstGeom prst="rect">
            <a:avLst/>
          </a:prstGeom>
          <a:noFill/>
        </p:spPr>
      </p:pic>
      <p:sp>
        <p:nvSpPr>
          <p:cNvPr id="17" name="Текст 4"/>
          <p:cNvSpPr txBox="1">
            <a:spLocks/>
          </p:cNvSpPr>
          <p:nvPr/>
        </p:nvSpPr>
        <p:spPr>
          <a:xfrm>
            <a:off x="611560" y="693812"/>
            <a:ext cx="6552728" cy="1943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24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В лыжных гонках участвуют 13 спортсменов из России, 2 спортсмена из Норвегии  и 5 спортсменов из Швеции. Порядок, в котором спортсмены стартуют, определяется жребием. Найдите вероятность того, что первым будет стартовать спортсмен не из России.</a:t>
            </a:r>
          </a:p>
          <a:p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36678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8_math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A21926C-F056-483B-B3E8-AE1F1A8F88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для презентаций по математике</Template>
  <TotalTime>1873</TotalTime>
  <Words>904</Words>
  <Application>Microsoft Office PowerPoint</Application>
  <PresentationFormat>Экран (4:3)</PresentationFormat>
  <Paragraphs>139</Paragraphs>
  <Slides>28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Arial</vt:lpstr>
      <vt:lpstr>Arial Black</vt:lpstr>
      <vt:lpstr>Arial, serif</vt:lpstr>
      <vt:lpstr>Calibri</vt:lpstr>
      <vt:lpstr>times new roman</vt:lpstr>
      <vt:lpstr>times new roman</vt:lpstr>
      <vt:lpstr>8_math</vt:lpstr>
      <vt:lpstr>Уравнение</vt:lpstr>
      <vt:lpstr>Статистика  и вероятность в ОГЭ</vt:lpstr>
      <vt:lpstr>Презентация PowerPoint</vt:lpstr>
      <vt:lpstr>Презентация PowerPoint</vt:lpstr>
      <vt:lpstr>Теоретические сведения.</vt:lpstr>
      <vt:lpstr>Теоретические сведения.</vt:lpstr>
      <vt:lpstr>Виды задания № 10 </vt:lpstr>
      <vt:lpstr>Классические вероятности.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задания № 1-5 </vt:lpstr>
      <vt:lpstr>«Квартиры»</vt:lpstr>
      <vt:lpstr>«Квартиры»</vt:lpstr>
      <vt:lpstr>Презентация PowerPoint</vt:lpstr>
      <vt:lpstr>«Квартиры»</vt:lpstr>
      <vt:lpstr>«Шины»</vt:lpstr>
      <vt:lpstr>«Печи»</vt:lpstr>
      <vt:lpstr>«Печи»</vt:lpstr>
      <vt:lpstr>«Тарифы»</vt:lpstr>
      <vt:lpstr>«Тарифы»</vt:lpstr>
      <vt:lpstr>«Тарифы»</vt:lpstr>
      <vt:lpstr>«Тарифы»</vt:lpstr>
      <vt:lpstr>Презентация PowerPoint</vt:lpstr>
      <vt:lpstr>Благодарю за внимание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Задания для устного счёта  в 4 классе</dc:title>
  <dc:subject>Шаблон оформления</dc:subject>
  <dc:creator>Это Я</dc:creator>
  <dc:description>Шаблон оформления
Корпорация Майкрософт</dc:description>
  <cp:lastModifiedBy>Админ</cp:lastModifiedBy>
  <cp:revision>118</cp:revision>
  <dcterms:created xsi:type="dcterms:W3CDTF">2016-01-13T06:37:59Z</dcterms:created>
  <dcterms:modified xsi:type="dcterms:W3CDTF">2024-12-12T16:58:46Z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221200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  <property fmtid="{D5CDD505-2E9C-101B-9397-08002B2CF9AE}" pid="5" name="_TemplateID">
    <vt:lpwstr>TC019087039991</vt:lpwstr>
  </property>
</Properties>
</file>