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8" r:id="rId22"/>
    <p:sldId id="281" r:id="rId23"/>
    <p:sldId id="279" r:id="rId24"/>
    <p:sldId id="280" r:id="rId25"/>
    <p:sldId id="283" r:id="rId26"/>
    <p:sldId id="284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8" r:id="rId47"/>
    <p:sldId id="307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9" r:id="rId58"/>
    <p:sldId id="285" r:id="rId59"/>
    <p:sldId id="320" r:id="rId60"/>
    <p:sldId id="321" r:id="rId61"/>
    <p:sldId id="322" r:id="rId62"/>
    <p:sldId id="323" r:id="rId63"/>
    <p:sldId id="324" r:id="rId64"/>
    <p:sldId id="327" r:id="rId65"/>
    <p:sldId id="328" r:id="rId66"/>
    <p:sldId id="326" r:id="rId67"/>
    <p:sldId id="331" r:id="rId68"/>
    <p:sldId id="329" r:id="rId69"/>
    <p:sldId id="325" r:id="rId70"/>
    <p:sldId id="330" r:id="rId71"/>
    <p:sldId id="332" r:id="rId72"/>
    <p:sldId id="333" r:id="rId73"/>
    <p:sldId id="334" r:id="rId74"/>
    <p:sldId id="335" r:id="rId75"/>
    <p:sldId id="336" r:id="rId7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68C3A9E-DE81-4EFC-A7CF-DCA7D57D63F8}">
          <p14:sldIdLst>
            <p14:sldId id="256"/>
            <p14:sldId id="257"/>
            <p14:sldId id="258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6"/>
            <p14:sldId id="277"/>
            <p14:sldId id="278"/>
            <p14:sldId id="281"/>
            <p14:sldId id="279"/>
            <p14:sldId id="280"/>
            <p14:sldId id="283"/>
            <p14:sldId id="284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8"/>
            <p14:sldId id="307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9"/>
            <p14:sldId id="285"/>
            <p14:sldId id="320"/>
            <p14:sldId id="321"/>
            <p14:sldId id="322"/>
            <p14:sldId id="323"/>
            <p14:sldId id="324"/>
            <p14:sldId id="327"/>
            <p14:sldId id="328"/>
            <p14:sldId id="326"/>
            <p14:sldId id="331"/>
            <p14:sldId id="329"/>
            <p14:sldId id="325"/>
            <p14:sldId id="330"/>
            <p14:sldId id="332"/>
            <p14:sldId id="333"/>
            <p14:sldId id="334"/>
            <p14:sldId id="335"/>
            <p14:sldId id="33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CC6DA1-0063-3F7E-B1F7-DF9E7EA430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DB3C26-2778-9DCD-8137-4823C632CA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FB8919-47C6-1E90-2538-469CDE8F8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0F70D4F-35AE-AB19-9990-1DC9FC190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0CC679-200F-E58E-EE2F-FB767F942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852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A357EF-38F8-0337-6ABB-CD7E053AC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03141B4-660F-487A-DB68-CF36F55704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2B0992-0026-FF3B-7F61-DE89FEE74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912FFC-C39D-F237-C3D8-45841AE20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948354-BCAB-8C58-DD63-F19F97A28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3978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A71ECBE-B7CB-AB26-F57F-DB123CEE54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12B2997-C630-65C3-B967-0E56FFB104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6B59A2-4BB3-2288-01D1-D7448B9D20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9C25BC-72C8-B33B-A29F-24CFC75C4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F55A43-96C3-358E-F0A2-43EC17AAB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994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587D7-801A-FCE9-D116-4225F9DDA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B34F41-28C1-BC6F-1118-F3DB18AB1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B00495-9051-5C57-8DA9-7138E685A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2B3CCC-03C5-D6EB-8C09-2C77D3C23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2509FF-0E38-0D44-C86F-EDF588537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578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324869-7F99-7057-B653-569ACBF93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00C06D-A371-49CC-474D-F83C82141F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78ADA4-DE21-A3B7-B431-BBA74CAB9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E0C42BB-DF0A-069C-8420-F9A0945E9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5BFBB5-08D5-B2CE-B5CE-1275D88D8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52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4B767-B7D2-0F1E-FFD3-5E8BC3DFA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789D35-581B-ECF6-DFB0-43B60E5983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7819C7E-352E-4BC1-269F-0F879E143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0C3D6BF-8E6E-269B-0A1F-E32A16914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073F49A-83E6-8A2A-311B-E401DE172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E04D294-0A21-3320-599F-A493CB603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216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871AC0-015A-997D-149F-4DC878E14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49DBC6-699F-83A0-28C7-3BD9B035BC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72964FE-E3FA-90D9-CFEB-D9894850C5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52A56B0-0082-13E4-01B2-A38316BBB0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D1DD45D-C2B4-E261-F39B-0BD92A0E6B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CD95C7A-7EEA-6C3D-5645-7BAC8678A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ED57ED1-5B5F-16B0-5A07-8471CF9FD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5C3600D-BBF2-78B2-683A-C48D177ED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208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C4B755-7520-4614-275B-C83A7174E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6587D4D-D73D-590F-87CA-40AD6166B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F1C30A6-9974-D7F1-E73E-99612A918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C7911B1-4A73-A212-76B8-3F876ACC5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197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F5E0F8D-9ABE-AF66-355C-1FC9BF15A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4B7492C-29AC-C11E-2276-DD214C1A2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6B895E6-AD0B-22FE-CBCD-3DFE98729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961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8F14B9-153A-9B92-AF38-F5A01F431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2B2CE8-17AC-67FB-A3E0-A0E8955BB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22CA7A8-145F-C60A-4660-858065279C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46A0E2E-5D8F-0D97-0C1F-36F52F06E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664EA2-C419-C36F-291D-B3C27231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7BBC894-BE8C-014D-FAA7-7549AA1DB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70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5AF111-5AE6-D166-351A-BDBE3E13D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4C231AB-ADE4-8815-F44B-D92ECD89DB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A30767F-CB59-3B0C-AF0A-8EA392F80D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839BF04-70F0-8B02-D3D8-76544162A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E40F33E-010B-FF71-BD30-25B0EC281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4C4C9E-3BE4-4F2C-C2EE-02A8FACFA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993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D25510-04C3-110A-F8C9-95917AC96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997A7B3-A706-7292-BF61-5FBD56CB42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13F992-6905-F66E-760E-6E954BD027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818A6-7612-4FB3-9966-62706AB00160}" type="datetimeFigureOut">
              <a:rPr lang="ru-RU" smtClean="0"/>
              <a:t>13.12.2024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FA6CB90-0840-1647-0AC6-82429CBB2F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641EE4-2852-1529-F1ED-DB1AC6DDDB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BB1C-016E-48A9-BC52-4C8C29FBDB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9204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3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8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2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hyperlink" Target="https://godege.ru/8bit/matematika-oge/6-zadanie-oge-po-matematike/?ysclid=m4j64tsfux662851148" TargetMode="External"/><Relationship Id="rId2" Type="http://schemas.openxmlformats.org/officeDocument/2006/relationships/hyperlink" Target="https://oge.sdamgia.ru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spadilo.ru/zadaniye-6-oge-po-matematike/?ysclid=m4j6e4dtq860461501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54C93B-153B-E997-BA73-A40FAB65B8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18640"/>
            <a:ext cx="9144000" cy="245871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+mn-lt"/>
              </a:rPr>
              <a:t>Методы и способы решения заданий ОГЭ по математике №6, №8, №9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2B5F1EB-E60C-93FB-F227-DB271F94AE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83200"/>
            <a:ext cx="9144000" cy="955040"/>
          </a:xfrm>
        </p:spPr>
        <p:txBody>
          <a:bodyPr/>
          <a:lstStyle/>
          <a:p>
            <a:pPr algn="r"/>
            <a:r>
              <a:rPr lang="ru-RU" dirty="0"/>
              <a:t>учитель математики ВКК  МАОУ «Лицей №9»</a:t>
            </a:r>
          </a:p>
          <a:p>
            <a:pPr algn="r"/>
            <a:r>
              <a:rPr lang="ru-RU" dirty="0"/>
              <a:t>Коновалова Юлия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2441876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A8D053-9003-D5AC-2115-8F88CBA53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148976-E3BE-4A34-279D-4C38A549E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2E6DEE-6EB1-9AF8-5F48-D794B0A20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7"/>
            <a:ext cx="10515600" cy="4100194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79,2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90034E1-A9E4-6698-684D-3C9854CA0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1989456"/>
            <a:ext cx="9320251" cy="261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4892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23C43A-ED06-4F2F-E182-286C932D72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BB299C-8BD9-57C6-D1ED-B22823096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DF5EC1-9072-EBBE-091A-93EC4D95D1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Теоретический материал: </a:t>
            </a:r>
          </a:p>
          <a:p>
            <a:r>
              <a:rPr lang="ru-RU" dirty="0">
                <a:solidFill>
                  <a:schemeClr val="tx1"/>
                </a:solidFill>
              </a:rPr>
              <a:t>1. Распределительный закон сложения: (b + c) * a = </a:t>
            </a:r>
            <a:r>
              <a:rPr lang="ru-RU" dirty="0" err="1">
                <a:solidFill>
                  <a:schemeClr val="tx1"/>
                </a:solidFill>
              </a:rPr>
              <a:t>ab</a:t>
            </a:r>
            <a:r>
              <a:rPr lang="ru-RU" dirty="0">
                <a:solidFill>
                  <a:schemeClr val="tx1"/>
                </a:solidFill>
              </a:rPr>
              <a:t> + </a:t>
            </a:r>
            <a:r>
              <a:rPr lang="ru-RU" dirty="0" err="1">
                <a:solidFill>
                  <a:schemeClr val="tx1"/>
                </a:solidFill>
              </a:rPr>
              <a:t>ac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r>
              <a:rPr lang="ru-RU" dirty="0">
                <a:solidFill>
                  <a:schemeClr val="tx1"/>
                </a:solidFill>
              </a:rPr>
              <a:t>2. Преобразование целого числа в неправильную дробь со знаменателем 1 </a:t>
            </a:r>
          </a:p>
          <a:p>
            <a:r>
              <a:rPr lang="ru-RU" dirty="0">
                <a:solidFill>
                  <a:schemeClr val="tx1"/>
                </a:solidFill>
              </a:rPr>
              <a:t>3. Преобразование смешанного числа в неправильную дробь </a:t>
            </a:r>
          </a:p>
          <a:p>
            <a:r>
              <a:rPr lang="ru-RU" dirty="0">
                <a:solidFill>
                  <a:schemeClr val="tx1"/>
                </a:solidFill>
              </a:rPr>
              <a:t>4. Сокращение дробей </a:t>
            </a:r>
          </a:p>
          <a:p>
            <a:r>
              <a:rPr lang="ru-RU" dirty="0">
                <a:solidFill>
                  <a:schemeClr val="tx1"/>
                </a:solidFill>
              </a:rPr>
              <a:t>5. Умножение обыкновенных дробей </a:t>
            </a:r>
          </a:p>
          <a:p>
            <a:r>
              <a:rPr lang="ru-RU" dirty="0">
                <a:solidFill>
                  <a:schemeClr val="tx1"/>
                </a:solidFill>
              </a:rPr>
              <a:t>6. Сложение дробей с разными знаменателями </a:t>
            </a:r>
          </a:p>
          <a:p>
            <a:r>
              <a:rPr lang="ru-RU" dirty="0">
                <a:solidFill>
                  <a:schemeClr val="tx1"/>
                </a:solidFill>
              </a:rPr>
              <a:t>7. Конкретный смысл сложения </a:t>
            </a:r>
          </a:p>
          <a:p>
            <a:r>
              <a:rPr lang="ru-RU" dirty="0">
                <a:solidFill>
                  <a:schemeClr val="tx1"/>
                </a:solidFill>
              </a:rPr>
              <a:t>8. Основное свойство дроби </a:t>
            </a:r>
          </a:p>
          <a:p>
            <a:r>
              <a:rPr lang="ru-RU" dirty="0">
                <a:solidFill>
                  <a:schemeClr val="tx1"/>
                </a:solidFill>
              </a:rPr>
              <a:t>9. Преобразование обыкновенной дроби в десятичную дробь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2A66861-BCCC-9B88-71EE-161DC9D0DF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7732" y="667069"/>
            <a:ext cx="2558154" cy="907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787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D29F13-1975-E552-64F9-46F4C4E38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5A176C-4950-F987-7491-06A9B0E31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B17DFBC-23B5-8B5F-D0B5-C0E1C25A5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7"/>
            <a:ext cx="10515600" cy="4100194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11,75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B5B49A-8DAC-B26C-08ED-EB30DA36F9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0" y="1989456"/>
            <a:ext cx="10198808" cy="11093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9040696-D827-9858-2979-9DA13625F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50" y="3162300"/>
            <a:ext cx="5958840" cy="99314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5FFAFBE-DCBB-FC67-C42E-3FBB2ADEDB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607" y="3104515"/>
            <a:ext cx="4240550" cy="99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984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7C61CC-DA59-1C20-E7E8-AAF8C482AE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583B51-05DF-3DB9-87E2-5F62B5709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0D692C-6FB6-62B6-5EE2-72E7EA064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Теоретический материал: </a:t>
            </a:r>
          </a:p>
          <a:p>
            <a:r>
              <a:rPr lang="ru-RU" dirty="0">
                <a:solidFill>
                  <a:schemeClr val="tx1"/>
                </a:solidFill>
              </a:rPr>
              <a:t>1. Распределительный закон умножения: </a:t>
            </a:r>
            <a:r>
              <a:rPr lang="ru-RU" dirty="0" err="1">
                <a:solidFill>
                  <a:schemeClr val="tx1"/>
                </a:solidFill>
              </a:rPr>
              <a:t>ab</a:t>
            </a:r>
            <a:r>
              <a:rPr lang="ru-RU" dirty="0">
                <a:solidFill>
                  <a:schemeClr val="tx1"/>
                </a:solidFill>
              </a:rPr>
              <a:t> + </a:t>
            </a:r>
            <a:r>
              <a:rPr lang="ru-RU" dirty="0" err="1">
                <a:solidFill>
                  <a:schemeClr val="tx1"/>
                </a:solidFill>
              </a:rPr>
              <a:t>ac</a:t>
            </a:r>
            <a:r>
              <a:rPr lang="ru-RU" dirty="0">
                <a:solidFill>
                  <a:schemeClr val="tx1"/>
                </a:solidFill>
              </a:rPr>
              <a:t> = a * (b + c) </a:t>
            </a:r>
          </a:p>
          <a:p>
            <a:r>
              <a:rPr lang="ru-RU" dirty="0">
                <a:solidFill>
                  <a:schemeClr val="tx1"/>
                </a:solidFill>
              </a:rPr>
              <a:t>2. Арифметический смысл степени числа </a:t>
            </a:r>
          </a:p>
          <a:p>
            <a:r>
              <a:rPr lang="ru-RU" dirty="0">
                <a:solidFill>
                  <a:schemeClr val="tx1"/>
                </a:solidFill>
              </a:rPr>
              <a:t>3. Преобразование целого числа в неправильную дробь со знаменателем 1 </a:t>
            </a:r>
          </a:p>
          <a:p>
            <a:r>
              <a:rPr lang="ru-RU" dirty="0">
                <a:solidFill>
                  <a:schemeClr val="tx1"/>
                </a:solidFill>
              </a:rPr>
              <a:t>4. Сокращение обыкновенных дробей </a:t>
            </a:r>
          </a:p>
          <a:p>
            <a:r>
              <a:rPr lang="ru-RU" dirty="0">
                <a:solidFill>
                  <a:schemeClr val="tx1"/>
                </a:solidFill>
              </a:rPr>
              <a:t>5. Умножение обыкновенных дробей </a:t>
            </a:r>
          </a:p>
          <a:p>
            <a:r>
              <a:rPr lang="ru-RU" dirty="0">
                <a:solidFill>
                  <a:schemeClr val="tx1"/>
                </a:solidFill>
              </a:rPr>
              <a:t>6. Преобразование неправильной дроби со знаменателем 1 </a:t>
            </a:r>
          </a:p>
          <a:p>
            <a:r>
              <a:rPr lang="ru-RU" dirty="0">
                <a:solidFill>
                  <a:schemeClr val="tx1"/>
                </a:solidFill>
              </a:rPr>
              <a:t>7. Сложение чисел с разными знаками (2 + (- 20)) </a:t>
            </a:r>
          </a:p>
          <a:p>
            <a:r>
              <a:rPr lang="ru-RU" dirty="0">
                <a:solidFill>
                  <a:schemeClr val="tx1"/>
                </a:solidFill>
              </a:rPr>
              <a:t>8. Конкретный смысл умножения </a:t>
            </a:r>
          </a:p>
          <a:p>
            <a:r>
              <a:rPr lang="ru-RU" dirty="0">
                <a:solidFill>
                  <a:schemeClr val="tx1"/>
                </a:solidFill>
              </a:rPr>
              <a:t>9. Умножение положительного на отрицательное число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A240E8-6990-A319-39C8-B1030DA90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673419"/>
            <a:ext cx="3290310" cy="102330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ECA36AD-B334-028B-A670-D4D962746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680" y="2694305"/>
            <a:ext cx="1381125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34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77A36F-F633-C4A2-E61F-4219CB9B28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CC8E6A-ED98-CF9E-E66A-D9F55A1B6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D50F22-AF37-F216-23E3-810720930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7"/>
            <a:ext cx="10515600" cy="4100194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-2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484576-0584-2C41-77D9-2D730207C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89" y="2113597"/>
            <a:ext cx="8646355" cy="94297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17F3EBF-BE3A-6DB5-C915-5AF6269EB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3041332"/>
            <a:ext cx="4299327" cy="9429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B926804-21F7-8BAC-C6FC-CCA90E6161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" r="83131"/>
          <a:stretch/>
        </p:blipFill>
        <p:spPr>
          <a:xfrm>
            <a:off x="5217538" y="3136901"/>
            <a:ext cx="851248" cy="84740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C2D907D-0B1C-B07E-7AA2-510D45A0F7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89" y="4064636"/>
            <a:ext cx="4911816" cy="84740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DB673AF-5759-2505-9890-244C1CDD82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770"/>
          <a:stretch/>
        </p:blipFill>
        <p:spPr>
          <a:xfrm>
            <a:off x="6089650" y="3112773"/>
            <a:ext cx="4021892" cy="847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076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2B553-1A1C-1520-A070-1B5ADA655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80520C-5953-0E40-38E6-84B09A854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566101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Задания для самостоятельного решения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1725A38-6C1A-C5C2-10A6-93B7CA023C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286"/>
          <a:stretch/>
        </p:blipFill>
        <p:spPr>
          <a:xfrm>
            <a:off x="947102" y="1117600"/>
            <a:ext cx="5352097" cy="541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7557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006A99-2FFE-9660-DB85-F306EA2B23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E9D85-FE2F-5A09-FCB0-638CFAEE0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0E6B4C-2288-1B2D-020D-05ADB2B28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Теоретический материал: </a:t>
            </a:r>
          </a:p>
          <a:p>
            <a:r>
              <a:rPr lang="ru-RU" sz="3200" dirty="0">
                <a:solidFill>
                  <a:schemeClr val="tx1"/>
                </a:solidFill>
              </a:rPr>
              <a:t>1. Вычитание десятичной дроби из десятичной дроби </a:t>
            </a:r>
          </a:p>
          <a:p>
            <a:r>
              <a:rPr lang="ru-RU" sz="3200" dirty="0">
                <a:solidFill>
                  <a:schemeClr val="tx1"/>
                </a:solidFill>
              </a:rPr>
              <a:t>2. Конкретный смысл вычитания</a:t>
            </a: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b="1" dirty="0">
                <a:solidFill>
                  <a:schemeClr val="tx1"/>
                </a:solidFill>
              </a:rPr>
              <a:t>Решение. </a:t>
            </a: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6,8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8A35159-2EAC-28B9-BB2E-77E0C0D76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029" y="673419"/>
            <a:ext cx="2436433" cy="102330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01C6C07-982B-BFB7-2F1B-E3BF75089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49" y="4669790"/>
            <a:ext cx="2959735" cy="67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878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899FC-A829-DF5D-78F5-81A8493C7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BBB97F-4AB3-E8C1-F1CB-C30D1D8EA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7D55E1-3CBE-0D34-0458-13AF97108B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 </a:t>
            </a:r>
          </a:p>
          <a:p>
            <a:r>
              <a:rPr lang="ru-RU" sz="2800" dirty="0">
                <a:solidFill>
                  <a:schemeClr val="tx1"/>
                </a:solidFill>
              </a:rPr>
              <a:t>1. Порядок действий </a:t>
            </a:r>
          </a:p>
          <a:p>
            <a:r>
              <a:rPr lang="ru-RU" sz="2800" dirty="0">
                <a:solidFill>
                  <a:schemeClr val="tx1"/>
                </a:solidFill>
              </a:rPr>
              <a:t>2. Сложение десятичной дроби с десятичной дробью </a:t>
            </a:r>
          </a:p>
          <a:p>
            <a:r>
              <a:rPr lang="ru-RU" sz="2800" dirty="0">
                <a:solidFill>
                  <a:schemeClr val="tx1"/>
                </a:solidFill>
              </a:rPr>
              <a:t>3. Преобразование десятичной дроби с нулем на конце </a:t>
            </a:r>
          </a:p>
          <a:p>
            <a:r>
              <a:rPr lang="ru-RU" sz="2800" dirty="0">
                <a:solidFill>
                  <a:schemeClr val="tx1"/>
                </a:solidFill>
              </a:rPr>
              <a:t>4. Конкретный смысл сложения </a:t>
            </a:r>
          </a:p>
          <a:p>
            <a:r>
              <a:rPr lang="ru-RU" sz="2800" dirty="0">
                <a:solidFill>
                  <a:schemeClr val="tx1"/>
                </a:solidFill>
              </a:rPr>
              <a:t>5. Деление целого числа на десятичную дробь </a:t>
            </a:r>
          </a:p>
          <a:p>
            <a:r>
              <a:rPr lang="ru-RU" sz="2800" dirty="0">
                <a:solidFill>
                  <a:schemeClr val="tx1"/>
                </a:solidFill>
              </a:rPr>
              <a:t>6. Основное свойство дроби </a:t>
            </a:r>
          </a:p>
          <a:p>
            <a:r>
              <a:rPr lang="ru-RU" sz="2800" dirty="0">
                <a:solidFill>
                  <a:schemeClr val="tx1"/>
                </a:solidFill>
              </a:rPr>
              <a:t>7. Преобразование обыкновенной дроби в десятичную дробь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892A351-B69B-BCEF-9D3A-A82CF5AC1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557033"/>
            <a:ext cx="1814196" cy="1139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69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A446E4-ED63-5255-D9E5-7E55E811F4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065B1D-B365-DC15-C99C-8F9F6C984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7E7E10-042E-40FF-35A2-36BC55E67C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7"/>
            <a:ext cx="10515600" cy="4100194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4,4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46B54F-FDD3-6560-26E6-B475A6A666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880" y="2131694"/>
            <a:ext cx="6270274" cy="237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1416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CB08B6-49A6-30B8-1B00-782BF8A394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4BE556-E959-A73A-606F-391E5BC06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566101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Задания для самостоятельного решения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B1AED4-A1FD-3414-F738-968E78DBE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425" y="1239200"/>
            <a:ext cx="5588330" cy="540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842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E4304B-C180-8D0D-D0C6-D05EE40B9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5361"/>
            <a:ext cx="10515600" cy="8839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</a:rPr>
              <a:t>Задание № 6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D5D0FDC-0F4D-C95C-1799-8E74CFB0C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47520"/>
            <a:ext cx="10515600" cy="4765040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Основные проверяемые требования к математической подготовке обучающихся: умение выполнять действия с числами, представлять числа на координатной прямой; умение делать прикидку и оценку результата вычислений.</a:t>
            </a:r>
          </a:p>
          <a:p>
            <a:endParaRPr lang="ru-RU" sz="4000" dirty="0">
              <a:solidFill>
                <a:schemeClr val="tx1"/>
              </a:solidFill>
            </a:endParaRPr>
          </a:p>
          <a:p>
            <a:r>
              <a:rPr lang="ru-RU" sz="3500" dirty="0">
                <a:solidFill>
                  <a:schemeClr val="tx1"/>
                </a:solidFill>
              </a:rPr>
              <a:t>- Действия с обыкновенными дробями </a:t>
            </a:r>
          </a:p>
          <a:p>
            <a:r>
              <a:rPr lang="ru-RU" sz="3500" dirty="0">
                <a:solidFill>
                  <a:schemeClr val="tx1"/>
                </a:solidFill>
              </a:rPr>
              <a:t>- Действия с десятичными дробями </a:t>
            </a:r>
          </a:p>
          <a:p>
            <a:r>
              <a:rPr lang="ru-RU" sz="3500" dirty="0">
                <a:solidFill>
                  <a:schemeClr val="tx1"/>
                </a:solidFill>
              </a:rPr>
              <a:t>- Действия с обыкновенными и десятичными дробями</a:t>
            </a:r>
          </a:p>
        </p:txBody>
      </p:sp>
    </p:spTree>
    <p:extLst>
      <p:ext uri="{BB962C8B-B14F-4D97-AF65-F5344CB8AC3E}">
        <p14:creationId xmlns:p14="http://schemas.microsoft.com/office/powerpoint/2010/main" val="116718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31F6EA-5BD9-94D4-A700-2A06561CB0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F3657D-42BF-CCCE-C8D7-E179A3727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FD6AA42-06FA-9B8F-4507-4A33C92AF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Теоретический материал: </a:t>
            </a:r>
          </a:p>
          <a:p>
            <a:r>
              <a:rPr lang="ru-RU" dirty="0">
                <a:solidFill>
                  <a:schemeClr val="tx1"/>
                </a:solidFill>
              </a:rPr>
              <a:t>1. Порядок действий </a:t>
            </a:r>
          </a:p>
          <a:p>
            <a:r>
              <a:rPr lang="ru-RU" dirty="0">
                <a:solidFill>
                  <a:schemeClr val="tx1"/>
                </a:solidFill>
              </a:rPr>
              <a:t>2. Сложение целого числа с обыкновенной дробью </a:t>
            </a:r>
          </a:p>
          <a:p>
            <a:r>
              <a:rPr lang="ru-RU" dirty="0">
                <a:solidFill>
                  <a:schemeClr val="tx1"/>
                </a:solidFill>
              </a:rPr>
              <a:t>3. Преобразование десятичной дроби в смешанное число </a:t>
            </a:r>
          </a:p>
          <a:p>
            <a:r>
              <a:rPr lang="ru-RU" dirty="0">
                <a:solidFill>
                  <a:schemeClr val="tx1"/>
                </a:solidFill>
              </a:rPr>
              <a:t>4. Сокращение дробей </a:t>
            </a:r>
          </a:p>
          <a:p>
            <a:r>
              <a:rPr lang="ru-RU" dirty="0">
                <a:solidFill>
                  <a:schemeClr val="tx1"/>
                </a:solidFill>
              </a:rPr>
              <a:t>5. Преобразование смешанного числа в неправильную дробь </a:t>
            </a:r>
          </a:p>
          <a:p>
            <a:r>
              <a:rPr lang="ru-RU" dirty="0">
                <a:solidFill>
                  <a:schemeClr val="tx1"/>
                </a:solidFill>
              </a:rPr>
              <a:t>6. Деление обыкновенной дроби на обыкновенную дробь </a:t>
            </a:r>
          </a:p>
          <a:p>
            <a:r>
              <a:rPr lang="ru-RU" dirty="0">
                <a:solidFill>
                  <a:schemeClr val="tx1"/>
                </a:solidFill>
              </a:rPr>
              <a:t>7. Умножение обыкновенных дробей </a:t>
            </a:r>
          </a:p>
          <a:p>
            <a:r>
              <a:rPr lang="ru-RU" dirty="0">
                <a:solidFill>
                  <a:schemeClr val="tx1"/>
                </a:solidFill>
              </a:rPr>
              <a:t>8. Преобразование обыкновенной дроби в десятичную дробь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F74497-AF6A-3689-7A0D-D078CA2334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440" y="199712"/>
            <a:ext cx="1595120" cy="1618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893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3A8AA1-F8E6-D915-335F-18FD8AD34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D1AE9-E5A6-8F2A-81A9-06B2AEE19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F6238FE-7343-806E-A43C-B3403729C4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1,3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77D6129-FF05-7282-B75B-A72C254442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2265679"/>
            <a:ext cx="2813050" cy="172374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B67A9C1-3CC4-EFCF-E7B9-77D410B11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394" y="3989420"/>
            <a:ext cx="6037925" cy="83658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DDEC7DA-D98C-301C-90AB-8F6EE13A86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380" y="4826000"/>
            <a:ext cx="4684848" cy="836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89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0093D-F755-A2DB-9963-309F85D451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A87AEE-9008-A22D-FA76-F180F9E89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566101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Задания для самостоятельного решения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BF46D6-E521-BDA8-FCE9-2D1288873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924" y="1290637"/>
            <a:ext cx="6181225" cy="178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006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BF404-FD85-448A-E132-DF0419C35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3AC453-AAE1-7A39-F453-E92DAB2F3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F7DB34-F18E-D363-269B-C7BC2C54EB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F21316-FA25-8BD6-DC1F-D0D1B7092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694374"/>
            <a:ext cx="5454353" cy="88042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A4000DD-7156-8BE8-328F-BA26E2F3E4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2332352"/>
            <a:ext cx="7880060" cy="420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423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79CBE1-5028-390D-9CB1-DEA56C3EFD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0E9E4C-C97C-1109-505E-3EA32D031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078B5B-B470-A273-DFF6-110152030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3328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7BF983-3383-7F20-C31E-C359D239E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65" y="2129790"/>
            <a:ext cx="10776444" cy="48133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10AED5D-D33A-2FA2-6F71-2A613FCBE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5869" y="2862084"/>
            <a:ext cx="932127" cy="39496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D96A34F-7DF9-2073-878A-2BFE890414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3451" y="2932431"/>
            <a:ext cx="292418" cy="254277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61DF71D-C5CD-3A88-BBC9-C7E380F0F13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528"/>
          <a:stretch/>
        </p:blipFill>
        <p:spPr>
          <a:xfrm>
            <a:off x="2184929" y="2809008"/>
            <a:ext cx="4297810" cy="51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2374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DEC954-A610-2C5C-1EC6-1D0FCCB69E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63448E-E062-2704-A420-7C6C00748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566101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Задания для самостоятельного решения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715DB90-457D-9371-061C-ADFDFE728C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52550"/>
            <a:ext cx="10635813" cy="3270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896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753A7F-D54C-9F20-A3FA-63A10BBEC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A4571B-5A8C-D4D2-8118-046C923114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5361"/>
            <a:ext cx="10515600" cy="8839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</a:rPr>
              <a:t>Задание № 8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A63468-B603-95B5-1AA8-FEE298CDCF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47520"/>
            <a:ext cx="10515600" cy="476504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Основные проверяемые требования к математической подготовке обучающихся: умение выполнять расчёты по формулам, преобразования выражений, в том числе с использованием формул разности квадратов и квадрата суммы и разности.</a:t>
            </a:r>
          </a:p>
          <a:p>
            <a:endParaRPr lang="ru-RU" sz="3200" dirty="0">
              <a:solidFill>
                <a:schemeClr val="tx1"/>
              </a:solidFill>
            </a:endParaRPr>
          </a:p>
          <a:p>
            <a:pPr marL="457200" indent="-457200">
              <a:buFontTx/>
              <a:buChar char="-"/>
            </a:pPr>
            <a:r>
              <a:rPr lang="ru-RU" sz="3200" dirty="0">
                <a:solidFill>
                  <a:schemeClr val="tx1"/>
                </a:solidFill>
              </a:rPr>
              <a:t>Степени </a:t>
            </a:r>
          </a:p>
          <a:p>
            <a:pPr marL="457200" indent="-457200">
              <a:buFontTx/>
              <a:buChar char="-"/>
            </a:pPr>
            <a:r>
              <a:rPr lang="ru-RU" sz="3200" dirty="0">
                <a:solidFill>
                  <a:schemeClr val="tx1"/>
                </a:solidFill>
              </a:rPr>
              <a:t>Степени и корни</a:t>
            </a:r>
          </a:p>
        </p:txBody>
      </p:sp>
    </p:spTree>
    <p:extLst>
      <p:ext uri="{BB962C8B-B14F-4D97-AF65-F5344CB8AC3E}">
        <p14:creationId xmlns:p14="http://schemas.microsoft.com/office/powerpoint/2010/main" val="34039266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2F5EB-6854-C2D7-F0D5-57B0CC881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10ACBE-7D67-328C-49BF-2F611EB40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EED028A-FE0B-B02F-99B4-42B3F7115B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21C7E17-6701-1C73-36A8-1B5A95850A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304" y="575471"/>
            <a:ext cx="2132574" cy="11212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57856ED-1EF3-364D-77B6-0D9F067BA4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912" y="2414057"/>
            <a:ext cx="9034724" cy="371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0442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F2757-0B32-3B59-AD58-6457BF05D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BD811D-6D32-9D7E-A2E7-0182159BB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1FF3D1B-608C-6CB6-479D-FD1F1196D4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25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32549DA-0BFB-3F39-49F2-E864757EB34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935"/>
          <a:stretch/>
        </p:blipFill>
        <p:spPr>
          <a:xfrm>
            <a:off x="748771" y="2328332"/>
            <a:ext cx="11124271" cy="110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9489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0D074-1628-CAE5-F151-D409E2A2C2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24B366-7DE0-5879-0357-8BE43443B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A655526-A242-4FB2-4225-444FBE0E90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6B87E1-B74B-26D9-21B1-1810A3779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6883" y="673419"/>
            <a:ext cx="1456905" cy="102330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50F625F-56F3-13C8-FE51-58649C3F2A1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718"/>
          <a:stretch/>
        </p:blipFill>
        <p:spPr>
          <a:xfrm>
            <a:off x="1051983" y="2396066"/>
            <a:ext cx="7793954" cy="3606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929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0ED1B2-3B0E-B0C8-B258-C00699A66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0" y="686435"/>
            <a:ext cx="10515600" cy="1101725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411D62-9C33-64D9-4DEC-0C71D826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4215" y="1959608"/>
            <a:ext cx="10515600" cy="4383405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Теоретический материал: </a:t>
            </a:r>
          </a:p>
          <a:p>
            <a:pPr marL="457200" indent="-457200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Сложение дробей с разными знаменателями </a:t>
            </a:r>
          </a:p>
          <a:p>
            <a:pPr marL="457200" indent="-457200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Основное свойство дроби </a:t>
            </a:r>
          </a:p>
          <a:p>
            <a:pPr marL="457200" indent="-457200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Деление числа на 100 </a:t>
            </a:r>
          </a:p>
          <a:p>
            <a:pPr marL="457200" indent="-457200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Преобразование обыкновенной дроби в десятичную дробь </a:t>
            </a:r>
          </a:p>
          <a:p>
            <a:pPr marL="457200" indent="-457200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Конкретный смысл умножения </a:t>
            </a:r>
          </a:p>
          <a:p>
            <a:pPr marL="457200" indent="-457200">
              <a:buAutoNum type="arabicPeriod"/>
            </a:pPr>
            <a:r>
              <a:rPr lang="ru-RU" sz="3200" dirty="0">
                <a:solidFill>
                  <a:schemeClr val="tx1"/>
                </a:solidFill>
              </a:rPr>
              <a:t>Сложение десятичных дробей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2E8B71A-1F52-AAB8-5F2F-9BCCA75FB3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0" y="413387"/>
            <a:ext cx="1942128" cy="1273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096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E909B-6637-7187-97C5-37643F21BB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2FC12-D8E6-5BBB-5340-E104F4CCF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4B86D70-66E6-EE3C-C1BC-3A817A3A0D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121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4A13AF5-85C2-1AB6-BA84-71284FAE6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2099733"/>
            <a:ext cx="10240053" cy="146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4541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8D3BA-2854-F8C1-E88F-C015342A84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5CE6D1-8E36-BCDE-A603-BFC65B122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BFF90F-4DCE-8682-3DDC-E8047D6B1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42593A-DB08-6B82-2289-AA3584FA50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234" y="495618"/>
            <a:ext cx="1257300" cy="113506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A6B2BD3-8FAE-1FDC-BE15-97080D4BDC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2299229"/>
            <a:ext cx="7950763" cy="393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8931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158E1-B16E-3178-32EF-B2FD85CEC9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B9281A-45DE-6BDD-94D2-A42AF5835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22B8A7B-CAF3-438C-E0DC-473F904B0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18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DC87BAC-5A42-8E8D-35A5-108AA3EDF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2111375"/>
            <a:ext cx="9229802" cy="82105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52F6E05-B549-1198-AB17-916297EC8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383" y="3065461"/>
            <a:ext cx="1919817" cy="46969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BB29906-4D52-F87C-AA45-D5C98ADCD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5751" y="3108261"/>
            <a:ext cx="2540000" cy="38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5769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6E006B-BCED-04F6-5116-C0B9F2A41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5825" y="761738"/>
            <a:ext cx="4498600" cy="75549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6080F65-D670-5B1A-D166-201E61368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2259012"/>
            <a:ext cx="8105028" cy="393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3845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1C98CC-BAF3-87F9-1658-E07CE18882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28AA03-EB5C-E40C-F9FC-AABA5E370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7BAAF4-C109-7BC8-23ED-B5B0C3BA2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25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35B4EE-E6EF-F0C6-8A33-3E2D4062B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837" y="2122806"/>
            <a:ext cx="10077487" cy="116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566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1725D5-AFDA-FB8B-7893-9564C53BE0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CB1A05-C5C1-8939-1DFA-C719FCB1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8CBC8F-4C94-C84F-A3BB-FCD2E0195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278A02-F8E9-26FB-1949-AD65A6B20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2433" y="551499"/>
            <a:ext cx="5916528" cy="115675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DC3396F-CD4D-277D-C2AC-5C88C2DE46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2234671"/>
            <a:ext cx="7410450" cy="328612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C855934-DE9E-29A2-2DB3-12A3ECE6F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50" y="5631180"/>
            <a:ext cx="31051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0643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9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A04DD2-AC04-8F53-3410-9F10E2849B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2122487"/>
            <a:ext cx="10582383" cy="80994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2415E1C-4EFD-1DC8-8EB4-752A70211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3065461"/>
            <a:ext cx="9924056" cy="146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661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2B553-1A1C-1520-A070-1B5ADA655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80520C-5953-0E40-38E6-84B09A854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566101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Задания для самостоятельного решения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117600"/>
            <a:ext cx="6601174" cy="537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8518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</a:p>
          <a:p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>Ответ: </a:t>
            </a:r>
            <a:r>
              <a:rPr lang="ru-RU" sz="2800" b="1" dirty="0">
                <a:solidFill>
                  <a:schemeClr val="tx1"/>
                </a:solidFill>
              </a:rPr>
              <a:t>64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869977"/>
            <a:ext cx="898004" cy="8338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t="16016"/>
          <a:stretch/>
        </p:blipFill>
        <p:spPr>
          <a:xfrm>
            <a:off x="701723" y="2429300"/>
            <a:ext cx="6598516" cy="292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2042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4931" y="929244"/>
            <a:ext cx="4002453" cy="6455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690" y="2443233"/>
            <a:ext cx="7198145" cy="3234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75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9FA758-A210-A420-37F3-B251F99DF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629921"/>
            <a:ext cx="10515600" cy="1371599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+mn-lt"/>
              </a:rPr>
              <a:t>Решение.</a:t>
            </a:r>
            <a:br>
              <a:rPr lang="ru-RU" dirty="0">
                <a:latin typeface="+mn-lt"/>
              </a:rPr>
            </a:br>
            <a:r>
              <a:rPr lang="ru-RU" sz="3600" u="sng" dirty="0">
                <a:latin typeface="+mn-lt"/>
              </a:rPr>
              <a:t>Способ 1: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3A5B89C-06F1-3730-A0F2-4E821A6CC4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200399"/>
            <a:ext cx="10515600" cy="2889251"/>
          </a:xfrm>
        </p:spPr>
        <p:txBody>
          <a:bodyPr>
            <a:normAutofit/>
          </a:bodyPr>
          <a:lstStyle/>
          <a:p>
            <a:r>
              <a:rPr lang="ru-RU" sz="3200" u="sng" dirty="0">
                <a:solidFill>
                  <a:schemeClr val="tx1"/>
                </a:solidFill>
              </a:rPr>
              <a:t>Способ 2:</a:t>
            </a:r>
          </a:p>
          <a:p>
            <a:endParaRPr lang="ru-RU" sz="3200" u="sng" dirty="0">
              <a:solidFill>
                <a:schemeClr val="tx1"/>
              </a:solidFill>
            </a:endParaRPr>
          </a:p>
          <a:p>
            <a:endParaRPr lang="ru-RU" sz="3200" u="sng" dirty="0">
              <a:solidFill>
                <a:schemeClr val="tx1"/>
              </a:solidFill>
            </a:endParaRPr>
          </a:p>
          <a:p>
            <a:endParaRPr lang="ru-RU" sz="3200" u="sng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B1319A-F64B-BE51-4CDA-9D24976BC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070" y="2001520"/>
            <a:ext cx="7158018" cy="119888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616630-E65C-49CD-17DD-0F77FE7D38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3808728"/>
            <a:ext cx="10254911" cy="105791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7312547-5EBB-D8DC-4C35-80C10AF92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760" y="5311139"/>
            <a:ext cx="1168400" cy="65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916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152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696" y="1989457"/>
            <a:ext cx="10625754" cy="2651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818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773" y="551499"/>
            <a:ext cx="5594027" cy="10795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49" y="2323104"/>
            <a:ext cx="6526783" cy="42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9021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1458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49" y="1989456"/>
            <a:ext cx="10961897" cy="224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9116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2169" y="551499"/>
            <a:ext cx="1456397" cy="10570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50" y="2571403"/>
            <a:ext cx="8944135" cy="396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6141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0,25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1989456"/>
            <a:ext cx="9922612" cy="116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1612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679133"/>
            <a:ext cx="3968750" cy="6902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381676"/>
            <a:ext cx="9456362" cy="311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3654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220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349" y="2183144"/>
            <a:ext cx="10511332" cy="109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5021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819311"/>
            <a:ext cx="3621908" cy="7554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294" y="2346960"/>
            <a:ext cx="12059538" cy="358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22881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2120023"/>
            <a:ext cx="9648025" cy="97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290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949" y="858433"/>
            <a:ext cx="2808333" cy="6155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270760"/>
            <a:ext cx="7914240" cy="400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243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FD0875-7BA2-2CB3-6A5B-FB469C1D9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5126"/>
            <a:ext cx="10515600" cy="915194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A15D2A-6DCE-3B96-B366-336CFCB4E1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513840"/>
            <a:ext cx="11035030" cy="4979033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1. Распределительный закон вычитания: (b - c) * a = </a:t>
            </a:r>
            <a:r>
              <a:rPr lang="ru-RU" sz="2800" dirty="0" err="1">
                <a:solidFill>
                  <a:schemeClr val="tx1"/>
                </a:solidFill>
              </a:rPr>
              <a:t>ab</a:t>
            </a:r>
            <a:r>
              <a:rPr lang="ru-RU" sz="2800" dirty="0">
                <a:solidFill>
                  <a:schemeClr val="tx1"/>
                </a:solidFill>
              </a:rPr>
              <a:t> – </a:t>
            </a:r>
            <a:r>
              <a:rPr lang="ru-RU" sz="2800" dirty="0" err="1">
                <a:solidFill>
                  <a:schemeClr val="tx1"/>
                </a:solidFill>
              </a:rPr>
              <a:t>ac</a:t>
            </a:r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>2. Сокращение обыкновенных дробей </a:t>
            </a:r>
          </a:p>
          <a:p>
            <a:r>
              <a:rPr lang="ru-RU" sz="2800" dirty="0">
                <a:solidFill>
                  <a:schemeClr val="tx1"/>
                </a:solidFill>
              </a:rPr>
              <a:t>3. Умножение обыкновенных дробей </a:t>
            </a:r>
          </a:p>
          <a:p>
            <a:r>
              <a:rPr lang="ru-RU" sz="2800" dirty="0">
                <a:solidFill>
                  <a:schemeClr val="tx1"/>
                </a:solidFill>
              </a:rPr>
              <a:t>4. Основное свойство дроби </a:t>
            </a:r>
          </a:p>
          <a:p>
            <a:r>
              <a:rPr lang="ru-RU" sz="2800" dirty="0">
                <a:solidFill>
                  <a:schemeClr val="tx1"/>
                </a:solidFill>
              </a:rPr>
              <a:t>5. Конкретный смысл умножения </a:t>
            </a:r>
          </a:p>
          <a:p>
            <a:r>
              <a:rPr lang="ru-RU" sz="2800" dirty="0">
                <a:solidFill>
                  <a:schemeClr val="tx1"/>
                </a:solidFill>
              </a:rPr>
              <a:t>6. Вычитание обыкновенных дробей с одинаковыми знаменателями</a:t>
            </a:r>
          </a:p>
          <a:p>
            <a:r>
              <a:rPr lang="ru-RU" sz="2800" dirty="0">
                <a:solidFill>
                  <a:schemeClr val="tx1"/>
                </a:solidFill>
              </a:rPr>
              <a:t>7. Деление числа на 100 </a:t>
            </a:r>
          </a:p>
          <a:p>
            <a:r>
              <a:rPr lang="ru-RU" sz="2800" dirty="0">
                <a:solidFill>
                  <a:schemeClr val="tx1"/>
                </a:solidFill>
              </a:rPr>
              <a:t>8. Преобразование обыкновенной дроби в десятичную дробь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97E2F5-862A-EF12-2DD0-137FF7494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0" y="365125"/>
            <a:ext cx="2711049" cy="915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190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8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896" y="1989456"/>
            <a:ext cx="10740863" cy="11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39094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770720"/>
            <a:ext cx="3643492" cy="8040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38" y="2480267"/>
            <a:ext cx="9439177" cy="329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21655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21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49" y="2284730"/>
            <a:ext cx="11045191" cy="127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5652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409" y="307660"/>
            <a:ext cx="3202011" cy="113546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425392"/>
            <a:ext cx="7215662" cy="368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387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12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2181509"/>
            <a:ext cx="10393106" cy="173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8670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3800" y="867094"/>
            <a:ext cx="5420000" cy="7077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90" y="2486025"/>
            <a:ext cx="6732045" cy="4174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7581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2144712"/>
            <a:ext cx="10532337" cy="255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3918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2B553-1A1C-1520-A070-1B5ADA655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80520C-5953-0E40-38E6-84B09A854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566101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Задания для самостоятельного решения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66895"/>
            <a:ext cx="6784750" cy="535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06850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144DDD-3060-1484-358F-600B6BC0E0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052ED-BD4E-4107-F734-D73589CA1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5361"/>
            <a:ext cx="10515600" cy="8839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</a:rPr>
              <a:t>Задание № 9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5FEFD3-81F0-AF4B-ACD0-7BEFC11F4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747520"/>
            <a:ext cx="11028054" cy="476504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Основные проверяемые требования к математической подготовке обучающихся: умение решать линейные и квадратные уравнения, системы линейных уравнений, линейные неравенства и их системы, квадратные и дробно-рациональные неравенства, в том числе при решении задач из других предметов и практических задач; умение использовать координатную прямую и координатную плоскость для изображения решений уравнений, неравенств и систем.</a:t>
            </a:r>
          </a:p>
          <a:p>
            <a:pPr marL="457200" indent="-457200">
              <a:buFontTx/>
              <a:buChar char="-"/>
            </a:pPr>
            <a:r>
              <a:rPr lang="ru-RU" sz="3200" dirty="0">
                <a:solidFill>
                  <a:schemeClr val="tx1"/>
                </a:solidFill>
              </a:rPr>
              <a:t>Линейные уравнения </a:t>
            </a:r>
          </a:p>
          <a:p>
            <a:pPr marL="457200" indent="-457200">
              <a:buFontTx/>
              <a:buChar char="-"/>
            </a:pPr>
            <a:r>
              <a:rPr lang="ru-RU" sz="3200" dirty="0">
                <a:solidFill>
                  <a:schemeClr val="tx1"/>
                </a:solidFill>
              </a:rPr>
              <a:t>Квадратные и рациональные уравнения </a:t>
            </a:r>
          </a:p>
        </p:txBody>
      </p:sp>
    </p:spTree>
    <p:extLst>
      <p:ext uri="{BB962C8B-B14F-4D97-AF65-F5344CB8AC3E}">
        <p14:creationId xmlns:p14="http://schemas.microsoft.com/office/powerpoint/2010/main" val="272519073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Найдите корень уравнения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733486"/>
            <a:ext cx="3264304" cy="8413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50" y="2460434"/>
            <a:ext cx="8132084" cy="407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806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A95FB4-A30E-2DC7-DA88-F241CC53E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568961"/>
            <a:ext cx="10515600" cy="130048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Решение. 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F6C9F0-55FA-2CFA-B60B-1058743CED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2001521"/>
            <a:ext cx="10515600" cy="4088130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C650C6E-3A4C-43E9-4768-B10C14D661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2001520"/>
            <a:ext cx="9996704" cy="96519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9BE27E0-745B-ECDA-0A5E-5B3F383377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337" y="3073399"/>
            <a:ext cx="5292502" cy="96519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40A05DC3-D87F-F183-7F78-CEEF8A2D8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902" y="3073399"/>
            <a:ext cx="4915085" cy="96519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C24CE86-8E9E-7658-D663-D0EDEC7841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4544" y="5136514"/>
            <a:ext cx="1243293" cy="60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54577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50377"/>
            <a:ext cx="10515600" cy="723330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1,5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1173707"/>
            <a:ext cx="3430578" cy="13238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849" y="2594151"/>
            <a:ext cx="1501917" cy="263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64054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Найдите корень уравнения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600" y="694875"/>
            <a:ext cx="4646009" cy="8799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122" y="2486877"/>
            <a:ext cx="9629113" cy="384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32375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50377"/>
            <a:ext cx="10515600" cy="723330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1400602"/>
            <a:ext cx="5026508" cy="304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9761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Найдите корень уравнения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690" y="804698"/>
            <a:ext cx="4270571" cy="7701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169" y="2380823"/>
            <a:ext cx="6881658" cy="30514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5432225"/>
            <a:ext cx="5944737" cy="102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637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50377"/>
            <a:ext cx="10515600" cy="723330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5,8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850" y="1173706"/>
            <a:ext cx="3418538" cy="443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031036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2B553-1A1C-1520-A070-1B5ADA655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80520C-5953-0E40-38E6-84B09A854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566101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Задания для самостоятельного решения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52052"/>
            <a:ext cx="8254708" cy="323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121957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948CD-480F-8670-4FCB-398F5F3C91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333C7-4A84-3F75-C104-0D16CC042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121"/>
            <a:ext cx="10515600" cy="103632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+mn-lt"/>
              </a:rPr>
              <a:t>Решите уравнение                                  . </a:t>
            </a:r>
            <a:br>
              <a:rPr lang="ru-RU" sz="3200" dirty="0">
                <a:latin typeface="+mn-lt"/>
              </a:rPr>
            </a:br>
            <a:r>
              <a:rPr lang="ru-RU" sz="3200" dirty="0">
                <a:latin typeface="+mn-lt"/>
              </a:rPr>
              <a:t>Если корней несколько, в ответ запишите больший из корней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1077EC-0FA9-E2E0-47B4-CA5431C476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361441"/>
            <a:ext cx="10515600" cy="5171439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C36CF0-05EB-88C8-887B-9E9DD08DBB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130" y="270987"/>
            <a:ext cx="2927934" cy="66389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9FD6498-C59D-A501-9664-9F6131D5A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914" y="1846072"/>
            <a:ext cx="6280150" cy="3720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E01C427-05A3-C8E3-ACDE-8D6008FFB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750" y="2218098"/>
            <a:ext cx="6951663" cy="4211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49766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03FC1F-9989-D167-E33C-3A001FD9E7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0255B-41FC-B50A-5697-161F754F8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50377"/>
            <a:ext cx="10515600" cy="723330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7D83438-56F8-2C95-7DB6-CB0187E8D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x=0</a:t>
            </a:r>
            <a:r>
              <a:rPr lang="ru-RU" sz="3200" dirty="0">
                <a:solidFill>
                  <a:schemeClr val="tx1"/>
                </a:solidFill>
              </a:rPr>
              <a:t>,</a:t>
            </a:r>
            <a:r>
              <a:rPr lang="en-US" sz="3200" dirty="0">
                <a:solidFill>
                  <a:schemeClr val="tx1"/>
                </a:solidFill>
              </a:rPr>
              <a:t>  x=2</a:t>
            </a:r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2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070AF6-A94A-9EF2-1620-D8D377156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17" y="1332864"/>
            <a:ext cx="4761625" cy="310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59566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BEADE-3FD7-8FFF-B2C9-0267DC8D9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74B6B3-6DFC-F463-F61A-D0F0B5669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121"/>
            <a:ext cx="10515600" cy="103632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+mn-lt"/>
              </a:rPr>
              <a:t>Решите уравнение                                  . </a:t>
            </a:r>
            <a:br>
              <a:rPr lang="ru-RU" sz="3200" dirty="0">
                <a:latin typeface="+mn-lt"/>
              </a:rPr>
            </a:br>
            <a:r>
              <a:rPr lang="ru-RU" sz="3200" dirty="0">
                <a:latin typeface="+mn-lt"/>
              </a:rPr>
              <a:t>Если корней несколько, в ответ запишите больший из корней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A0C39F6-04CE-AC36-1E1F-6458EFFBF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361441"/>
            <a:ext cx="10515600" cy="5171439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ED42FC5-4515-93DE-2EF3-5A85C71071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9989" y="428721"/>
            <a:ext cx="2432482" cy="42471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8FC16A2-6C3D-9BBD-5C9E-1FBD5E2A4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240" y="1935482"/>
            <a:ext cx="6479722" cy="377443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FA0419D-752C-BAF5-31CB-EDDC7BC2D7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6230" y="4802860"/>
            <a:ext cx="6291898" cy="181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6959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A7185-A71A-3C9A-BE91-3F614D292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C8ECB7-0717-3012-F0F9-87F3407C9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50377"/>
            <a:ext cx="10515600" cy="723330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C0DD74-A3DD-1319-5DB3-CA51E17D8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0,5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278189-67CD-B3C5-84CF-AE0D08A938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1351597"/>
            <a:ext cx="10143604" cy="3576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900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48B52A-79E1-64E6-C597-8273F08FB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873761"/>
            <a:ext cx="10515600" cy="6096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2B39183-85BC-F546-D47A-CE76B4B70C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582159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Теоретический материал: </a:t>
            </a:r>
          </a:p>
          <a:p>
            <a:r>
              <a:rPr lang="ru-RU" sz="3200" dirty="0">
                <a:solidFill>
                  <a:schemeClr val="tx1"/>
                </a:solidFill>
              </a:rPr>
              <a:t>1. Порядок действий </a:t>
            </a:r>
          </a:p>
          <a:p>
            <a:r>
              <a:rPr lang="ru-RU" sz="3200" dirty="0">
                <a:solidFill>
                  <a:schemeClr val="tx1"/>
                </a:solidFill>
              </a:rPr>
              <a:t>2. Вычитание дробей с разными знаменателями </a:t>
            </a:r>
          </a:p>
          <a:p>
            <a:r>
              <a:rPr lang="ru-RU" sz="3200" dirty="0">
                <a:solidFill>
                  <a:schemeClr val="tx1"/>
                </a:solidFill>
              </a:rPr>
              <a:t>3. Преобразование целого числа в неправильную дробь со знаменателем 1 </a:t>
            </a:r>
          </a:p>
          <a:p>
            <a:r>
              <a:rPr lang="ru-RU" sz="3200" dirty="0">
                <a:solidFill>
                  <a:schemeClr val="tx1"/>
                </a:solidFill>
              </a:rPr>
              <a:t>4. Деление обыкновенной дроби на обыкновенную дробь </a:t>
            </a:r>
          </a:p>
          <a:p>
            <a:r>
              <a:rPr lang="ru-RU" sz="3200" dirty="0">
                <a:solidFill>
                  <a:schemeClr val="tx1"/>
                </a:solidFill>
              </a:rPr>
              <a:t>5. Умножение обыкновенных дробей </a:t>
            </a:r>
          </a:p>
          <a:p>
            <a:r>
              <a:rPr lang="ru-RU" sz="3200" dirty="0">
                <a:solidFill>
                  <a:schemeClr val="tx1"/>
                </a:solidFill>
              </a:rPr>
              <a:t>6. Конкретный смысл деления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B5BD9FD-1246-FA41-F522-0F76CC95AF8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330"/>
          <a:stretch/>
        </p:blipFill>
        <p:spPr>
          <a:xfrm>
            <a:off x="6238240" y="629921"/>
            <a:ext cx="1798320" cy="136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88073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22C655-093E-C687-CCF2-B2FCF5964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609290-12F4-F53F-5FF7-82BC25CF6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121"/>
            <a:ext cx="10515600" cy="103632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+mn-lt"/>
              </a:rPr>
              <a:t>Решите уравнение                                  . </a:t>
            </a:r>
            <a:br>
              <a:rPr lang="ru-RU" sz="3200" dirty="0">
                <a:latin typeface="+mn-lt"/>
              </a:rPr>
            </a:br>
            <a:r>
              <a:rPr lang="ru-RU" sz="3200" dirty="0">
                <a:latin typeface="+mn-lt"/>
              </a:rPr>
              <a:t>Если корней несколько, в ответ запишите меньший из корней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A82E258-E531-A229-963D-C01F47E36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361441"/>
            <a:ext cx="10515600" cy="5171439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D5439B2-1325-6538-6538-0EC8FB3B4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8950" y="325120"/>
            <a:ext cx="1674330" cy="62787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A132EDF-C336-B90D-F14B-38AEEEE0B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1989314"/>
            <a:ext cx="8814758" cy="434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53051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A3917-EBE7-51B2-7BB1-0A9D78B5CA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83AE02-397E-4A26-4F6D-3D6666E29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50377"/>
            <a:ext cx="10515600" cy="723330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C54DA2D-FFE6-574C-1582-7D0FD62F3F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6"/>
            <a:ext cx="10515600" cy="4482463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                                                  </a:t>
            </a:r>
            <a:r>
              <a:rPr lang="en-US" sz="3200" dirty="0">
                <a:solidFill>
                  <a:schemeClr val="tx1"/>
                </a:solidFill>
              </a:rPr>
              <a:t>x=-3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r>
              <a:rPr lang="en-US" sz="3200" dirty="0">
                <a:solidFill>
                  <a:schemeClr val="tx1"/>
                </a:solidFill>
              </a:rPr>
              <a:t>x=3</a:t>
            </a:r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-3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CBCCBF-1F08-165F-36F6-8B59ED9800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284" y="1371599"/>
            <a:ext cx="1692275" cy="257416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E91C3C8-117A-8064-4E00-3F98577A6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471" y="4037612"/>
            <a:ext cx="944690" cy="92046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020E6D1-4F74-9F25-3008-003B535EA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2855" y="1356358"/>
            <a:ext cx="3859054" cy="157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1240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D2E25-A5D2-1158-5CA8-6C835FFF31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3970D8-23B0-74AA-80AD-B09D0F914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121"/>
            <a:ext cx="10515600" cy="1036320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+mn-lt"/>
              </a:rPr>
              <a:t>Решите уравнение                                  . </a:t>
            </a:r>
            <a:br>
              <a:rPr lang="ru-RU" sz="3200" dirty="0">
                <a:latin typeface="+mn-lt"/>
              </a:rPr>
            </a:br>
            <a:r>
              <a:rPr lang="ru-RU" sz="3200" dirty="0">
                <a:latin typeface="+mn-lt"/>
              </a:rPr>
              <a:t>Если корней несколько, в ответ запишите меньший из корней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80E72D-686E-8776-C798-910CD8C2DF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361441"/>
            <a:ext cx="10515600" cy="5171439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Теоретический материал:</a:t>
            </a:r>
            <a:endParaRPr lang="ru-RU" sz="2800" b="1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EA9F6D7-034F-2D88-A380-F747F4762A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3045" y="325120"/>
            <a:ext cx="2349830" cy="56514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1A2753B-4447-FCE6-8C33-D1AEF9DAC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05" y="1926589"/>
            <a:ext cx="7221855" cy="20870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589A863-A28D-09E6-690F-8A28F88210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8641" y="3406232"/>
            <a:ext cx="5315161" cy="3248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94879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657230-BA73-E5F7-8810-7B362530A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1A5035-4728-CCA8-8807-2644E7BC7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450377"/>
            <a:ext cx="10515600" cy="723330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AE6FA1-CB97-D78B-BD6D-D29ACAC85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173708"/>
            <a:ext cx="10515600" cy="5298212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                                                 </a:t>
            </a: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-</a:t>
            </a:r>
            <a:r>
              <a:rPr lang="en-US" sz="3200" b="1" dirty="0">
                <a:solidFill>
                  <a:schemeClr val="tx1"/>
                </a:solidFill>
              </a:rPr>
              <a:t>5</a:t>
            </a:r>
            <a:r>
              <a:rPr lang="ru-RU" sz="3200" b="1" dirty="0">
                <a:solidFill>
                  <a:schemeClr val="tx1"/>
                </a:solidFill>
              </a:rPr>
              <a:t>,</a:t>
            </a:r>
            <a:r>
              <a:rPr lang="en-US" sz="3200" b="1" dirty="0">
                <a:solidFill>
                  <a:schemeClr val="tx1"/>
                </a:solidFill>
              </a:rPr>
              <a:t>5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B6B55E-AD6A-D257-F5C3-3CFF2227AC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54872"/>
          <a:stretch/>
        </p:blipFill>
        <p:spPr>
          <a:xfrm>
            <a:off x="495617" y="1351280"/>
            <a:ext cx="5627507" cy="372872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7124DE9-664C-0F84-6109-349BB431B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4867" y="1173707"/>
            <a:ext cx="2243773" cy="417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38399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09471-2F89-272A-1E82-AB704D55D4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D34721-61C2-4C2E-8093-DCC83FE68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5121"/>
            <a:ext cx="10515600" cy="853439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Задания для самостоятельного решения</a:t>
            </a:r>
            <a:endParaRPr lang="ru-RU" sz="3200" dirty="0">
              <a:latin typeface="+mn-lt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43E96E-BF11-10D2-5E60-28DF40BFC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361441"/>
            <a:ext cx="10515600" cy="5344159"/>
          </a:xfrm>
        </p:spPr>
        <p:txBody>
          <a:bodyPr>
            <a:noAutofit/>
          </a:bodyPr>
          <a:lstStyle/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D3AC11-B9A4-E254-20E1-51ABA2B5A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50" y="1361441"/>
            <a:ext cx="8286750" cy="4997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463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8BB9ED-69B2-B721-1517-8B1A44497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955040"/>
            <a:ext cx="11197590" cy="41148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hlinkClick r:id="rId2"/>
              </a:rPr>
              <a:t>ОГЭ−2025: задания, ответы, решения</a:t>
            </a:r>
            <a:br>
              <a:rPr lang="ru-RU" sz="3600" dirty="0"/>
            </a:br>
            <a:br>
              <a:rPr lang="ru-RU" sz="3600" dirty="0"/>
            </a:br>
            <a:r>
              <a:rPr lang="ru-RU" sz="3600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6 задание ОГЭ по математике: разбор решения и прототипы</a:t>
            </a:r>
            <a:br>
              <a:rPr lang="ru-RU" sz="3600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Задание №6 ОГЭ по математике • СПАДИЛО</a:t>
            </a:r>
            <a:br>
              <a:rPr lang="ru-RU" sz="3600" kern="100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3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kern="100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Тест по теме "Задание 6. Практика. Часть I" • </a:t>
            </a:r>
            <a:r>
              <a:rPr lang="ru-RU" sz="3600" kern="100" dirty="0" err="1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Образавр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724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45C9F7-1326-75DC-606E-070476668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046481"/>
            <a:ext cx="10515600" cy="942975"/>
          </a:xfrm>
        </p:spPr>
        <p:txBody>
          <a:bodyPr/>
          <a:lstStyle/>
          <a:p>
            <a:r>
              <a:rPr lang="ru-RU" sz="3200" b="1" dirty="0">
                <a:latin typeface="+mn-lt"/>
              </a:rPr>
              <a:t>Решение. 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9301CA-1752-32A7-AD0D-E21724787D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989457"/>
            <a:ext cx="10515600" cy="4100194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3200" dirty="0">
                <a:solidFill>
                  <a:schemeClr val="tx1"/>
                </a:solidFill>
              </a:rPr>
              <a:t>Ответ: </a:t>
            </a:r>
            <a:r>
              <a:rPr lang="ru-RU" sz="3200" b="1" dirty="0">
                <a:solidFill>
                  <a:schemeClr val="tx1"/>
                </a:solidFill>
              </a:rPr>
              <a:t>78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606D490-BB71-DE7D-7D1A-B64CC4838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36" y="1896110"/>
            <a:ext cx="1861185" cy="11964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648D629-4273-A2F0-65BE-82A5423815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124" y="3141596"/>
            <a:ext cx="4419985" cy="94272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5CC7F3A-0CFB-4767-F0AB-C5D0AE5863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5742" y="4074525"/>
            <a:ext cx="7725440" cy="94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152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AB61A8-812E-5B04-FA8F-95CF91F98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1499"/>
            <a:ext cx="10515600" cy="1023302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+mn-lt"/>
              </a:rPr>
              <a:t>Найти значение выражения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779BA85-94F5-73FD-A450-C4B30E82A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818640"/>
            <a:ext cx="10515600" cy="471424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</a:rPr>
              <a:t>Теоретический материал: </a:t>
            </a:r>
          </a:p>
          <a:p>
            <a:r>
              <a:rPr lang="ru-RU" sz="2000" dirty="0">
                <a:solidFill>
                  <a:schemeClr val="tx1"/>
                </a:solidFill>
              </a:rPr>
              <a:t>1. Порядок действий </a:t>
            </a:r>
          </a:p>
          <a:p>
            <a:r>
              <a:rPr lang="ru-RU" sz="2000" dirty="0">
                <a:solidFill>
                  <a:schemeClr val="tx1"/>
                </a:solidFill>
              </a:rPr>
              <a:t>2. Сложение смешанных чисел</a:t>
            </a:r>
          </a:p>
          <a:p>
            <a:r>
              <a:rPr lang="ru-RU" sz="2000" dirty="0">
                <a:solidFill>
                  <a:schemeClr val="tx1"/>
                </a:solidFill>
              </a:rPr>
              <a:t>3. Конкретный смысл сложения </a:t>
            </a:r>
          </a:p>
          <a:p>
            <a:r>
              <a:rPr lang="ru-RU" sz="2000" dirty="0">
                <a:solidFill>
                  <a:schemeClr val="tx1"/>
                </a:solidFill>
              </a:rPr>
              <a:t>4. Сложение дробей с разными знаменателями </a:t>
            </a:r>
          </a:p>
          <a:p>
            <a:r>
              <a:rPr lang="ru-RU" sz="2000" dirty="0">
                <a:solidFill>
                  <a:schemeClr val="tx1"/>
                </a:solidFill>
              </a:rPr>
              <a:t>5. Сложение целого числа с дробью </a:t>
            </a:r>
          </a:p>
          <a:p>
            <a:r>
              <a:rPr lang="ru-RU" sz="2000" dirty="0">
                <a:solidFill>
                  <a:schemeClr val="tx1"/>
                </a:solidFill>
              </a:rPr>
              <a:t>6. Преобразование смешанного числа в неправильную дробь </a:t>
            </a:r>
          </a:p>
          <a:p>
            <a:r>
              <a:rPr lang="ru-RU" sz="2000" dirty="0">
                <a:solidFill>
                  <a:schemeClr val="tx1"/>
                </a:solidFill>
              </a:rPr>
              <a:t>7. Преобразование целого числа в неправильную дробь со знаменателем 1 </a:t>
            </a:r>
          </a:p>
          <a:p>
            <a:r>
              <a:rPr lang="ru-RU" sz="2000" dirty="0">
                <a:solidFill>
                  <a:schemeClr val="tx1"/>
                </a:solidFill>
              </a:rPr>
              <a:t>8. Сокращение дробей </a:t>
            </a:r>
          </a:p>
          <a:p>
            <a:r>
              <a:rPr lang="ru-RU" sz="2000" dirty="0">
                <a:solidFill>
                  <a:schemeClr val="tx1"/>
                </a:solidFill>
              </a:rPr>
              <a:t>9. Умножение обыкновенных дробей </a:t>
            </a:r>
          </a:p>
          <a:p>
            <a:r>
              <a:rPr lang="ru-RU" sz="2000" dirty="0">
                <a:solidFill>
                  <a:schemeClr val="tx1"/>
                </a:solidFill>
              </a:rPr>
              <a:t>10. Основное свойство дроби </a:t>
            </a:r>
          </a:p>
          <a:p>
            <a:r>
              <a:rPr lang="ru-RU" sz="2000" dirty="0">
                <a:solidFill>
                  <a:schemeClr val="tx1"/>
                </a:solidFill>
              </a:rPr>
              <a:t>11. Преобразование обыкновенной дроби в десятичную дробь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FCDE96-643C-8CC7-DD91-3BBE00628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650" y="652782"/>
            <a:ext cx="2864845" cy="922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404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1135</Words>
  <Application>Microsoft Office PowerPoint</Application>
  <PresentationFormat>Широкоэкранный</PresentationFormat>
  <Paragraphs>421</Paragraphs>
  <Slides>75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75</vt:i4>
      </vt:variant>
    </vt:vector>
  </HeadingPairs>
  <TitlesOfParts>
    <vt:vector size="79" baseType="lpstr">
      <vt:lpstr>Arial</vt:lpstr>
      <vt:lpstr>Calibri</vt:lpstr>
      <vt:lpstr>Calibri Light</vt:lpstr>
      <vt:lpstr>Тема Office</vt:lpstr>
      <vt:lpstr>Методы и способы решения заданий ОГЭ по математике №6, №8, №9</vt:lpstr>
      <vt:lpstr>Задание № 6</vt:lpstr>
      <vt:lpstr>Найти значение выражения </vt:lpstr>
      <vt:lpstr>Решение. Способ 1:</vt:lpstr>
      <vt:lpstr>Найти значение выражения 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Задания для самостоятельного решения</vt:lpstr>
      <vt:lpstr>Найти значение выражения</vt:lpstr>
      <vt:lpstr>Найти значение выражения</vt:lpstr>
      <vt:lpstr>Решение. </vt:lpstr>
      <vt:lpstr>Задания для самостоятельного решения</vt:lpstr>
      <vt:lpstr>Найти значение выражения</vt:lpstr>
      <vt:lpstr>Решение. </vt:lpstr>
      <vt:lpstr>Задания для самостоятельного решения</vt:lpstr>
      <vt:lpstr>Найти значение выражения</vt:lpstr>
      <vt:lpstr>Решение. </vt:lpstr>
      <vt:lpstr>Задания для самостоятельного решения</vt:lpstr>
      <vt:lpstr>Задание № 8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Задания для самостоятельного решения</vt:lpstr>
      <vt:lpstr>Найти значение выражения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Найти значение выражения</vt:lpstr>
      <vt:lpstr>Решение. </vt:lpstr>
      <vt:lpstr>Задания для самостоятельного решения</vt:lpstr>
      <vt:lpstr>Задание № 9</vt:lpstr>
      <vt:lpstr>Найдите корень уравнения</vt:lpstr>
      <vt:lpstr>Решение. </vt:lpstr>
      <vt:lpstr>Найдите корень уравнения</vt:lpstr>
      <vt:lpstr>Решение. </vt:lpstr>
      <vt:lpstr>Найдите корень уравнения</vt:lpstr>
      <vt:lpstr>Решение. </vt:lpstr>
      <vt:lpstr>Задания для самостоятельного решения</vt:lpstr>
      <vt:lpstr>Решите уравнение                                  .  Если корней несколько, в ответ запишите больший из корней</vt:lpstr>
      <vt:lpstr>Решение. </vt:lpstr>
      <vt:lpstr>Решите уравнение                                  .  Если корней несколько, в ответ запишите больший из корней</vt:lpstr>
      <vt:lpstr>Решение. </vt:lpstr>
      <vt:lpstr>Решите уравнение                                  .  Если корней несколько, в ответ запишите меньший из корней</vt:lpstr>
      <vt:lpstr>Решение. </vt:lpstr>
      <vt:lpstr>Решите уравнение                                  .  Если корней несколько, в ответ запишите меньший из корней</vt:lpstr>
      <vt:lpstr>Решение. </vt:lpstr>
      <vt:lpstr>Задания для самостоятельного решения</vt:lpstr>
      <vt:lpstr>ОГЭ−2025: задания, ответы, решения  6 задание ОГЭ по математике: разбор решения и прототипы  Задание №6 ОГЭ по математике • СПАДИЛО  Тест по теме "Задание 6. Практика. Часть I" • Образавр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способы решения заданий ОГЭ по математике №6, №8, №9</dc:title>
  <dc:creator>Коновалова Юлия Викторовна</dc:creator>
  <cp:lastModifiedBy>Коновалова Юлия Викторовна</cp:lastModifiedBy>
  <cp:revision>7</cp:revision>
  <dcterms:created xsi:type="dcterms:W3CDTF">2024-12-13T00:16:51Z</dcterms:created>
  <dcterms:modified xsi:type="dcterms:W3CDTF">2024-12-13T05:50:17Z</dcterms:modified>
</cp:coreProperties>
</file>