
<file path=[Content_Types].xml><?xml version="1.0" encoding="utf-8"?>
<Types xmlns="http://schemas.openxmlformats.org/package/2006/content-types">
  <Default Extension="tmp" ContentType="image/png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7" r:id="rId2"/>
    <p:sldId id="303" r:id="rId3"/>
    <p:sldId id="259" r:id="rId4"/>
    <p:sldId id="260" r:id="rId5"/>
    <p:sldId id="261" r:id="rId6"/>
    <p:sldId id="262" r:id="rId7"/>
    <p:sldId id="263" r:id="rId8"/>
    <p:sldId id="302" r:id="rId9"/>
    <p:sldId id="265" r:id="rId10"/>
    <p:sldId id="266" r:id="rId11"/>
    <p:sldId id="267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  <p:sldId id="327" r:id="rId36"/>
    <p:sldId id="328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9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44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681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044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2419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500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1906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157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337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90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883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3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917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384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207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43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21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99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9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3" Type="http://schemas.openxmlformats.org/officeDocument/2006/relationships/slide" Target="slide4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" Type="http://schemas.openxmlformats.org/officeDocument/2006/relationships/slide" Target="slide2.xml"/><Relationship Id="rId16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20.xml"/><Relationship Id="rId5" Type="http://schemas.openxmlformats.org/officeDocument/2006/relationships/slide" Target="slide10.xml"/><Relationship Id="rId15" Type="http://schemas.openxmlformats.org/officeDocument/2006/relationships/slide" Target="slide28.xml"/><Relationship Id="rId10" Type="http://schemas.openxmlformats.org/officeDocument/2006/relationships/slide" Target="slide16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8.xml"/><Relationship Id="rId14" Type="http://schemas.openxmlformats.org/officeDocument/2006/relationships/slide" Target="slide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79766" y="285509"/>
            <a:ext cx="8596668" cy="1091878"/>
          </a:xfrm>
        </p:spPr>
        <p:txBody>
          <a:bodyPr>
            <a:normAutofit fontScale="90000"/>
          </a:bodyPr>
          <a:lstStyle/>
          <a:p>
            <a:r>
              <a:rPr lang="ru-RU" sz="2000" dirty="0" err="1" smtClean="0"/>
              <a:t>огэ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Числа, координатная прямая.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14" name="Управляющая кнопка: настраиваемая 13">
            <a:hlinkClick r:id="rId2" action="ppaction://hlinksldjump" highlightClick="1"/>
          </p:cNvPr>
          <p:cNvSpPr/>
          <p:nvPr/>
        </p:nvSpPr>
        <p:spPr>
          <a:xfrm>
            <a:off x="1358094" y="1423686"/>
            <a:ext cx="1921397" cy="52086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</a:t>
            </a:r>
            <a:endParaRPr lang="ru-RU" dirty="0"/>
          </a:p>
        </p:txBody>
      </p:sp>
      <p:sp>
        <p:nvSpPr>
          <p:cNvPr id="15" name="Управляющая кнопка: настраиваемая 14">
            <a:hlinkClick r:id="rId3" action="ppaction://hlinksldjump" highlightClick="1"/>
          </p:cNvPr>
          <p:cNvSpPr/>
          <p:nvPr/>
        </p:nvSpPr>
        <p:spPr>
          <a:xfrm>
            <a:off x="3418390" y="1398608"/>
            <a:ext cx="1921397" cy="52086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2</a:t>
            </a:r>
            <a:endParaRPr lang="ru-RU" dirty="0"/>
          </a:p>
        </p:txBody>
      </p:sp>
      <p:sp>
        <p:nvSpPr>
          <p:cNvPr id="16" name="Управляющая кнопка: настраиваемая 15">
            <a:hlinkClick r:id="rId4" action="ppaction://hlinksldjump" highlightClick="1"/>
          </p:cNvPr>
          <p:cNvSpPr/>
          <p:nvPr/>
        </p:nvSpPr>
        <p:spPr>
          <a:xfrm>
            <a:off x="5422736" y="1413075"/>
            <a:ext cx="1921397" cy="5170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3</a:t>
            </a:r>
            <a:endParaRPr lang="ru-RU" dirty="0"/>
          </a:p>
        </p:txBody>
      </p:sp>
      <p:sp>
        <p:nvSpPr>
          <p:cNvPr id="17" name="Управляющая кнопка: настраиваемая 16">
            <a:hlinkClick r:id="rId5" action="ppaction://hlinksldjump" highlightClick="1"/>
          </p:cNvPr>
          <p:cNvSpPr/>
          <p:nvPr/>
        </p:nvSpPr>
        <p:spPr>
          <a:xfrm>
            <a:off x="3418389" y="2053544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5</a:t>
            </a:r>
            <a:endParaRPr lang="ru-RU" dirty="0"/>
          </a:p>
        </p:txBody>
      </p:sp>
      <p:sp>
        <p:nvSpPr>
          <p:cNvPr id="18" name="Управляющая кнопка: настраиваемая 17">
            <a:hlinkClick r:id="rId6" action="ppaction://hlinksldjump" highlightClick="1"/>
          </p:cNvPr>
          <p:cNvSpPr/>
          <p:nvPr/>
        </p:nvSpPr>
        <p:spPr>
          <a:xfrm>
            <a:off x="1358094" y="2064154"/>
            <a:ext cx="1921397" cy="5170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4</a:t>
            </a:r>
            <a:endParaRPr lang="ru-RU" dirty="0"/>
          </a:p>
        </p:txBody>
      </p:sp>
      <p:sp>
        <p:nvSpPr>
          <p:cNvPr id="19" name="Заголовок 4"/>
          <p:cNvSpPr txBox="1">
            <a:spLocks/>
          </p:cNvSpPr>
          <p:nvPr/>
        </p:nvSpPr>
        <p:spPr>
          <a:xfrm>
            <a:off x="289098" y="1398608"/>
            <a:ext cx="1068995" cy="5459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 smtClean="0">
                <a:solidFill>
                  <a:schemeClr val="tx1"/>
                </a:solidFill>
              </a:rPr>
              <a:t>Блок 1.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0" name="Управляющая кнопка: настраиваемая 19">
            <a:hlinkClick r:id="rId7" action="ppaction://hlinksldjump" highlightClick="1"/>
          </p:cNvPr>
          <p:cNvSpPr/>
          <p:nvPr/>
        </p:nvSpPr>
        <p:spPr>
          <a:xfrm>
            <a:off x="5422736" y="2053544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6</a:t>
            </a:r>
            <a:endParaRPr lang="ru-RU" dirty="0"/>
          </a:p>
        </p:txBody>
      </p:sp>
      <p:sp>
        <p:nvSpPr>
          <p:cNvPr id="21" name="Управляющая кнопка: настраиваемая 20">
            <a:hlinkClick r:id="rId8" action="ppaction://hlinksldjump" highlightClick="1"/>
          </p:cNvPr>
          <p:cNvSpPr/>
          <p:nvPr/>
        </p:nvSpPr>
        <p:spPr>
          <a:xfrm>
            <a:off x="1358093" y="2690152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7</a:t>
            </a:r>
            <a:endParaRPr lang="ru-RU" dirty="0"/>
          </a:p>
        </p:txBody>
      </p:sp>
      <p:sp>
        <p:nvSpPr>
          <p:cNvPr id="22" name="Управляющая кнопка: настраиваемая 21">
            <a:hlinkClick r:id="rId9" action="ppaction://hlinksldjump" highlightClick="1"/>
          </p:cNvPr>
          <p:cNvSpPr/>
          <p:nvPr/>
        </p:nvSpPr>
        <p:spPr>
          <a:xfrm>
            <a:off x="5424664" y="2707516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9</a:t>
            </a:r>
            <a:endParaRPr lang="ru-RU" dirty="0"/>
          </a:p>
        </p:txBody>
      </p:sp>
      <p:sp>
        <p:nvSpPr>
          <p:cNvPr id="23" name="Управляющая кнопка: настраиваемая 22">
            <a:hlinkClick r:id="rId10" action="ppaction://hlinksldjump" highlightClick="1"/>
          </p:cNvPr>
          <p:cNvSpPr/>
          <p:nvPr/>
        </p:nvSpPr>
        <p:spPr>
          <a:xfrm>
            <a:off x="3418390" y="2690152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8</a:t>
            </a:r>
            <a:endParaRPr lang="ru-RU" dirty="0"/>
          </a:p>
        </p:txBody>
      </p:sp>
      <p:sp>
        <p:nvSpPr>
          <p:cNvPr id="24" name="Управляющая кнопка: настраиваемая 23">
            <a:hlinkClick r:id="rId11" action="ppaction://hlinksldjump" highlightClick="1"/>
          </p:cNvPr>
          <p:cNvSpPr/>
          <p:nvPr/>
        </p:nvSpPr>
        <p:spPr>
          <a:xfrm>
            <a:off x="1358094" y="3473375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10</a:t>
            </a:r>
            <a:endParaRPr lang="ru-RU" dirty="0"/>
          </a:p>
        </p:txBody>
      </p:sp>
      <p:sp>
        <p:nvSpPr>
          <p:cNvPr id="25" name="Заголовок 4"/>
          <p:cNvSpPr txBox="1">
            <a:spLocks/>
          </p:cNvSpPr>
          <p:nvPr/>
        </p:nvSpPr>
        <p:spPr>
          <a:xfrm>
            <a:off x="289099" y="3426107"/>
            <a:ext cx="1068995" cy="5459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000" b="1" dirty="0" smtClean="0">
                <a:solidFill>
                  <a:schemeClr val="tx1"/>
                </a:solidFill>
              </a:rPr>
              <a:t>Блок 2.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27" name="Управляющая кнопка: настраиваемая 26">
            <a:hlinkClick r:id="rId12" action="ppaction://hlinksldjump" highlightClick="1"/>
          </p:cNvPr>
          <p:cNvSpPr/>
          <p:nvPr/>
        </p:nvSpPr>
        <p:spPr>
          <a:xfrm>
            <a:off x="3418390" y="3452155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11</a:t>
            </a:r>
            <a:endParaRPr lang="ru-RU" dirty="0"/>
          </a:p>
        </p:txBody>
      </p:sp>
      <p:sp>
        <p:nvSpPr>
          <p:cNvPr id="28" name="Управляющая кнопка: настраиваемая 27">
            <a:hlinkClick r:id="rId13" action="ppaction://hlinksldjump" highlightClick="1"/>
          </p:cNvPr>
          <p:cNvSpPr/>
          <p:nvPr/>
        </p:nvSpPr>
        <p:spPr>
          <a:xfrm>
            <a:off x="5451668" y="3420325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12</a:t>
            </a:r>
            <a:endParaRPr lang="ru-RU" dirty="0"/>
          </a:p>
        </p:txBody>
      </p:sp>
      <p:sp>
        <p:nvSpPr>
          <p:cNvPr id="29" name="Управляющая кнопка: настраиваемая 28">
            <a:hlinkClick r:id="rId14" action="ppaction://hlinksldjump" highlightClick="1"/>
          </p:cNvPr>
          <p:cNvSpPr/>
          <p:nvPr/>
        </p:nvSpPr>
        <p:spPr>
          <a:xfrm>
            <a:off x="1358092" y="4163997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13</a:t>
            </a:r>
            <a:endParaRPr lang="ru-RU" dirty="0"/>
          </a:p>
        </p:txBody>
      </p:sp>
      <p:sp>
        <p:nvSpPr>
          <p:cNvPr id="30" name="Управляющая кнопка: настраиваемая 29">
            <a:hlinkClick r:id="rId15" action="ppaction://hlinksldjump" highlightClick="1"/>
          </p:cNvPr>
          <p:cNvSpPr/>
          <p:nvPr/>
        </p:nvSpPr>
        <p:spPr>
          <a:xfrm>
            <a:off x="3418388" y="4133136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14</a:t>
            </a:r>
            <a:endParaRPr lang="ru-RU" dirty="0"/>
          </a:p>
        </p:txBody>
      </p:sp>
      <p:sp>
        <p:nvSpPr>
          <p:cNvPr id="31" name="Управляющая кнопка: настраиваемая 30">
            <a:hlinkClick r:id="rId16" action="ppaction://hlinksldjump" highlightClick="1"/>
          </p:cNvPr>
          <p:cNvSpPr/>
          <p:nvPr/>
        </p:nvSpPr>
        <p:spPr>
          <a:xfrm>
            <a:off x="5451668" y="4169790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15</a:t>
            </a:r>
            <a:endParaRPr lang="ru-RU" dirty="0"/>
          </a:p>
        </p:txBody>
      </p:sp>
      <p:sp>
        <p:nvSpPr>
          <p:cNvPr id="32" name="Управляющая кнопка: настраиваемая 31">
            <a:hlinkClick r:id="rId17" action="ppaction://hlinksldjump" highlightClick="1"/>
          </p:cNvPr>
          <p:cNvSpPr/>
          <p:nvPr/>
        </p:nvSpPr>
        <p:spPr>
          <a:xfrm>
            <a:off x="2457689" y="4817967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16</a:t>
            </a:r>
            <a:endParaRPr lang="ru-RU" dirty="0"/>
          </a:p>
        </p:txBody>
      </p:sp>
      <p:sp>
        <p:nvSpPr>
          <p:cNvPr id="33" name="Управляющая кнопка: настраиваемая 32">
            <a:hlinkClick r:id="rId18" action="ppaction://hlinksldjump" highlightClick="1"/>
          </p:cNvPr>
          <p:cNvSpPr/>
          <p:nvPr/>
        </p:nvSpPr>
        <p:spPr>
          <a:xfrm>
            <a:off x="4600934" y="4817967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17</a:t>
            </a:r>
            <a:endParaRPr lang="ru-RU" dirty="0"/>
          </a:p>
        </p:txBody>
      </p:sp>
      <p:sp>
        <p:nvSpPr>
          <p:cNvPr id="34" name="Управляющая кнопка: настраиваемая 33">
            <a:hlinkClick r:id="rId19" action="ppaction://hlinksldjump" highlightClick="1"/>
          </p:cNvPr>
          <p:cNvSpPr/>
          <p:nvPr/>
        </p:nvSpPr>
        <p:spPr>
          <a:xfrm>
            <a:off x="1709192" y="5757445"/>
            <a:ext cx="6173167" cy="538222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Завершение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2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en-US" dirty="0" smtClean="0"/>
              <a:t>5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29" y="1336816"/>
            <a:ext cx="8212108" cy="503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195" y="2074742"/>
            <a:ext cx="8387520" cy="795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4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71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en-US" sz="2800" dirty="0" smtClean="0"/>
              <a:t>5</a:t>
            </a:r>
            <a:r>
              <a:rPr lang="ru-RU" dirty="0" smtClean="0"/>
              <a:t>. </a:t>
            </a:r>
            <a:r>
              <a:rPr lang="ru-RU" b="1" u="sng" dirty="0" smtClean="0"/>
              <a:t>ОТВЕТ:</a:t>
            </a:r>
            <a:r>
              <a:rPr lang="en-US" b="1" u="sng" dirty="0" smtClean="0"/>
              <a:t>2</a:t>
            </a:r>
            <a:endParaRPr lang="ru-RU" b="1" u="sng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53" y="2331966"/>
            <a:ext cx="8936319" cy="2830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27" y="1298314"/>
            <a:ext cx="7368676" cy="657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424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460" y="401082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6.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01" y="1085590"/>
            <a:ext cx="8795784" cy="1483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72" y="2532364"/>
            <a:ext cx="8812139" cy="1148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668" y="216061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ru-RU" sz="2800" dirty="0" smtClean="0"/>
              <a:t>6</a:t>
            </a:r>
            <a:r>
              <a:rPr lang="ru-RU" dirty="0" smtClean="0"/>
              <a:t>. </a:t>
            </a:r>
            <a:r>
              <a:rPr lang="ru-RU" b="1" u="sng" dirty="0" smtClean="0"/>
              <a:t>ОТВЕТ:3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261899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254904" y="6342922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654231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114" y="1490679"/>
            <a:ext cx="6105795" cy="4163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5" y="894526"/>
            <a:ext cx="8300470" cy="596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7.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84" y="1264444"/>
            <a:ext cx="8222336" cy="422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45" y="1733610"/>
            <a:ext cx="8345814" cy="1796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ru-RU" sz="2800" dirty="0" smtClean="0"/>
              <a:t>7</a:t>
            </a:r>
            <a:r>
              <a:rPr lang="ru-RU" dirty="0" smtClean="0"/>
              <a:t>. </a:t>
            </a:r>
            <a:r>
              <a:rPr lang="ru-RU" b="1" u="sng" dirty="0" smtClean="0"/>
              <a:t>ОТВЕТ:4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4" y="2800108"/>
            <a:ext cx="9307552" cy="898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19" y="1493637"/>
            <a:ext cx="8749677" cy="439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8.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33" y="1301610"/>
            <a:ext cx="7802367" cy="1314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78" y="2615878"/>
            <a:ext cx="9253431" cy="844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ru-RU" sz="2800" dirty="0" smtClean="0"/>
              <a:t>8</a:t>
            </a:r>
            <a:r>
              <a:rPr lang="ru-RU" dirty="0" smtClean="0"/>
              <a:t>. </a:t>
            </a:r>
            <a:r>
              <a:rPr lang="ru-RU" b="1" u="sng" dirty="0" smtClean="0"/>
              <a:t>ОТВЕТ:</a:t>
            </a:r>
            <a:r>
              <a:rPr lang="en-US" b="1" u="sng" dirty="0" smtClean="0"/>
              <a:t>2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62" y="1448665"/>
            <a:ext cx="8611418" cy="28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97" y="2720975"/>
            <a:ext cx="9653010" cy="1191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9.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76" y="1472336"/>
            <a:ext cx="7429805" cy="541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en-US" sz="2800" dirty="0" smtClean="0"/>
              <a:t>9</a:t>
            </a:r>
            <a:r>
              <a:rPr lang="ru-RU" dirty="0" smtClean="0"/>
              <a:t>. </a:t>
            </a:r>
            <a:r>
              <a:rPr lang="ru-RU" b="1" u="sng" dirty="0" smtClean="0"/>
              <a:t>ОТВЕТ:</a:t>
            </a:r>
            <a:r>
              <a:rPr lang="en-US" b="1" u="sng" dirty="0" smtClean="0"/>
              <a:t>3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62" y="1507503"/>
            <a:ext cx="8967816" cy="1316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1.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9299337-283C-70CB-15C6-E4B4B8E9D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11" y="1294107"/>
            <a:ext cx="10515600" cy="3998563"/>
          </a:xfrm>
        </p:spPr>
        <p:txBody>
          <a:bodyPr>
            <a:normAutofit fontScale="55000" lnSpcReduction="20000"/>
          </a:bodyPr>
          <a:lstStyle/>
          <a:p>
            <a:pPr algn="l"/>
            <a:endParaRPr lang="ru-RU" sz="1800" b="0" i="0" u="none" strike="noStrike" baseline="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r>
              <a:rPr lang="ru-RU" sz="5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На координатной прямой отмечено число </a:t>
            </a:r>
            <a:r>
              <a:rPr lang="ru-RU" sz="5200" b="0" i="1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a</a:t>
            </a:r>
            <a:r>
              <a:rPr lang="ru-RU" sz="5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. </a:t>
            </a:r>
          </a:p>
          <a:p>
            <a:endParaRPr lang="ru-RU" sz="520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endParaRPr lang="ru-RU" sz="5200" b="0" i="0" u="none" strike="noStrike" baseline="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endParaRPr lang="ru-RU" sz="5200" b="0" i="0" u="none" strike="noStrike" baseline="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r>
              <a:rPr lang="ru-RU" sz="5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Какое из утверждений для этого числа является верным? </a:t>
            </a:r>
          </a:p>
          <a:p>
            <a:r>
              <a:rPr lang="ru-RU" sz="5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1) − a 3 &lt; 0 	2) − a 4 &gt; 0 	3) − a 5 &lt; 0 	4) − a 4 &gt; 0 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E637B3B9-7010-9E0C-EC9A-4C1F46FC12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11" y="2145405"/>
            <a:ext cx="8415905" cy="903885"/>
          </a:xfrm>
          <a:prstGeom prst="rect">
            <a:avLst/>
          </a:prstGeom>
        </p:spPr>
      </p:pic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1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10.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94"/>
          <a:stretch/>
        </p:blipFill>
        <p:spPr bwMode="auto">
          <a:xfrm>
            <a:off x="525201" y="1203767"/>
            <a:ext cx="9014165" cy="787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201" y="2235823"/>
            <a:ext cx="8939162" cy="368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ru-RU" sz="2800" dirty="0" smtClean="0"/>
              <a:t>10</a:t>
            </a:r>
            <a:r>
              <a:rPr lang="ru-RU" dirty="0" smtClean="0"/>
              <a:t>. </a:t>
            </a:r>
            <a:r>
              <a:rPr lang="ru-RU" b="1" u="sng" dirty="0" smtClean="0"/>
              <a:t>ОТВЕТ:</a:t>
            </a:r>
            <a:r>
              <a:rPr lang="en-US" b="1" u="sng" dirty="0" smtClean="0"/>
              <a:t>2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62" y="1284731"/>
            <a:ext cx="8425297" cy="347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20" y="2904282"/>
            <a:ext cx="7737675" cy="1102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11.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6" y="1252417"/>
            <a:ext cx="8126268" cy="576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6" y="1965687"/>
            <a:ext cx="7712838" cy="33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ru-RU" sz="2800" dirty="0" smtClean="0"/>
              <a:t>11</a:t>
            </a:r>
            <a:r>
              <a:rPr lang="ru-RU" dirty="0" smtClean="0"/>
              <a:t>. </a:t>
            </a:r>
            <a:r>
              <a:rPr lang="ru-RU" b="1" u="sng" dirty="0" smtClean="0"/>
              <a:t>ОТВЕТ:4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66" y="1375377"/>
            <a:ext cx="7712861" cy="337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46" y="1963798"/>
            <a:ext cx="7995560" cy="1404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62" y="3368233"/>
            <a:ext cx="7143492" cy="2170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12.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24" y="1201818"/>
            <a:ext cx="8022407" cy="626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68" y="2427811"/>
            <a:ext cx="9225774" cy="53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ru-RU" sz="2800" dirty="0" smtClean="0"/>
              <a:t>12</a:t>
            </a:r>
            <a:r>
              <a:rPr lang="ru-RU" dirty="0" smtClean="0"/>
              <a:t>. </a:t>
            </a:r>
            <a:r>
              <a:rPr lang="ru-RU" b="1" u="sng" dirty="0" smtClean="0"/>
              <a:t>ОТВЕТ:3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219" y="2426493"/>
            <a:ext cx="5986212" cy="1624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53" y="1443963"/>
            <a:ext cx="9225774" cy="53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13.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955" y="1227801"/>
            <a:ext cx="7352401" cy="1087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04" y="2314937"/>
            <a:ext cx="9458014" cy="925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944" y="227635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ru-RU" sz="2800" dirty="0" smtClean="0"/>
              <a:t>13</a:t>
            </a:r>
            <a:r>
              <a:rPr lang="ru-RU" dirty="0" smtClean="0"/>
              <a:t>. </a:t>
            </a:r>
            <a:r>
              <a:rPr lang="ru-RU" b="1" u="sng" dirty="0" smtClean="0"/>
              <a:t>ОТВЕТ:1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31" y="943738"/>
            <a:ext cx="9147771" cy="42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78" y="2105648"/>
            <a:ext cx="9038610" cy="2489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519" y="389681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14.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75" y="1041159"/>
            <a:ext cx="8664564" cy="71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85" y="1471872"/>
            <a:ext cx="1079034" cy="574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75" y="2096408"/>
            <a:ext cx="8723975" cy="644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ru-RU" sz="2800" dirty="0" smtClean="0"/>
              <a:t>14</a:t>
            </a:r>
            <a:r>
              <a:rPr lang="ru-RU" dirty="0" smtClean="0"/>
              <a:t>. </a:t>
            </a:r>
            <a:r>
              <a:rPr lang="ru-RU" b="1" u="sng" dirty="0" smtClean="0"/>
              <a:t>ОТВЕТ:1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49" y="1299641"/>
            <a:ext cx="8100699" cy="598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16" y="1898248"/>
            <a:ext cx="8554413" cy="1527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40" y="3581882"/>
            <a:ext cx="4064469" cy="1302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sz="2800" dirty="0"/>
              <a:t>Пример 1.</a:t>
            </a:r>
            <a:r>
              <a:rPr lang="ru-RU" dirty="0"/>
              <a:t> </a:t>
            </a:r>
            <a:r>
              <a:rPr lang="ru-RU" b="1" u="sng" dirty="0" smtClean="0"/>
              <a:t>ОТВЕТ:4</a:t>
            </a:r>
            <a:endParaRPr lang="ru-RU" b="1" u="sng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865B32AC-16FD-3E39-80C6-73B9070F98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19" b="53223"/>
          <a:stretch/>
        </p:blipFill>
        <p:spPr>
          <a:xfrm>
            <a:off x="34724" y="2078378"/>
            <a:ext cx="9772098" cy="132386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BA12EA24-D843-3F45-3444-5F18D332C3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76" y="3402241"/>
            <a:ext cx="8341438" cy="68450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65B32AC-16FD-3E39-80C6-73B9070F98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73"/>
          <a:stretch/>
        </p:blipFill>
        <p:spPr>
          <a:xfrm>
            <a:off x="339448" y="4086748"/>
            <a:ext cx="9772098" cy="1584848"/>
          </a:xfrm>
          <a:prstGeom prst="rect">
            <a:avLst/>
          </a:prstGeom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526648" y="6285055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4870912" y="6285055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Управляющая кнопка: возврат 2">
            <a:hlinkClick r:id="" action="ppaction://hlinkshowjump?jump=previousslide" highlightClick="1"/>
          </p:cNvPr>
          <p:cNvSpPr/>
          <p:nvPr/>
        </p:nvSpPr>
        <p:spPr>
          <a:xfrm>
            <a:off x="2361235" y="5671596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76" y="1354741"/>
            <a:ext cx="8569509" cy="393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870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15.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22" y="1412071"/>
            <a:ext cx="7822080" cy="104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305" y="2576813"/>
            <a:ext cx="8259133" cy="1034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ru-RU" sz="2800" dirty="0" smtClean="0"/>
              <a:t>15</a:t>
            </a:r>
            <a:r>
              <a:rPr lang="ru-RU" dirty="0" smtClean="0"/>
              <a:t>. </a:t>
            </a:r>
            <a:r>
              <a:rPr lang="ru-RU" b="1" u="sng" dirty="0" smtClean="0"/>
              <a:t>ОТВЕТ:1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60" y="2081936"/>
            <a:ext cx="8820625" cy="1286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47" y="3379647"/>
            <a:ext cx="3594224" cy="1539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66" y="1249041"/>
            <a:ext cx="5632044" cy="637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16.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02" y="1286197"/>
            <a:ext cx="7926317" cy="1422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33" y="2937669"/>
            <a:ext cx="8100979" cy="719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407" y="308658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ru-RU" sz="2800" dirty="0" smtClean="0"/>
              <a:t>16</a:t>
            </a:r>
            <a:r>
              <a:rPr lang="ru-RU" dirty="0" smtClean="0"/>
              <a:t>. </a:t>
            </a:r>
            <a:r>
              <a:rPr lang="ru-RU" b="1" u="sng" dirty="0" smtClean="0"/>
              <a:t>ОТВЕТ:</a:t>
            </a:r>
            <a:r>
              <a:rPr lang="en-US" b="1" u="sng" dirty="0" smtClean="0"/>
              <a:t>2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73" y="1041622"/>
            <a:ext cx="7294753" cy="648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73" y="2033709"/>
            <a:ext cx="8365942" cy="155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73" y="3588152"/>
            <a:ext cx="3408744" cy="1794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17.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Завершить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93" y="1124634"/>
            <a:ext cx="8245753" cy="507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4021" y="1730797"/>
            <a:ext cx="9409089" cy="1209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879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ru-RU" sz="2800" dirty="0" smtClean="0"/>
              <a:t>17</a:t>
            </a:r>
            <a:r>
              <a:rPr lang="ru-RU" dirty="0" smtClean="0"/>
              <a:t>. </a:t>
            </a:r>
            <a:r>
              <a:rPr lang="ru-RU" b="1" u="sng" dirty="0" smtClean="0"/>
              <a:t>ОТВЕТ:3</a:t>
            </a:r>
            <a:endParaRPr lang="ru-RU" b="1" u="sng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слайд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62" y="1217231"/>
            <a:ext cx="4344389" cy="542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42" y="2099469"/>
            <a:ext cx="9491331" cy="1847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063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186" y="2118164"/>
            <a:ext cx="6490397" cy="253485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внимание.</a:t>
            </a:r>
            <a:endParaRPr lang="ru-RU" sz="5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endshow" highlightClick="1"/>
          </p:cNvPr>
          <p:cNvSpPr/>
          <p:nvPr/>
        </p:nvSpPr>
        <p:spPr>
          <a:xfrm>
            <a:off x="3622875" y="5243326"/>
            <a:ext cx="2986270" cy="844955"/>
          </a:xfrm>
          <a:prstGeom prst="actionButtonBlank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Завершение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0036" y="6307669"/>
            <a:ext cx="2812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Новосибирск 2024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671" y="578734"/>
            <a:ext cx="8125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Емельянова Светлана Николаевна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Учитель математики МАОУ «Лицей № 12»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31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7317124B-3FEB-2C31-2FFD-EB94F9E75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6A57DE-198B-7DDA-47E6-D56BC5C60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2.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61779A5-D754-A223-517D-E38E3D51C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11" y="1363067"/>
            <a:ext cx="8960161" cy="3695070"/>
          </a:xfrm>
        </p:spPr>
        <p:txBody>
          <a:bodyPr>
            <a:normAutofit fontScale="92500" lnSpcReduction="10000"/>
          </a:bodyPr>
          <a:lstStyle/>
          <a:p>
            <a:pPr algn="l"/>
            <a:endParaRPr lang="ru-RU" sz="1800" b="0" i="0" u="none" strike="noStrike" baseline="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18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 </a:t>
            </a:r>
            <a:r>
              <a:rPr lang="ru-RU" sz="3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На координатной прямой отмечены числа.</a:t>
            </a:r>
          </a:p>
          <a:p>
            <a:endParaRPr lang="ru-RU" sz="3200" dirty="0">
              <a:solidFill>
                <a:srgbClr val="000000"/>
              </a:solidFill>
              <a:latin typeface="Bookman Old Style" panose="02050604050505020204" pitchFamily="18" charset="0"/>
            </a:endParaRPr>
          </a:p>
          <a:p>
            <a:r>
              <a:rPr lang="ru-RU" sz="3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 </a:t>
            </a:r>
          </a:p>
          <a:p>
            <a:r>
              <a:rPr lang="ru-RU" sz="3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Какое из приведённых утверждений для этих чисел </a:t>
            </a:r>
            <a:r>
              <a:rPr lang="ru-RU" sz="3200" b="0" i="0" u="sng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неверно</a:t>
            </a:r>
            <a:r>
              <a:rPr lang="ru-RU" sz="3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? </a:t>
            </a:r>
          </a:p>
          <a:p>
            <a:r>
              <a:rPr lang="ru-RU" sz="3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1) </a:t>
            </a:r>
            <a:r>
              <a:rPr lang="ru-RU" sz="3200" b="0" i="0" u="none" strike="noStrike" baseline="0" dirty="0" err="1">
                <a:solidFill>
                  <a:srgbClr val="000000"/>
                </a:solidFill>
                <a:latin typeface="Bookman Old Style" panose="02050604050505020204" pitchFamily="18" charset="0"/>
              </a:rPr>
              <a:t>m+n</a:t>
            </a:r>
            <a:r>
              <a:rPr lang="ru-RU" sz="3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&gt;0 	2) n-m&gt;0 	3) m</a:t>
            </a:r>
            <a:r>
              <a:rPr lang="ru-RU" sz="3200" b="0" i="0" u="none" strike="noStrike" baseline="30000" dirty="0">
                <a:solidFill>
                  <a:srgbClr val="000000"/>
                </a:solidFill>
                <a:latin typeface="Bookman Old Style" panose="02050604050505020204" pitchFamily="18" charset="0"/>
              </a:rPr>
              <a:t>2</a:t>
            </a:r>
            <a:r>
              <a:rPr lang="ru-RU" sz="3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n&lt;0 	4) mn</a:t>
            </a:r>
            <a:r>
              <a:rPr lang="ru-RU" sz="3200" b="0" i="0" u="none" strike="noStrike" baseline="30000" dirty="0">
                <a:solidFill>
                  <a:srgbClr val="000000"/>
                </a:solidFill>
                <a:latin typeface="Bookman Old Style" panose="02050604050505020204" pitchFamily="18" charset="0"/>
              </a:rPr>
              <a:t>2</a:t>
            </a:r>
            <a:r>
              <a:rPr lang="ru-RU" sz="3200" b="0" i="0" u="none" strike="noStrike" baseline="0" dirty="0">
                <a:solidFill>
                  <a:srgbClr val="000000"/>
                </a:solidFill>
                <a:latin typeface="Bookman Old Style" panose="02050604050505020204" pitchFamily="18" charset="0"/>
              </a:rPr>
              <a:t> &lt;0 	</a:t>
            </a:r>
          </a:p>
          <a:p>
            <a:pPr algn="l"/>
            <a:endParaRPr lang="ru-RU" sz="1800" b="0" i="0" u="none" strike="noStrike" baseline="0" dirty="0">
              <a:solidFill>
                <a:srgbClr val="00000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4D776D46-1F0D-705D-23E9-FBDA362DE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011" y="2471590"/>
            <a:ext cx="8596669" cy="883549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526648" y="5903089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nextslide" highlightClick="1"/>
          </p:cNvPr>
          <p:cNvSpPr/>
          <p:nvPr/>
        </p:nvSpPr>
        <p:spPr>
          <a:xfrm>
            <a:off x="2905247" y="53359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9" name="Управляющая кнопка: настраиваемая 8">
            <a:hlinkClick r:id="rId3" action="ppaction://hlinksldjump" highlightClick="1"/>
          </p:cNvPr>
          <p:cNvSpPr/>
          <p:nvPr/>
        </p:nvSpPr>
        <p:spPr>
          <a:xfrm>
            <a:off x="5856787" y="590309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61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0509BE2D-C870-5D53-71E1-D249D12312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1243F7B-0400-86B2-23A3-054AE9FA4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068" y="308658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en-US" sz="2800" dirty="0" smtClean="0"/>
              <a:t>2</a:t>
            </a:r>
            <a:r>
              <a:rPr lang="ru-RU" sz="2800" dirty="0" smtClean="0"/>
              <a:t>.</a:t>
            </a:r>
            <a:r>
              <a:rPr lang="ru-RU" dirty="0" smtClean="0"/>
              <a:t> </a:t>
            </a:r>
            <a:r>
              <a:rPr lang="ru-RU" b="1" u="sng" dirty="0"/>
              <a:t>ОТВЕТ</a:t>
            </a:r>
            <a:r>
              <a:rPr lang="ru-RU" b="1" u="sng" dirty="0" smtClean="0"/>
              <a:t>:</a:t>
            </a:r>
            <a:r>
              <a:rPr lang="en-US" b="1" u="sng" dirty="0" smtClean="0"/>
              <a:t> </a:t>
            </a:r>
            <a:r>
              <a:rPr lang="ru-RU" b="1" u="sng" dirty="0" smtClean="0"/>
              <a:t>3</a:t>
            </a:r>
            <a:endParaRPr lang="ru-RU" b="1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17" y="1957891"/>
            <a:ext cx="8253473" cy="1632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68" y="3589899"/>
            <a:ext cx="9362988" cy="2064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474562" y="6296623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настраиваемая 10">
            <a:hlinkClick r:id="" action="ppaction://hlinkshowjump?jump=nextslide" highlightClick="1"/>
          </p:cNvPr>
          <p:cNvSpPr/>
          <p:nvPr/>
        </p:nvSpPr>
        <p:spPr>
          <a:xfrm>
            <a:off x="5405375" y="6313987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Управляющая кнопка: возврат 12">
            <a:hlinkClick r:id="" action="ppaction://hlinkshowjump?jump=previousslide" highlightClick="1"/>
          </p:cNvPr>
          <p:cNvSpPr/>
          <p:nvPr/>
        </p:nvSpPr>
        <p:spPr>
          <a:xfrm>
            <a:off x="2766349" y="5654231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68" y="997311"/>
            <a:ext cx="8475433" cy="484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629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en-US" dirty="0" smtClean="0"/>
              <a:t>3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1135" y="1334512"/>
            <a:ext cx="8218917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2400" dirty="0">
                <a:solidFill>
                  <a:srgbClr val="000000"/>
                </a:solidFill>
                <a:latin typeface="Bookman Old Style" panose="02050604050505020204" pitchFamily="18" charset="0"/>
              </a:rPr>
              <a:t>На координатной прямой отмечены числа r, s и t</a:t>
            </a:r>
            <a:r>
              <a:rPr lang="ru-RU" sz="2900" dirty="0">
                <a:solidFill>
                  <a:srgbClr val="000000"/>
                </a:solidFill>
                <a:latin typeface="Bookman Old Style" panose="02050604050505020204" pitchFamily="18" charset="0"/>
              </a:rPr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270" y="2032222"/>
            <a:ext cx="6709300" cy="618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20" y="2756835"/>
            <a:ext cx="9873656" cy="1201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13" name="Управляющая кнопка: настраиваемая 12">
            <a:hlinkClick r:id="rId4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71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793" y="239210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en-US" sz="2800" dirty="0" smtClean="0"/>
              <a:t>3</a:t>
            </a:r>
            <a:r>
              <a:rPr lang="ru-RU" sz="2800" dirty="0" smtClean="0"/>
              <a:t>.</a:t>
            </a:r>
            <a:r>
              <a:rPr lang="ru-RU" dirty="0" smtClean="0"/>
              <a:t> </a:t>
            </a:r>
            <a:r>
              <a:rPr lang="ru-RU" b="1" u="sng" dirty="0" smtClean="0"/>
              <a:t>ОТВЕТ:</a:t>
            </a:r>
            <a:r>
              <a:rPr lang="en-US" b="1" u="sng" dirty="0" smtClean="0"/>
              <a:t>3</a:t>
            </a:r>
            <a:endParaRPr lang="ru-RU" b="1" u="sn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93" y="1787284"/>
            <a:ext cx="8288921" cy="3734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93" y="890227"/>
            <a:ext cx="9147264" cy="614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424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en-US" dirty="0" smtClean="0"/>
              <a:t>4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75" y="1275567"/>
            <a:ext cx="8380593" cy="599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13" y="1875099"/>
            <a:ext cx="9121319" cy="2164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nextslide" highlightClick="1"/>
          </p:cNvPr>
          <p:cNvSpPr/>
          <p:nvPr/>
        </p:nvSpPr>
        <p:spPr>
          <a:xfrm>
            <a:off x="2523282" y="5243331"/>
            <a:ext cx="1261640" cy="1006997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8" name="Управляющая кнопка: настраиваемая 7">
            <a:hlinkClick r:id="rId4" action="ppaction://hlinksldjump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22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048" y="123463"/>
            <a:ext cx="8596668" cy="684508"/>
          </a:xfrm>
        </p:spPr>
        <p:txBody>
          <a:bodyPr/>
          <a:lstStyle/>
          <a:p>
            <a:r>
              <a:rPr lang="ru-RU" sz="2800" dirty="0"/>
              <a:t>Пример </a:t>
            </a:r>
            <a:r>
              <a:rPr lang="en-US" sz="2800" dirty="0" smtClean="0"/>
              <a:t>4</a:t>
            </a:r>
            <a:r>
              <a:rPr lang="ru-RU" sz="2800" dirty="0" smtClean="0"/>
              <a:t>.</a:t>
            </a:r>
            <a:r>
              <a:rPr lang="ru-RU" dirty="0" smtClean="0"/>
              <a:t> </a:t>
            </a:r>
            <a:r>
              <a:rPr lang="ru-RU" b="1" u="sng" dirty="0" smtClean="0"/>
              <a:t>ОТВЕТ:</a:t>
            </a:r>
            <a:r>
              <a:rPr lang="en-US" b="1" u="sng" dirty="0" smtClean="0"/>
              <a:t>3</a:t>
            </a:r>
            <a:endParaRPr lang="ru-RU" b="1" u="sn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406" y="1570297"/>
            <a:ext cx="5147330" cy="396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Управляющая кнопка: возврат 9">
            <a:hlinkClick r:id="" action="ppaction://hlinkshowjump?jump=previousslide" highlightClick="1"/>
          </p:cNvPr>
          <p:cNvSpPr/>
          <p:nvPr/>
        </p:nvSpPr>
        <p:spPr>
          <a:xfrm>
            <a:off x="2766349" y="5538484"/>
            <a:ext cx="1041722" cy="109959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20" y="921052"/>
            <a:ext cx="8318250" cy="502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4247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372</TotalTime>
  <Words>328</Words>
  <Application>Microsoft Office PowerPoint</Application>
  <PresentationFormat>Широкоэкранный</PresentationFormat>
  <Paragraphs>125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3" baseType="lpstr">
      <vt:lpstr>Arial</vt:lpstr>
      <vt:lpstr>Bookman Old Style</vt:lpstr>
      <vt:lpstr>Franklin Gothic Medium</vt:lpstr>
      <vt:lpstr>Times New Roman</vt:lpstr>
      <vt:lpstr>Trebuchet MS</vt:lpstr>
      <vt:lpstr>Wingdings 3</vt:lpstr>
      <vt:lpstr>Аспект</vt:lpstr>
      <vt:lpstr>огэ Числа, координатная прямая. </vt:lpstr>
      <vt:lpstr>Пример 1. </vt:lpstr>
      <vt:lpstr>Пример 1. ОТВЕТ:4</vt:lpstr>
      <vt:lpstr>Пример 2. </vt:lpstr>
      <vt:lpstr>Пример 2. ОТВЕТ: 3</vt:lpstr>
      <vt:lpstr>Пример 3. </vt:lpstr>
      <vt:lpstr>Пример 3. ОТВЕТ:3</vt:lpstr>
      <vt:lpstr>Пример 4. </vt:lpstr>
      <vt:lpstr>Пример 4. ОТВЕТ:3</vt:lpstr>
      <vt:lpstr>Пример 5. </vt:lpstr>
      <vt:lpstr>Пример 5. ОТВЕТ:2</vt:lpstr>
      <vt:lpstr>Пример 6. </vt:lpstr>
      <vt:lpstr>Пример 6. ОТВЕТ:3</vt:lpstr>
      <vt:lpstr>Пример 7. </vt:lpstr>
      <vt:lpstr>Пример 7. ОТВЕТ:4</vt:lpstr>
      <vt:lpstr>Пример 8. </vt:lpstr>
      <vt:lpstr>Пример 8. ОТВЕТ:2</vt:lpstr>
      <vt:lpstr>Пример 9. </vt:lpstr>
      <vt:lpstr>Пример 9. ОТВЕТ:3</vt:lpstr>
      <vt:lpstr>Пример 10. </vt:lpstr>
      <vt:lpstr>Пример 10. ОТВЕТ:2</vt:lpstr>
      <vt:lpstr>Пример 11. </vt:lpstr>
      <vt:lpstr>Пример 11. ОТВЕТ:4</vt:lpstr>
      <vt:lpstr>Пример 12. </vt:lpstr>
      <vt:lpstr>Пример 12. ОТВЕТ:3</vt:lpstr>
      <vt:lpstr>Пример 13. </vt:lpstr>
      <vt:lpstr>Пример 13. ОТВЕТ:1</vt:lpstr>
      <vt:lpstr>Пример 14. </vt:lpstr>
      <vt:lpstr>Пример 14. ОТВЕТ:1</vt:lpstr>
      <vt:lpstr>Пример 15. </vt:lpstr>
      <vt:lpstr>Пример 15. ОТВЕТ:1</vt:lpstr>
      <vt:lpstr>Пример 16. </vt:lpstr>
      <vt:lpstr>Пример 16. ОТВЕТ:2</vt:lpstr>
      <vt:lpstr>Пример 17. </vt:lpstr>
      <vt:lpstr>Пример 17. ОТВЕТ:3</vt:lpstr>
      <vt:lpstr>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 1.</dc:title>
  <dc:creator>Светлана Е.</dc:creator>
  <cp:lastModifiedBy>Сергей Емельянов</cp:lastModifiedBy>
  <cp:revision>27</cp:revision>
  <dcterms:created xsi:type="dcterms:W3CDTF">2024-12-09T16:17:21Z</dcterms:created>
  <dcterms:modified xsi:type="dcterms:W3CDTF">2024-12-12T15:46:44Z</dcterms:modified>
</cp:coreProperties>
</file>