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7" r:id="rId2"/>
    <p:sldId id="303" r:id="rId3"/>
    <p:sldId id="260" r:id="rId4"/>
    <p:sldId id="262" r:id="rId5"/>
    <p:sldId id="302" r:id="rId6"/>
    <p:sldId id="266" r:id="rId7"/>
    <p:sldId id="304" r:id="rId8"/>
    <p:sldId id="306" r:id="rId9"/>
    <p:sldId id="308" r:id="rId10"/>
    <p:sldId id="310" r:id="rId11"/>
    <p:sldId id="312" r:id="rId12"/>
    <p:sldId id="314" r:id="rId13"/>
    <p:sldId id="316" r:id="rId14"/>
    <p:sldId id="318" r:id="rId15"/>
    <p:sldId id="320" r:id="rId16"/>
    <p:sldId id="322" r:id="rId17"/>
    <p:sldId id="323" r:id="rId18"/>
    <p:sldId id="326" r:id="rId19"/>
    <p:sldId id="329" r:id="rId20"/>
    <p:sldId id="330" r:id="rId21"/>
    <p:sldId id="328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9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44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4" Type="http://schemas.openxmlformats.org/officeDocument/2006/relationships/image" Target="../media/image19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681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044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2419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500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1906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5157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337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90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883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636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917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384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207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43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21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99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53E3B-BC7C-4F7A-BF19-C0266153F4FE}" type="datetimeFigureOut">
              <a:rPr lang="ru-RU" smtClean="0"/>
              <a:t>12.12.2024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37DAA40-8A2E-4450-A1E1-0FA53C05E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9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21" Type="http://schemas.openxmlformats.org/officeDocument/2006/relationships/slide" Target="slide20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slide" Target="slide2.xml"/><Relationship Id="rId16" Type="http://schemas.openxmlformats.org/officeDocument/2006/relationships/slide" Target="slide16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11.xml"/><Relationship Id="rId5" Type="http://schemas.openxmlformats.org/officeDocument/2006/relationships/slide" Target="slide6.xml"/><Relationship Id="rId15" Type="http://schemas.openxmlformats.org/officeDocument/2006/relationships/slide" Target="slide15.xml"/><Relationship Id="rId10" Type="http://schemas.openxmlformats.org/officeDocument/2006/relationships/slide" Target="slide9.xml"/><Relationship Id="rId19" Type="http://schemas.openxmlformats.org/officeDocument/2006/relationships/slide" Target="slide21.xml"/><Relationship Id="rId4" Type="http://schemas.openxmlformats.org/officeDocument/2006/relationships/slide" Target="slide4.xml"/><Relationship Id="rId9" Type="http://schemas.openxmlformats.org/officeDocument/2006/relationships/slide" Target="slide10.xml"/><Relationship Id="rId14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0752" y="172010"/>
            <a:ext cx="8596668" cy="1091878"/>
          </a:xfrm>
        </p:spPr>
        <p:txBody>
          <a:bodyPr>
            <a:normAutofit fontScale="90000"/>
          </a:bodyPr>
          <a:lstStyle/>
          <a:p>
            <a:r>
              <a:rPr lang="ru-RU" sz="2000" dirty="0" err="1" smtClean="0"/>
              <a:t>огэ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Графики функций.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14" name="Управляющая кнопка: настраиваемая 13">
            <a:hlinkClick r:id="rId2" action="ppaction://hlinksldjump" highlightClick="1"/>
          </p:cNvPr>
          <p:cNvSpPr/>
          <p:nvPr/>
        </p:nvSpPr>
        <p:spPr>
          <a:xfrm>
            <a:off x="397393" y="1192677"/>
            <a:ext cx="1921397" cy="52086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</a:t>
            </a:r>
            <a:endParaRPr lang="ru-RU" dirty="0"/>
          </a:p>
        </p:txBody>
      </p:sp>
      <p:sp>
        <p:nvSpPr>
          <p:cNvPr id="15" name="Управляющая кнопка: настраиваемая 14">
            <a:hlinkClick r:id="rId3" action="ppaction://hlinksldjump" highlightClick="1"/>
          </p:cNvPr>
          <p:cNvSpPr/>
          <p:nvPr/>
        </p:nvSpPr>
        <p:spPr>
          <a:xfrm>
            <a:off x="2679537" y="1192677"/>
            <a:ext cx="1921397" cy="520861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2</a:t>
            </a:r>
            <a:endParaRPr lang="ru-RU" dirty="0"/>
          </a:p>
        </p:txBody>
      </p:sp>
      <p:sp>
        <p:nvSpPr>
          <p:cNvPr id="16" name="Управляющая кнопка: настраиваемая 15">
            <a:hlinkClick r:id="rId4" action="ppaction://hlinksldjump" highlightClick="1"/>
          </p:cNvPr>
          <p:cNvSpPr/>
          <p:nvPr/>
        </p:nvSpPr>
        <p:spPr>
          <a:xfrm>
            <a:off x="4961681" y="1190746"/>
            <a:ext cx="1921397" cy="5170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3</a:t>
            </a:r>
            <a:endParaRPr lang="ru-RU" dirty="0"/>
          </a:p>
        </p:txBody>
      </p:sp>
      <p:sp>
        <p:nvSpPr>
          <p:cNvPr id="17" name="Управляющая кнопка: настраиваемая 16">
            <a:hlinkClick r:id="rId5" action="ppaction://hlinksldjump" highlightClick="1"/>
          </p:cNvPr>
          <p:cNvSpPr/>
          <p:nvPr/>
        </p:nvSpPr>
        <p:spPr>
          <a:xfrm>
            <a:off x="397393" y="1912238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5</a:t>
            </a:r>
            <a:endParaRPr lang="ru-RU" dirty="0"/>
          </a:p>
        </p:txBody>
      </p:sp>
      <p:sp>
        <p:nvSpPr>
          <p:cNvPr id="18" name="Управляющая кнопка: настраиваемая 17">
            <a:hlinkClick r:id="rId6" action="ppaction://hlinksldjump" highlightClick="1"/>
          </p:cNvPr>
          <p:cNvSpPr/>
          <p:nvPr/>
        </p:nvSpPr>
        <p:spPr>
          <a:xfrm>
            <a:off x="7199719" y="1193131"/>
            <a:ext cx="1921397" cy="517003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4</a:t>
            </a:r>
            <a:endParaRPr lang="ru-RU" dirty="0"/>
          </a:p>
        </p:txBody>
      </p:sp>
      <p:sp>
        <p:nvSpPr>
          <p:cNvPr id="20" name="Управляющая кнопка: настраиваемая 19">
            <a:hlinkClick r:id="rId7" action="ppaction://hlinksldjump" highlightClick="1"/>
          </p:cNvPr>
          <p:cNvSpPr/>
          <p:nvPr/>
        </p:nvSpPr>
        <p:spPr>
          <a:xfrm>
            <a:off x="2679536" y="1912238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6</a:t>
            </a:r>
            <a:endParaRPr lang="ru-RU" dirty="0"/>
          </a:p>
        </p:txBody>
      </p:sp>
      <p:sp>
        <p:nvSpPr>
          <p:cNvPr id="21" name="Управляющая кнопка: настраиваемая 20">
            <a:hlinkClick r:id="rId8" action="ppaction://hlinksldjump" highlightClick="1"/>
          </p:cNvPr>
          <p:cNvSpPr/>
          <p:nvPr/>
        </p:nvSpPr>
        <p:spPr>
          <a:xfrm>
            <a:off x="4961681" y="1909929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7</a:t>
            </a:r>
            <a:endParaRPr lang="ru-RU" dirty="0"/>
          </a:p>
        </p:txBody>
      </p:sp>
      <p:sp>
        <p:nvSpPr>
          <p:cNvPr id="22" name="Управляющая кнопка: настраиваемая 21">
            <a:hlinkClick r:id="rId9" action="ppaction://hlinksldjump" highlightClick="1"/>
          </p:cNvPr>
          <p:cNvSpPr/>
          <p:nvPr/>
        </p:nvSpPr>
        <p:spPr>
          <a:xfrm>
            <a:off x="397393" y="2661221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9</a:t>
            </a:r>
            <a:endParaRPr lang="ru-RU" dirty="0"/>
          </a:p>
        </p:txBody>
      </p:sp>
      <p:sp>
        <p:nvSpPr>
          <p:cNvPr id="23" name="Управляющая кнопка: настраиваемая 22">
            <a:hlinkClick r:id="rId10" action="ppaction://hlinksldjump" highlightClick="1"/>
          </p:cNvPr>
          <p:cNvSpPr/>
          <p:nvPr/>
        </p:nvSpPr>
        <p:spPr>
          <a:xfrm>
            <a:off x="7199719" y="1915596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8</a:t>
            </a:r>
            <a:endParaRPr lang="ru-RU" dirty="0"/>
          </a:p>
        </p:txBody>
      </p:sp>
      <p:sp>
        <p:nvSpPr>
          <p:cNvPr id="24" name="Управляющая кнопка: настраиваемая 23">
            <a:hlinkClick r:id="rId11" action="ppaction://hlinksldjump" highlightClick="1"/>
          </p:cNvPr>
          <p:cNvSpPr/>
          <p:nvPr/>
        </p:nvSpPr>
        <p:spPr>
          <a:xfrm>
            <a:off x="2679535" y="2661221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10</a:t>
            </a:r>
            <a:endParaRPr lang="ru-RU" dirty="0"/>
          </a:p>
        </p:txBody>
      </p:sp>
      <p:sp>
        <p:nvSpPr>
          <p:cNvPr id="27" name="Управляющая кнопка: настраиваемая 26">
            <a:hlinkClick r:id="rId12" action="ppaction://hlinksldjump" highlightClick="1"/>
          </p:cNvPr>
          <p:cNvSpPr/>
          <p:nvPr/>
        </p:nvSpPr>
        <p:spPr>
          <a:xfrm>
            <a:off x="4961681" y="2659394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11</a:t>
            </a:r>
            <a:endParaRPr lang="ru-RU" dirty="0"/>
          </a:p>
        </p:txBody>
      </p:sp>
      <p:sp>
        <p:nvSpPr>
          <p:cNvPr id="28" name="Управляющая кнопка: настраиваемая 27">
            <a:hlinkClick r:id="rId13" action="ppaction://hlinksldjump" highlightClick="1"/>
          </p:cNvPr>
          <p:cNvSpPr/>
          <p:nvPr/>
        </p:nvSpPr>
        <p:spPr>
          <a:xfrm>
            <a:off x="7227397" y="2658934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12</a:t>
            </a:r>
            <a:endParaRPr lang="ru-RU" dirty="0"/>
          </a:p>
        </p:txBody>
      </p:sp>
      <p:sp>
        <p:nvSpPr>
          <p:cNvPr id="29" name="Управляющая кнопка: настраиваемая 28">
            <a:hlinkClick r:id="rId14" action="ppaction://hlinksldjump" highlightClick="1"/>
          </p:cNvPr>
          <p:cNvSpPr/>
          <p:nvPr/>
        </p:nvSpPr>
        <p:spPr>
          <a:xfrm>
            <a:off x="397392" y="3402265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13</a:t>
            </a:r>
            <a:endParaRPr lang="ru-RU" dirty="0"/>
          </a:p>
        </p:txBody>
      </p:sp>
      <p:sp>
        <p:nvSpPr>
          <p:cNvPr id="30" name="Управляющая кнопка: настраиваемая 29">
            <a:hlinkClick r:id="rId15" action="ppaction://hlinksldjump" highlightClick="1"/>
          </p:cNvPr>
          <p:cNvSpPr/>
          <p:nvPr/>
        </p:nvSpPr>
        <p:spPr>
          <a:xfrm>
            <a:off x="2654572" y="3402265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14</a:t>
            </a:r>
            <a:endParaRPr lang="ru-RU" dirty="0"/>
          </a:p>
        </p:txBody>
      </p:sp>
      <p:sp>
        <p:nvSpPr>
          <p:cNvPr id="31" name="Управляющая кнопка: настраиваемая 30">
            <a:hlinkClick r:id="rId16" action="ppaction://hlinksldjump" highlightClick="1"/>
          </p:cNvPr>
          <p:cNvSpPr/>
          <p:nvPr/>
        </p:nvSpPr>
        <p:spPr>
          <a:xfrm>
            <a:off x="4961680" y="3408859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15</a:t>
            </a:r>
            <a:endParaRPr lang="ru-RU" dirty="0"/>
          </a:p>
        </p:txBody>
      </p:sp>
      <p:sp>
        <p:nvSpPr>
          <p:cNvPr id="32" name="Управляющая кнопка: настраиваемая 31">
            <a:hlinkClick r:id="rId17" action="ppaction://hlinksldjump" highlightClick="1"/>
          </p:cNvPr>
          <p:cNvSpPr/>
          <p:nvPr/>
        </p:nvSpPr>
        <p:spPr>
          <a:xfrm>
            <a:off x="7199718" y="3408859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16</a:t>
            </a:r>
            <a:endParaRPr lang="ru-RU" dirty="0"/>
          </a:p>
        </p:txBody>
      </p:sp>
      <p:sp>
        <p:nvSpPr>
          <p:cNvPr id="33" name="Управляющая кнопка: настраиваемая 32">
            <a:hlinkClick r:id="rId18" action="ppaction://hlinksldjump" highlightClick="1"/>
          </p:cNvPr>
          <p:cNvSpPr/>
          <p:nvPr/>
        </p:nvSpPr>
        <p:spPr>
          <a:xfrm>
            <a:off x="1308162" y="4126947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17</a:t>
            </a:r>
            <a:endParaRPr lang="ru-RU" dirty="0"/>
          </a:p>
        </p:txBody>
      </p:sp>
      <p:sp>
        <p:nvSpPr>
          <p:cNvPr id="34" name="Управляющая кнопка: настраиваемая 33">
            <a:hlinkClick r:id="rId19" action="ppaction://hlinksldjump" highlightClick="1"/>
          </p:cNvPr>
          <p:cNvSpPr/>
          <p:nvPr/>
        </p:nvSpPr>
        <p:spPr>
          <a:xfrm>
            <a:off x="1709192" y="5757445"/>
            <a:ext cx="6173167" cy="538222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Завершение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" name="Управляющая кнопка: настраиваемая 25">
            <a:hlinkClick r:id="rId20" action="ppaction://hlinksldjump" highlightClick="1"/>
          </p:cNvPr>
          <p:cNvSpPr/>
          <p:nvPr/>
        </p:nvSpPr>
        <p:spPr>
          <a:xfrm>
            <a:off x="3615270" y="4136878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</a:t>
            </a:r>
            <a:r>
              <a:rPr lang="ru-RU" dirty="0" smtClean="0"/>
              <a:t>18</a:t>
            </a:r>
            <a:endParaRPr lang="ru-RU" dirty="0"/>
          </a:p>
        </p:txBody>
      </p:sp>
      <p:sp>
        <p:nvSpPr>
          <p:cNvPr id="35" name="Управляющая кнопка: настраиваемая 34">
            <a:hlinkClick r:id="rId21" action="ppaction://hlinksldjump" highlightClick="1"/>
          </p:cNvPr>
          <p:cNvSpPr/>
          <p:nvPr/>
        </p:nvSpPr>
        <p:spPr>
          <a:xfrm>
            <a:off x="5922378" y="4152543"/>
            <a:ext cx="1921397" cy="538222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Пример </a:t>
            </a:r>
            <a:r>
              <a:rPr lang="ru-RU" dirty="0" smtClean="0"/>
              <a:t>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2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159" y="1524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9.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2163" y="836908"/>
            <a:ext cx="8530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Найдите </a:t>
            </a:r>
            <a:r>
              <a:rPr lang="ru-RU" dirty="0" smtClean="0"/>
              <a:t>значение</a:t>
            </a:r>
            <a:r>
              <a:rPr lang="ru-RU" dirty="0"/>
              <a:t> </a:t>
            </a:r>
            <a:r>
              <a:rPr lang="ru-RU" i="1" dirty="0" smtClean="0"/>
              <a:t>С</a:t>
            </a:r>
            <a:r>
              <a:rPr lang="ru-RU" dirty="0" smtClean="0"/>
              <a:t> по </a:t>
            </a:r>
            <a:r>
              <a:rPr lang="ru-RU" dirty="0"/>
              <a:t>графику </a:t>
            </a:r>
            <a:r>
              <a:rPr lang="ru-RU" dirty="0" smtClean="0"/>
              <a:t>функции                              изображенному </a:t>
            </a:r>
            <a:r>
              <a:rPr lang="ru-RU" dirty="0"/>
              <a:t>на рисунке.</a:t>
            </a:r>
          </a:p>
        </p:txBody>
      </p:sp>
      <p:pic>
        <p:nvPicPr>
          <p:cNvPr id="13" name="Рисунок 12" descr="https://math-oge.sdamgia.ru/get_file?id=7899&amp;png=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124"/>
          <a:stretch/>
        </p:blipFill>
        <p:spPr bwMode="auto">
          <a:xfrm>
            <a:off x="2538509" y="1353465"/>
            <a:ext cx="2546674" cy="21641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y=ax в степени 2 плюс bx плюс c,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037" y="798444"/>
            <a:ext cx="1816067" cy="4255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203649" y="3909527"/>
            <a:ext cx="3750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ru-RU" i="1" dirty="0" smtClean="0"/>
              <a:t>С </a:t>
            </a:r>
            <a:r>
              <a:rPr lang="ru-RU" dirty="0" smtClean="0"/>
              <a:t>=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97" y="1524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10.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654560" y="6250094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5142254" y="6250094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7496" y="836908"/>
            <a:ext cx="8746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Укажите соответствие между графиками функций и формулами, которые их задают.</a:t>
            </a:r>
            <a:endParaRPr lang="ru-RU" dirty="0"/>
          </a:p>
        </p:txBody>
      </p:sp>
      <p:pic>
        <p:nvPicPr>
          <p:cNvPr id="7" name="Рисунок 6" descr="https://math-oge.sdamgia.ru/get_file?id=9498&amp;png=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762" y="1218162"/>
            <a:ext cx="6768497" cy="21621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t="16717" r="70660" b="19229"/>
          <a:stretch/>
        </p:blipFill>
        <p:spPr>
          <a:xfrm>
            <a:off x="1487748" y="3392195"/>
            <a:ext cx="4894391" cy="8024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2060" y="4164777"/>
            <a:ext cx="9606422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 укажите в виде последовательности цифр без пробелов и запятых в указанном </a:t>
            </a: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порядке:</a:t>
            </a:r>
            <a:endParaRPr lang="ru-RU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481" y="14307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11.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r="51315" b="11343"/>
          <a:stretch/>
        </p:blipFill>
        <p:spPr>
          <a:xfrm>
            <a:off x="245031" y="827578"/>
            <a:ext cx="7546030" cy="3576741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35845" y="4662839"/>
            <a:ext cx="86719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Запишите в ответ цифры, расположив их в порядке, соответствующем </a:t>
            </a: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буквам: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465" y="189722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12.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9464" y="874230"/>
            <a:ext cx="87279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одном из рисунков изображена гипербола. Укажите номер этого рисунка.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53425"/>
          <a:stretch/>
        </p:blipFill>
        <p:spPr>
          <a:xfrm>
            <a:off x="154524" y="1301186"/>
            <a:ext cx="7655198" cy="23229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1012" y="3681773"/>
            <a:ext cx="3685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  №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804" y="189722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13.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663891" y="6226427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5492894" y="6226427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r="51957"/>
          <a:stretch/>
        </p:blipFill>
        <p:spPr>
          <a:xfrm>
            <a:off x="366328" y="874230"/>
            <a:ext cx="7913082" cy="143976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1581" y="1999034"/>
            <a:ext cx="1378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ГРАФИКИ</a:t>
            </a:r>
            <a:endParaRPr lang="ru-RU" dirty="0"/>
          </a:p>
        </p:txBody>
      </p:sp>
      <p:pic>
        <p:nvPicPr>
          <p:cNvPr id="8" name="Рисунок 7" descr="https://math-oge.sdamgia.ru/get_file?id=10321&amp;png=1"/>
          <p:cNvPicPr/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28" y="2368366"/>
            <a:ext cx="6584978" cy="208233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439618"/>
              </p:ext>
            </p:extLst>
          </p:nvPr>
        </p:nvGraphicFramePr>
        <p:xfrm>
          <a:off x="1749726" y="5556603"/>
          <a:ext cx="3298134" cy="1109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378"/>
                <a:gridCol w="1099378"/>
                <a:gridCol w="1099378"/>
              </a:tblGrid>
              <a:tr h="5548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5548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229" y="147085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14.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5922" y="831593"/>
            <a:ext cx="8091670" cy="716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375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Установите соответствие между функциями и их графиками.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ФУНКЦИИ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66359"/>
          <a:stretch/>
        </p:blipFill>
        <p:spPr>
          <a:xfrm>
            <a:off x="165922" y="1548584"/>
            <a:ext cx="6702004" cy="101733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7068" y="2265575"/>
            <a:ext cx="1493486" cy="3740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ГРАФИКИ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https://math-oge.sdamgia.ru/get_file?id=10791&amp;png=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408" y="2598501"/>
            <a:ext cx="6380310" cy="202317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86138" y="4654262"/>
            <a:ext cx="85592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Запишите в ответ цифры, расположив их в порядке, соответствующем </a:t>
            </a: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буквам: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481" y="1524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15.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29205" y="622501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5399588" y="6225011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3480" y="717198"/>
            <a:ext cx="90265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Установите соответствие между графиками функций и формулами, которые их задают.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54067" b="14916"/>
          <a:stretch/>
        </p:blipFill>
        <p:spPr>
          <a:xfrm>
            <a:off x="1134319" y="1086530"/>
            <a:ext cx="7014080" cy="22636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r="51865" b="9985"/>
          <a:stretch/>
        </p:blipFill>
        <p:spPr>
          <a:xfrm>
            <a:off x="291685" y="3350139"/>
            <a:ext cx="9216210" cy="382106"/>
          </a:xfrm>
          <a:prstGeom prst="rect">
            <a:avLst/>
          </a:prstGeom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675849"/>
              </p:ext>
            </p:extLst>
          </p:nvPr>
        </p:nvGraphicFramePr>
        <p:xfrm>
          <a:off x="1749726" y="5556603"/>
          <a:ext cx="3298134" cy="1109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378"/>
                <a:gridCol w="1099378"/>
                <a:gridCol w="1099378"/>
              </a:tblGrid>
              <a:tr h="5548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5548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685" y="171898"/>
            <a:ext cx="2840755" cy="897358"/>
          </a:xfrm>
        </p:spPr>
        <p:txBody>
          <a:bodyPr>
            <a:noAutofit/>
          </a:bodyPr>
          <a:lstStyle/>
          <a:p>
            <a:r>
              <a:rPr lang="ru-RU" dirty="0"/>
              <a:t>Пример </a:t>
            </a:r>
            <a:r>
              <a:rPr lang="ru-RU" dirty="0"/>
              <a:t>16. </a:t>
            </a:r>
            <a:endParaRPr lang="ru-RU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544271" y="598411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686" y="1217708"/>
            <a:ext cx="92966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одном из рисунков изображен график функции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Укажите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 этого рисунка.</a:t>
            </a:r>
          </a:p>
        </p:txBody>
      </p:sp>
      <p:pic>
        <p:nvPicPr>
          <p:cNvPr id="11" name="Рисунок 10" descr="y= минус дробь, числитель — 2, знаменатель — x .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006" y="1205009"/>
            <a:ext cx="996488" cy="530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r="52691" b="15736"/>
          <a:stretch/>
        </p:blipFill>
        <p:spPr>
          <a:xfrm>
            <a:off x="1347315" y="1735492"/>
            <a:ext cx="7041418" cy="229998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95300" y="4455795"/>
            <a:ext cx="3685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  №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63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134" y="14307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17.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966902" y="6226427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0134" y="827578"/>
            <a:ext cx="883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Укажите соответствие между графиками функций и формулами, которые их задают.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r="55626" b="17557"/>
          <a:stretch/>
        </p:blipFill>
        <p:spPr>
          <a:xfrm>
            <a:off x="1003253" y="1171510"/>
            <a:ext cx="7030430" cy="20128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r="52966" b="-6863"/>
          <a:stretch/>
        </p:blipFill>
        <p:spPr>
          <a:xfrm>
            <a:off x="481012" y="3208055"/>
            <a:ext cx="9437429" cy="476120"/>
          </a:xfrm>
          <a:prstGeom prst="rect">
            <a:avLst/>
          </a:prstGeom>
        </p:spPr>
      </p:pic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750030"/>
              </p:ext>
            </p:extLst>
          </p:nvPr>
        </p:nvGraphicFramePr>
        <p:xfrm>
          <a:off x="1749726" y="5556603"/>
          <a:ext cx="3298134" cy="1109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378"/>
                <a:gridCol w="1099378"/>
                <a:gridCol w="1099378"/>
              </a:tblGrid>
              <a:tr h="5548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5548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  <p:sp>
        <p:nvSpPr>
          <p:cNvPr id="17" name="Управляющая кнопка: настраиваемая 16">
            <a:hlinkClick r:id="" action="ppaction://hlinkshowjump?jump=nextslide" highlightClick="1"/>
          </p:cNvPr>
          <p:cNvSpPr/>
          <p:nvPr/>
        </p:nvSpPr>
        <p:spPr>
          <a:xfrm>
            <a:off x="5348329" y="6226427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79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134" y="14307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18.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966902" y="6226427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20133" y="827578"/>
            <a:ext cx="92131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значение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графику функции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изображенному на рисунке.</a:t>
            </a:r>
          </a:p>
        </p:txBody>
      </p:sp>
      <p:pic>
        <p:nvPicPr>
          <p:cNvPr id="15" name="Рисунок 14" descr="k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381" y="885551"/>
            <a:ext cx="202941" cy="253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y= дробь, числитель — k, знаменатель — x ,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934" y="714441"/>
            <a:ext cx="873851" cy="595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k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016" y="4513768"/>
            <a:ext cx="202941" cy="2533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oge.sdamgia.ru/get_file?id=7906&amp;png=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280" y="1342085"/>
            <a:ext cx="1905653" cy="209157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495300" y="4455795"/>
            <a:ext cx="3685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     =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Управляющая кнопка: настраиваемая 19">
            <a:hlinkClick r:id="" action="ppaction://hlinkshowjump?jump=nextslide" highlightClick="1"/>
          </p:cNvPr>
          <p:cNvSpPr/>
          <p:nvPr/>
        </p:nvSpPr>
        <p:spPr>
          <a:xfrm>
            <a:off x="4180892" y="6226427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52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1. </a:t>
            </a: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17" b="27391"/>
          <a:stretch/>
        </p:blipFill>
        <p:spPr bwMode="auto">
          <a:xfrm>
            <a:off x="290332" y="1286378"/>
            <a:ext cx="6538731" cy="3062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3441869"/>
              </p:ext>
            </p:extLst>
          </p:nvPr>
        </p:nvGraphicFramePr>
        <p:xfrm>
          <a:off x="1659850" y="4973512"/>
          <a:ext cx="3583953" cy="141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4651"/>
                <a:gridCol w="1194651"/>
                <a:gridCol w="1194651"/>
              </a:tblGrid>
              <a:tr h="7089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7089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11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134" y="14307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19.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966902" y="6226427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5475678" y="6226427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Завершить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0133" y="754520"/>
            <a:ext cx="93064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одном из рисунков изображен график функции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Укажите номер этого рисунка.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/>
          <a:srcRect r="56544" b="9104"/>
          <a:stretch/>
        </p:blipFill>
        <p:spPr>
          <a:xfrm>
            <a:off x="1448679" y="1123852"/>
            <a:ext cx="5260031" cy="3566002"/>
          </a:xfrm>
          <a:prstGeom prst="rect">
            <a:avLst/>
          </a:prstGeom>
        </p:spPr>
      </p:pic>
      <p:pic>
        <p:nvPicPr>
          <p:cNvPr id="14" name="Рисунок 13" descr="y=x в степени 2 минус 2x плюс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072" y="754668"/>
            <a:ext cx="1504935" cy="36918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523292" y="4986128"/>
            <a:ext cx="3685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 Рисунок №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46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F18E2985-DB14-1F07-CEA7-DD32909A7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75CEE46-452B-2431-7EEF-5AB05ED50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5186" y="2118164"/>
            <a:ext cx="6490397" cy="253485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  <a:b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внимание.</a:t>
            </a:r>
            <a:endParaRPr lang="ru-RU" sz="5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474562" y="6088281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endshow" highlightClick="1"/>
          </p:cNvPr>
          <p:cNvSpPr/>
          <p:nvPr/>
        </p:nvSpPr>
        <p:spPr>
          <a:xfrm>
            <a:off x="3622875" y="5243326"/>
            <a:ext cx="2986270" cy="844955"/>
          </a:xfrm>
          <a:prstGeom prst="actionButtonBlank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Завершение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0036" y="6307669"/>
            <a:ext cx="28126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Новосибирск 2024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7671" y="578734"/>
            <a:ext cx="8125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rPr>
              <a:t>Емельянова Светлана Николаевна</a:t>
            </a:r>
            <a:endParaRPr lang="ru-RU" dirty="0" smtClean="0">
              <a:solidFill>
                <a:schemeClr val="accent1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Franklin Gothic Medium" pitchFamily="34" charset="0"/>
              </a:rPr>
              <a:t>Учитель математики МАОУ «Лицей № 12»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Franklin Gothic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314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7317124B-3FEB-2C31-2FFD-EB94F9E75E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6A57DE-198B-7DDA-47E6-D56BC5C60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2. 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526648" y="5903089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5856787" y="5903090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8066" y="1223526"/>
            <a:ext cx="676926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рисунке изображён график функции y = ax</a:t>
            </a:r>
            <a:r>
              <a:rPr lang="ru-RU" baseline="30000" dirty="0"/>
              <a:t>2</a:t>
            </a:r>
            <a:r>
              <a:rPr lang="ru-RU" dirty="0"/>
              <a:t> + </a:t>
            </a:r>
            <a:r>
              <a:rPr lang="ru-RU" dirty="0" err="1"/>
              <a:t>bx</a:t>
            </a:r>
            <a:r>
              <a:rPr lang="ru-RU" dirty="0"/>
              <a:t> + c . Установите соответствие между утверждениями и промежутками, на которых эти утверждения выполняются. Впишите в приведённую в ответе таблицу под каждой буквой соответствующую цифру.</a:t>
            </a:r>
          </a:p>
          <a:p>
            <a:r>
              <a:rPr lang="ru-RU" dirty="0"/>
              <a:t> </a:t>
            </a:r>
          </a:p>
          <a:p>
            <a:r>
              <a:rPr lang="ru-RU" dirty="0" smtClean="0"/>
              <a:t>       </a:t>
            </a:r>
            <a:r>
              <a:rPr lang="ru-RU" dirty="0"/>
              <a:t>УТВЕРЖДЕНИЯ	 	</a:t>
            </a:r>
            <a:r>
              <a:rPr lang="ru-RU" dirty="0" smtClean="0"/>
              <a:t>                        ПРОМЕЖУТКИ</a:t>
            </a:r>
            <a:endParaRPr lang="ru-RU" dirty="0"/>
          </a:p>
          <a:p>
            <a:r>
              <a:rPr lang="ru-RU" dirty="0"/>
              <a:t>А) функция возрастает на </a:t>
            </a:r>
            <a:r>
              <a:rPr lang="ru-RU" dirty="0" smtClean="0"/>
              <a:t>промежутке          </a:t>
            </a:r>
            <a:r>
              <a:rPr lang="ru-RU" dirty="0"/>
              <a:t>1) [1;2]</a:t>
            </a:r>
          </a:p>
          <a:p>
            <a:r>
              <a:rPr lang="ru-RU" dirty="0" smtClean="0"/>
              <a:t>Б</a:t>
            </a:r>
            <a:r>
              <a:rPr lang="ru-RU" dirty="0"/>
              <a:t>) функция убывает на промежутке	 	</a:t>
            </a:r>
            <a:r>
              <a:rPr lang="ru-RU" dirty="0" smtClean="0"/>
              <a:t>   2</a:t>
            </a:r>
            <a:r>
              <a:rPr lang="ru-RU" dirty="0"/>
              <a:t>) [0;2]</a:t>
            </a:r>
          </a:p>
          <a:p>
            <a:r>
              <a:rPr lang="ru-RU" dirty="0" smtClean="0"/>
              <a:t>                                                                      3</a:t>
            </a:r>
            <a:r>
              <a:rPr lang="ru-RU" dirty="0"/>
              <a:t>) [-1;0]</a:t>
            </a:r>
          </a:p>
          <a:p>
            <a:r>
              <a:rPr lang="ru-RU" dirty="0" smtClean="0"/>
              <a:t>                                                                      4</a:t>
            </a:r>
            <a:r>
              <a:rPr lang="ru-RU" dirty="0"/>
              <a:t>) [-2;3]</a:t>
            </a:r>
          </a:p>
          <a:p>
            <a:r>
              <a:rPr lang="ru-RU" dirty="0"/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515007"/>
              </p:ext>
            </p:extLst>
          </p:nvPr>
        </p:nvGraphicFramePr>
        <p:xfrm>
          <a:off x="1498632" y="5253770"/>
          <a:ext cx="3586552" cy="1156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3276"/>
                <a:gridCol w="1793276"/>
              </a:tblGrid>
              <a:tr h="5781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5781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  <p:pic>
        <p:nvPicPr>
          <p:cNvPr id="8" name="Рисунок 7" descr="https://math-oge.sdamgia.ru/get_file?id=5193&amp;png=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789" y="1682037"/>
            <a:ext cx="2717338" cy="25447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361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en-US" dirty="0" smtClean="0"/>
              <a:t>3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729205" y="5683170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страиваемая 12">
            <a:hlinkClick r:id="" action="ppaction://hlinkshowjump?jump=nextslide" highlightClick="1"/>
          </p:cNvPr>
          <p:cNvSpPr/>
          <p:nvPr/>
        </p:nvSpPr>
        <p:spPr>
          <a:xfrm>
            <a:off x="5856788" y="567159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968"/>
          <a:stretch/>
        </p:blipFill>
        <p:spPr bwMode="auto">
          <a:xfrm>
            <a:off x="290995" y="1285735"/>
            <a:ext cx="9258119" cy="1609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Рисунок 13" descr="https://math-oge.sdamgia.ru/get_file?id=13184&amp;png=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743" y="2090288"/>
            <a:ext cx="2718062" cy="277107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677334" y="4804816"/>
            <a:ext cx="5960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 верны утверждения № :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2171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071" y="262359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en-US" dirty="0" smtClean="0"/>
              <a:t>4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505271" y="6117826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nextslide" highlightClick="1"/>
          </p:cNvPr>
          <p:cNvSpPr/>
          <p:nvPr/>
        </p:nvSpPr>
        <p:spPr>
          <a:xfrm>
            <a:off x="5436910" y="6117826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216583" y="890266"/>
            <a:ext cx="7201345" cy="4214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163794"/>
              </p:ext>
            </p:extLst>
          </p:nvPr>
        </p:nvGraphicFramePr>
        <p:xfrm>
          <a:off x="1692330" y="5225366"/>
          <a:ext cx="3402183" cy="1332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4061"/>
                <a:gridCol w="1134061"/>
                <a:gridCol w="1134061"/>
              </a:tblGrid>
              <a:tr h="6661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666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822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en-US" dirty="0" smtClean="0"/>
              <a:t>5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677334" y="6184897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5539548" y="6184897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57213" y="1312863"/>
            <a:ext cx="7960400" cy="909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283"/>
          <a:stretch/>
        </p:blipFill>
        <p:spPr bwMode="auto">
          <a:xfrm>
            <a:off x="1633658" y="2308787"/>
            <a:ext cx="6097558" cy="2216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135620"/>
              </p:ext>
            </p:extLst>
          </p:nvPr>
        </p:nvGraphicFramePr>
        <p:xfrm>
          <a:off x="1768387" y="5095195"/>
          <a:ext cx="3270144" cy="1529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048"/>
                <a:gridCol w="1090048"/>
                <a:gridCol w="1090048"/>
              </a:tblGrid>
              <a:tr h="764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764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71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070" y="204312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6.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648182" y="6180882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rId2" action="ppaction://hlinksldjump" highlightClick="1"/>
          </p:cNvPr>
          <p:cNvSpPr/>
          <p:nvPr/>
        </p:nvSpPr>
        <p:spPr>
          <a:xfrm>
            <a:off x="5175063" y="6180882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530"/>
          <a:stretch/>
        </p:blipFill>
        <p:spPr bwMode="auto">
          <a:xfrm>
            <a:off x="255607" y="778920"/>
            <a:ext cx="6347748" cy="4929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131783"/>
              </p:ext>
            </p:extLst>
          </p:nvPr>
        </p:nvGraphicFramePr>
        <p:xfrm>
          <a:off x="1388419" y="5728055"/>
          <a:ext cx="3158985" cy="905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2995"/>
                <a:gridCol w="1052995"/>
                <a:gridCol w="1052995"/>
              </a:tblGrid>
              <a:tr h="4528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4528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489" y="273698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7.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822511" y="6184897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5184984" y="6185724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488" y="958207"/>
            <a:ext cx="72910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Установите соответствие между функциями и их графиками.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r="52507"/>
          <a:stretch/>
        </p:blipFill>
        <p:spPr>
          <a:xfrm>
            <a:off x="301013" y="1327539"/>
            <a:ext cx="6696945" cy="317683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5488" y="4227370"/>
            <a:ext cx="90638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Запишите в ответ цифры, расположив их в порядке, соответствующем буквам.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5787952"/>
              </p:ext>
            </p:extLst>
          </p:nvPr>
        </p:nvGraphicFramePr>
        <p:xfrm>
          <a:off x="1768387" y="5095195"/>
          <a:ext cx="3270144" cy="1529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048"/>
                <a:gridCol w="1090048"/>
                <a:gridCol w="1090048"/>
              </a:tblGrid>
              <a:tr h="764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  <a:tr h="764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7FA316-016D-7B9F-72A5-D620C13B2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465" y="124409"/>
            <a:ext cx="8596668" cy="684508"/>
          </a:xfrm>
        </p:spPr>
        <p:txBody>
          <a:bodyPr/>
          <a:lstStyle/>
          <a:p>
            <a:r>
              <a:rPr lang="ru-RU" dirty="0"/>
              <a:t>Пример </a:t>
            </a:r>
            <a:r>
              <a:rPr lang="ru-RU" dirty="0" smtClean="0"/>
              <a:t>8. </a:t>
            </a:r>
            <a:endParaRPr lang="ru-RU" dirty="0"/>
          </a:p>
        </p:txBody>
      </p:sp>
      <p:sp>
        <p:nvSpPr>
          <p:cNvPr id="9" name="Управляющая кнопка: домой 8">
            <a:hlinkClick r:id="" action="ppaction://hlinkshowjump?jump=firstslide" highlightClick="1"/>
          </p:cNvPr>
          <p:cNvSpPr/>
          <p:nvPr/>
        </p:nvSpPr>
        <p:spPr>
          <a:xfrm>
            <a:off x="710543" y="6119819"/>
            <a:ext cx="405114" cy="439838"/>
          </a:xfrm>
          <a:prstGeom prst="actionButtonHom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страиваемая 11">
            <a:hlinkClick r:id="" action="ppaction://hlinkshowjump?jump=nextslide" highlightClick="1"/>
          </p:cNvPr>
          <p:cNvSpPr/>
          <p:nvPr/>
        </p:nvSpPr>
        <p:spPr>
          <a:xfrm>
            <a:off x="5474233" y="6184897"/>
            <a:ext cx="2558005" cy="439838"/>
          </a:xfrm>
          <a:prstGeom prst="actionButtonBlan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Следующий пример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9464" y="808917"/>
            <a:ext cx="93997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рисунке изображены графики функций вида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y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=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ax</a:t>
            </a:r>
            <a:r>
              <a:rPr lang="ru-RU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+ </a:t>
            </a:r>
            <a:r>
              <a:rPr lang="ru-RU" i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bx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+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Для каждого графика укажите соответствующее ему значения коэффициента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и дискриминанта 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/>
          <a:srcRect r="51572"/>
          <a:stretch/>
        </p:blipFill>
        <p:spPr>
          <a:xfrm>
            <a:off x="229464" y="1639286"/>
            <a:ext cx="7160381" cy="245592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29464" y="3919694"/>
            <a:ext cx="87279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Запишите в ответ цифры, расположив их в порядке, соответствующем буквам:</a:t>
            </a: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99233"/>
              </p:ext>
            </p:extLst>
          </p:nvPr>
        </p:nvGraphicFramePr>
        <p:xfrm>
          <a:off x="1768387" y="5095195"/>
          <a:ext cx="3270144" cy="15295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7536"/>
                <a:gridCol w="817536"/>
                <a:gridCol w="817536"/>
                <a:gridCol w="817536"/>
              </a:tblGrid>
              <a:tr h="764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</a:t>
                      </a:r>
                      <a:endParaRPr lang="ru-RU" sz="11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100" marR="38100" marT="38100" marB="38100" anchor="ctr"/>
                </a:tc>
              </a:tr>
              <a:tr h="7647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8100" marR="38100" marT="38100" marB="381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389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851</TotalTime>
  <Words>428</Words>
  <Application>Microsoft Office PowerPoint</Application>
  <PresentationFormat>Широкоэкранный</PresentationFormat>
  <Paragraphs>156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Franklin Gothic Medium</vt:lpstr>
      <vt:lpstr>Times New Roman</vt:lpstr>
      <vt:lpstr>Trebuchet MS</vt:lpstr>
      <vt:lpstr>Wingdings 3</vt:lpstr>
      <vt:lpstr>Аспект</vt:lpstr>
      <vt:lpstr>огэ Графики функций. </vt:lpstr>
      <vt:lpstr>Пример 1. </vt:lpstr>
      <vt:lpstr>Пример 2. </vt:lpstr>
      <vt:lpstr>Пример 3. </vt:lpstr>
      <vt:lpstr>Пример 4. </vt:lpstr>
      <vt:lpstr>Пример 5. </vt:lpstr>
      <vt:lpstr>Пример 6. </vt:lpstr>
      <vt:lpstr>Пример 7. </vt:lpstr>
      <vt:lpstr>Пример 8. </vt:lpstr>
      <vt:lpstr>Пример 9. </vt:lpstr>
      <vt:lpstr>Пример 10. </vt:lpstr>
      <vt:lpstr>Пример 11. </vt:lpstr>
      <vt:lpstr>Пример 12. </vt:lpstr>
      <vt:lpstr>Пример 13. </vt:lpstr>
      <vt:lpstr>Пример 14. </vt:lpstr>
      <vt:lpstr>Пример 15. </vt:lpstr>
      <vt:lpstr>Пример 16. </vt:lpstr>
      <vt:lpstr>Пример 17. </vt:lpstr>
      <vt:lpstr>Пример 18. </vt:lpstr>
      <vt:lpstr>Пример 19. </vt:lpstr>
      <vt:lpstr>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Пример 1.</dc:title>
  <dc:creator>Светлана Е.</dc:creator>
  <cp:lastModifiedBy>Сергей Емельянов</cp:lastModifiedBy>
  <cp:revision>43</cp:revision>
  <dcterms:created xsi:type="dcterms:W3CDTF">2024-12-09T16:17:21Z</dcterms:created>
  <dcterms:modified xsi:type="dcterms:W3CDTF">2024-12-12T15:44:14Z</dcterms:modified>
</cp:coreProperties>
</file>