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80" r:id="rId2"/>
    <p:sldId id="263" r:id="rId3"/>
    <p:sldId id="316" r:id="rId4"/>
    <p:sldId id="319" r:id="rId5"/>
    <p:sldId id="317" r:id="rId6"/>
    <p:sldId id="292" r:id="rId7"/>
    <p:sldId id="259" r:id="rId8"/>
    <p:sldId id="296" r:id="rId9"/>
    <p:sldId id="297" r:id="rId10"/>
    <p:sldId id="298" r:id="rId11"/>
    <p:sldId id="299" r:id="rId12"/>
    <p:sldId id="300" r:id="rId13"/>
    <p:sldId id="302" r:id="rId14"/>
    <p:sldId id="303" r:id="rId15"/>
    <p:sldId id="305" r:id="rId16"/>
    <p:sldId id="306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20" r:id="rId26"/>
    <p:sldId id="318" r:id="rId2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7259" autoAdjust="0"/>
  </p:normalViewPr>
  <p:slideViewPr>
    <p:cSldViewPr showGuides="1">
      <p:cViewPr varScale="1">
        <p:scale>
          <a:sx n="75" d="100"/>
          <a:sy n="75" d="100"/>
        </p:scale>
        <p:origin x="931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7" cy="498714"/>
          </a:xfrm>
          <a:prstGeom prst="rect">
            <a:avLst/>
          </a:prstGeom>
        </p:spPr>
        <p:txBody>
          <a:bodyPr vert="horz" lIns="91486" tIns="45743" rIns="91486" bIns="4574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23" y="0"/>
            <a:ext cx="2953227" cy="498714"/>
          </a:xfrm>
          <a:prstGeom prst="rect">
            <a:avLst/>
          </a:prstGeom>
        </p:spPr>
        <p:txBody>
          <a:bodyPr vert="horz" lIns="91486" tIns="45743" rIns="91486" bIns="45743" rtlCol="0"/>
          <a:lstStyle>
            <a:lvl1pPr algn="r">
              <a:defRPr sz="1200"/>
            </a:lvl1pPr>
          </a:lstStyle>
          <a:p>
            <a:fld id="{B37B024C-310E-47EF-AA08-B3472B370A88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70588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86" tIns="45743" rIns="91486" bIns="4574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017"/>
            <a:ext cx="5452110" cy="3916650"/>
          </a:xfrm>
          <a:prstGeom prst="rect">
            <a:avLst/>
          </a:prstGeom>
        </p:spPr>
        <p:txBody>
          <a:bodyPr vert="horz" lIns="91486" tIns="45743" rIns="91486" bIns="4574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562"/>
            <a:ext cx="2953227" cy="498714"/>
          </a:xfrm>
          <a:prstGeom prst="rect">
            <a:avLst/>
          </a:prstGeom>
        </p:spPr>
        <p:txBody>
          <a:bodyPr vert="horz" lIns="91486" tIns="45743" rIns="91486" bIns="4574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23" y="9448562"/>
            <a:ext cx="2953227" cy="498714"/>
          </a:xfrm>
          <a:prstGeom prst="rect">
            <a:avLst/>
          </a:prstGeom>
        </p:spPr>
        <p:txBody>
          <a:bodyPr vert="horz" lIns="91486" tIns="45743" rIns="91486" bIns="45743" rtlCol="0" anchor="b"/>
          <a:lstStyle>
            <a:lvl1pPr algn="r">
              <a:defRPr sz="1200"/>
            </a:lvl1pPr>
          </a:lstStyle>
          <a:p>
            <a:fld id="{CF1F39F7-F021-4775-BC8D-963AAAA37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62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1F39F7-F021-4775-BC8D-963AAAA37018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568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D66DC2-D86B-4ED5-B966-55A630B854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F6339DE-D2E8-4C93-9C63-5D8BB21222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F7FA35-5003-419F-831D-9EC6C5AF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3B96A2-F386-4A90-990E-AF0369006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E7D715-CD7E-48BC-AFA8-63DBD7FD6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088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C6E415-1D5C-43FB-83BC-4AAF16420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B97C411-BEA8-4A1E-B60B-999197D1BD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AD21E2-01EB-47AD-9EB3-A9945C023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F7EAE5-8170-44A7-BD47-BFBAE12ED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F7B27D-2F4D-4B1D-BBC5-44910A331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7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45B4B58-D0CF-4684-9B66-363D862216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0C8991C-C5CD-48A1-BAB4-E60BF4C788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19DC17-0FF4-4CC6-BF33-E67820169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A8498C-566C-4B02-8B46-81DB71408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92A43C-CF39-446D-8695-4A2FD7E07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930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140B4A-26A8-42F5-AFE4-EC8AA2A41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02A89F-0551-48B2-8CD1-5774C7FB8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83AABD-CBC9-4283-A3AE-118807CD7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747C6E-91C4-410C-9A67-687815BBA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9A19DD-E6BF-43A0-BA1C-EA531D410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058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7C8B5A-144A-49AF-B9E0-FCD708CAB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5FF5B9C-5E14-47B6-9E97-E18DA010F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070625-E4F5-45E9-BE15-2064AE047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E48AF3-446A-48CE-8AD4-D9C1D6CB1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21B5FE-E79F-4A96-B4EF-35AA4F48E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01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DD6119-0AD2-4BCD-8A33-91F305E0A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1A682B-858D-47C7-A641-4D40B38FCA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B64886F-9E43-439E-835E-47106DB8E1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FD54DA6-DB91-4FC0-AA86-971014F62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40437DE-B141-4BEE-B4DD-06331A359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E81EF77-3B54-4927-B5D6-0200002AB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432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0078DB-1B0D-44E4-99CD-73B222E57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37D6E75-E86D-4E2C-816B-80ACDE802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7787F62-1884-40EF-A555-B6FDDF99D0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E9AEC22-4D3D-4A87-A125-B5C46F55F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3EC2CE3-0822-4734-97A9-35D7552822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0A75EED-6569-409C-AC43-59873A252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BEB06C0-D8EC-4B0D-A2BA-0C7399FC0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1FF6C11-42DC-49AC-B237-94AC9CDDA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042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3A0A8D-29FE-4D8C-9F12-BC77CC02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4F27AB6-96A3-4503-B6C3-2E307B5AD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87EF832-D4B2-44B6-87BD-E29E4582B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6B4D231-5D82-4869-857E-5F9C8DEEC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604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1DD0BDC-F9E7-4F9A-A0C3-C6A7AD7F2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DD1722F-A8E6-4B64-94A9-76B29FD96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E9D1176-29A2-45A9-99A1-3E4E5F858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856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7EEA1F-8027-44A7-8FCC-CD0FEF8B5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BBE6BF-469C-4CD0-AB69-18A319DDF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6F21D40-B36A-4312-B632-C1DE4508B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2DA1416-1783-4752-8EDD-873BDFEEA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56C7B51-8926-4F28-82F3-5329DAC84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7D01703-FD69-417A-86C7-D00E14CE0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577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EAA1E4-BCFF-4136-AD6F-E0D488BE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C23F0B3-3DE6-425B-9127-EAACCA192D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4B43348-162E-4A86-B608-21D8139408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0870BBA-C616-43BD-BC45-C9D8BD8B9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E81BC76-960A-4FA1-B302-8F8569EF3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BC9CC04-44C7-4181-95AE-AD3FE1E10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150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E1F1BE-E44A-449D-A799-7EB96E32B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19EEB84-975F-448C-9C3F-A58F730B3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B346F5-1348-40C7-83DF-1CE0CCB755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C4433-D2C1-4621-BA1E-BEF6CCE94761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B1AB63-788D-42DA-9217-F40287F3C5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725B62-BDF8-4B99-9F88-FEED06716E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375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DD08C5F-6D1E-4158-93D0-EA47CA017BAE}"/>
              </a:ext>
            </a:extLst>
          </p:cNvPr>
          <p:cNvSpPr txBox="1">
            <a:spLocks/>
          </p:cNvSpPr>
          <p:nvPr/>
        </p:nvSpPr>
        <p:spPr>
          <a:xfrm>
            <a:off x="6348028" y="980728"/>
            <a:ext cx="5508612" cy="34203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+mj-ea"/>
                <a:cs typeface="Arial" panose="020B0604020202020204" pitchFamily="34" charset="0"/>
              </a:rPr>
              <a:t>Нормативно-правовые аспекты реализации дополнительных общеразвивающих  программ в сетевой форме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528D9C07-FD85-41FC-90AD-23644229A551}"/>
              </a:ext>
            </a:extLst>
          </p:cNvPr>
          <p:cNvSpPr txBox="1">
            <a:spLocks/>
          </p:cNvSpPr>
          <p:nvPr/>
        </p:nvSpPr>
        <p:spPr>
          <a:xfrm>
            <a:off x="6348028" y="5589240"/>
            <a:ext cx="5508612" cy="765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+mj-ea"/>
                <a:cs typeface="Arial" panose="020B0604020202020204" pitchFamily="34" charset="0"/>
              </a:rPr>
              <a:t>Драгун Е. М., 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+mj-ea"/>
                <a:cs typeface="Arial" panose="020B0604020202020204" pitchFamily="34" charset="0"/>
              </a:rPr>
              <a:t>методист МАУ ДПО «НИСО»</a:t>
            </a:r>
          </a:p>
        </p:txBody>
      </p:sp>
    </p:spTree>
    <p:extLst>
      <p:ext uri="{BB962C8B-B14F-4D97-AF65-F5344CB8AC3E}">
        <p14:creationId xmlns:p14="http://schemas.microsoft.com/office/powerpoint/2010/main" val="3433830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396" y="321037"/>
            <a:ext cx="10477164" cy="720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Сетевая форма реализации программ</a:t>
            </a:r>
          </a:p>
        </p:txBody>
      </p:sp>
      <p:sp>
        <p:nvSpPr>
          <p:cNvPr id="5" name="Объект 6">
            <a:extLst>
              <a:ext uri="{FF2B5EF4-FFF2-40B4-BE49-F238E27FC236}">
                <a16:creationId xmlns:a16="http://schemas.microsoft.com/office/drawing/2014/main" id="{E44EC7C1-04D7-4E87-AB5A-5CE05D265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1041037"/>
            <a:ext cx="11557284" cy="549592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rgbClr val="C0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Федеральный закон от 29.12.2012 N 273-ФЗ (ред. от 25.12.2023) "Об образовании в Российской Федерации" (с изм. и доп., вступ. в силу с 01.03.2024)</a:t>
            </a:r>
          </a:p>
          <a:p>
            <a:pPr marL="0" indent="0" algn="just">
              <a:buNone/>
            </a:pPr>
            <a:r>
              <a:rPr lang="ru-RU" b="1" dirty="0">
                <a:latin typeface="Myriad Pro" panose="020B0503030403020204" pitchFamily="34" charset="0"/>
                <a:cs typeface="Arial" panose="020B0604020202020204" pitchFamily="34" charset="0"/>
              </a:rPr>
              <a:t>ст.15 часть 3.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C0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Порядок 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организации и осуществления образовательной деятельности при сетевой форме реализации образовательных программ и </a:t>
            </a:r>
            <a:r>
              <a:rPr lang="ru-RU" dirty="0">
                <a:solidFill>
                  <a:srgbClr val="C0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примерная форма договора о сетевой форме реализации образовательных программ 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утверждаются </a:t>
            </a:r>
            <a:r>
              <a:rPr lang="ru-RU" dirty="0">
                <a:solidFill>
                  <a:srgbClr val="C0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федеральным органом исполнительной власти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, осуществляющим функции по выработке и реализации государственной политики и нормативно-правовому регулированию </a:t>
            </a:r>
            <a:r>
              <a:rPr lang="ru-RU" dirty="0">
                <a:solidFill>
                  <a:srgbClr val="C0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в сфере высшего образования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, </a:t>
            </a:r>
            <a:r>
              <a:rPr lang="ru-RU" dirty="0">
                <a:solidFill>
                  <a:srgbClr val="C0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совместно с федеральным органом исполнительной власти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, осуществляющим функции по выработке и реализации государственной политики и нормативно-правовому регулированию </a:t>
            </a:r>
            <a:r>
              <a:rPr lang="ru-RU" dirty="0">
                <a:solidFill>
                  <a:srgbClr val="C0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в сфере общего образования 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(</a:t>
            </a:r>
            <a:r>
              <a:rPr lang="ru-RU" dirty="0">
                <a:solidFill>
                  <a:srgbClr val="C0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приказ № 882/391от 05.08.2020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06838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396" y="321037"/>
            <a:ext cx="10477164" cy="720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Сетевая форма реализации программ</a:t>
            </a:r>
          </a:p>
        </p:txBody>
      </p:sp>
      <p:sp>
        <p:nvSpPr>
          <p:cNvPr id="5" name="Объект 6">
            <a:extLst>
              <a:ext uri="{FF2B5EF4-FFF2-40B4-BE49-F238E27FC236}">
                <a16:creationId xmlns:a16="http://schemas.microsoft.com/office/drawing/2014/main" id="{E44EC7C1-04D7-4E87-AB5A-5CE05D265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1041037"/>
            <a:ext cx="11557284" cy="54959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rgbClr val="C0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Федеральный закон от 29.12.2012 N 273-ФЗ (ред. от 25.12.2023) "Об образовании в Российской Федерации" (с изм. и доп., вступ. в силу с 01.03.2024)</a:t>
            </a:r>
          </a:p>
          <a:p>
            <a:pPr marL="0" indent="0" algn="just">
              <a:buNone/>
            </a:pPr>
            <a:r>
              <a:rPr lang="ru-RU" b="1" dirty="0">
                <a:latin typeface="Myriad Pro" panose="020B0503030403020204" pitchFamily="34" charset="0"/>
                <a:cs typeface="Arial" panose="020B0604020202020204" pitchFamily="34" charset="0"/>
              </a:rPr>
              <a:t>ст.15 часть 4.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C0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Использование имущества государственных и муниципальных организаций 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организациями, осуществляющими образовательную деятельность, финансовое обеспечение которых осуществляется за счет бюджетных ассигнований федерального бюджета, бюджетов субъектов Российской Федерации и (или) местных бюджетов, </a:t>
            </a:r>
            <a:r>
              <a:rPr lang="ru-RU" dirty="0">
                <a:solidFill>
                  <a:srgbClr val="C0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при сетевой форме реализации образовательных программ осуществляется на безвозмездной основе, если иное не установлено договором о сетевой форме реализации образовательных программ.</a:t>
            </a:r>
          </a:p>
        </p:txBody>
      </p:sp>
    </p:spTree>
    <p:extLst>
      <p:ext uri="{BB962C8B-B14F-4D97-AF65-F5344CB8AC3E}">
        <p14:creationId xmlns:p14="http://schemas.microsoft.com/office/powerpoint/2010/main" val="708095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396" y="321037"/>
            <a:ext cx="10477164" cy="720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Сетевая форма реализации программ</a:t>
            </a:r>
          </a:p>
        </p:txBody>
      </p:sp>
      <p:sp>
        <p:nvSpPr>
          <p:cNvPr id="5" name="Объект 6">
            <a:extLst>
              <a:ext uri="{FF2B5EF4-FFF2-40B4-BE49-F238E27FC236}">
                <a16:creationId xmlns:a16="http://schemas.microsoft.com/office/drawing/2014/main" id="{E44EC7C1-04D7-4E87-AB5A-5CE05D265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1041037"/>
            <a:ext cx="11557284" cy="54959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rgbClr val="C0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Приказ Министерства науки и высшего образования РФ и Министерства просвещения РФ от 5 августа 2020 г. N 882/391 «Об организации и осуществлении образовательной деятельности при сетевой форме реализации образовательных программ» (с изменениями и дополнениями от 21 февраля, 26 июля 2022 г., 22 февраля 2023 г.) </a:t>
            </a:r>
            <a:r>
              <a:rPr lang="ru-RU" u="sng" dirty="0">
                <a:latin typeface="Myriad Pro" panose="020B0503030403020204" pitchFamily="34" charset="0"/>
                <a:cs typeface="Arial" panose="020B0604020202020204" pitchFamily="34" charset="0"/>
              </a:rPr>
              <a:t>действует до 1 сентября 2027 г.</a:t>
            </a:r>
          </a:p>
          <a:p>
            <a:pPr marL="0" indent="0" algn="just">
              <a:buNone/>
            </a:pPr>
            <a:r>
              <a:rPr lang="ru-RU" b="1" i="1" u="sng" dirty="0">
                <a:latin typeface="Myriad Pro" panose="020B0503030403020204" pitchFamily="34" charset="0"/>
                <a:cs typeface="Arial" panose="020B0604020202020204" pitchFamily="34" charset="0"/>
              </a:rPr>
              <a:t>УТВЕРЖДАЕТ </a:t>
            </a:r>
          </a:p>
          <a:p>
            <a:pPr marL="0" indent="0" algn="just">
              <a:buNone/>
            </a:pPr>
            <a:r>
              <a:rPr lang="ru-RU" b="1" dirty="0">
                <a:latin typeface="Myriad Pro" panose="020B0503030403020204" pitchFamily="34" charset="0"/>
                <a:cs typeface="Arial" panose="020B0604020202020204" pitchFamily="34" charset="0"/>
              </a:rPr>
              <a:t>- 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Порядок организации и осуществления образовательной деятельности при сетевой форме реализации образовательных программ (приложение 1);</a:t>
            </a:r>
          </a:p>
          <a:p>
            <a:pPr marL="0" indent="0" algn="just">
              <a:buNone/>
            </a:pP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- примерную форму договора о сетевой форме реализации образовательных программ (приложение 2). </a:t>
            </a:r>
          </a:p>
          <a:p>
            <a:pPr marL="0" indent="0" algn="just">
              <a:buNone/>
            </a:pPr>
            <a:endParaRPr lang="ru-RU" b="1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869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396" y="321037"/>
            <a:ext cx="10477164" cy="720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Сетевая форма реализации программ</a:t>
            </a:r>
          </a:p>
        </p:txBody>
      </p:sp>
      <p:sp>
        <p:nvSpPr>
          <p:cNvPr id="5" name="Объект 6">
            <a:extLst>
              <a:ext uri="{FF2B5EF4-FFF2-40B4-BE49-F238E27FC236}">
                <a16:creationId xmlns:a16="http://schemas.microsoft.com/office/drawing/2014/main" id="{E44EC7C1-04D7-4E87-AB5A-5CE05D265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1041037"/>
            <a:ext cx="11557284" cy="549592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Myriad Pro" panose="020B0503030403020204" pitchFamily="34" charset="0"/>
                <a:cs typeface="Arial" panose="020B0604020202020204" pitchFamily="34" charset="0"/>
              </a:rPr>
              <a:t>1. Порядок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 организации и осуществления образовательной деятельности при сетевой форме реализации образовательных программ </a:t>
            </a:r>
            <a:r>
              <a:rPr lang="ru-RU" dirty="0">
                <a:solidFill>
                  <a:srgbClr val="C0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устанавливает правила организации и осуществления образовательной деятельности при сетевой форме реализации программ 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(далее – сетевая форма, образовательные программы).</a:t>
            </a:r>
          </a:p>
          <a:p>
            <a:pPr marL="0" indent="0" algn="just">
              <a:buNone/>
            </a:pPr>
            <a:r>
              <a:rPr lang="ru-RU" b="1" dirty="0">
                <a:latin typeface="Myriad Pro" panose="020B0503030403020204" pitchFamily="34" charset="0"/>
                <a:cs typeface="Arial" panose="020B0604020202020204" pitchFamily="34" charset="0"/>
              </a:rPr>
              <a:t>2.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 Сетевая форма обеспечивает возможность освоения обучающимися образовательной программы </a:t>
            </a:r>
            <a:r>
              <a:rPr lang="ru-RU" dirty="0">
                <a:solidFill>
                  <a:srgbClr val="C0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с использованием ресурсов нескольких организаций.</a:t>
            </a:r>
          </a:p>
          <a:p>
            <a:pPr marL="0" indent="0" algn="just">
              <a:buNone/>
            </a:pPr>
            <a:r>
              <a:rPr lang="ru-RU" b="1" dirty="0">
                <a:latin typeface="Myriad Pro" panose="020B0503030403020204" pitchFamily="34" charset="0"/>
                <a:cs typeface="Arial" panose="020B0604020202020204" pitchFamily="34" charset="0"/>
              </a:rPr>
              <a:t>3.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 Образовательная деятельность по образовательной программе, реализуемой с использованием сетевой формы (далее - сетевая образовательная программа), </a:t>
            </a:r>
            <a:r>
              <a:rPr lang="ru-RU" dirty="0">
                <a:solidFill>
                  <a:srgbClr val="C0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осуществляется посредством взаимодействия между организациями в соответствии с договором о сетевой форме реализации образовательной программы 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(далее - договор о сетевой форме). Сетевая образовательная программа может включать в себя части, предусмотренные образовательными программами различных видов, уровней и (или) направленностей. </a:t>
            </a:r>
          </a:p>
          <a:p>
            <a:pPr marL="0" indent="0" algn="just">
              <a:buNone/>
            </a:pPr>
            <a:endParaRPr lang="ru-RU" dirty="0">
              <a:latin typeface="Myriad Pro" panose="020B0503030403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b="1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681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396" y="321037"/>
            <a:ext cx="10477164" cy="720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Сетевая форма реализации программ</a:t>
            </a:r>
          </a:p>
        </p:txBody>
      </p:sp>
      <p:sp>
        <p:nvSpPr>
          <p:cNvPr id="5" name="Объект 6">
            <a:extLst>
              <a:ext uri="{FF2B5EF4-FFF2-40B4-BE49-F238E27FC236}">
                <a16:creationId xmlns:a16="http://schemas.microsoft.com/office/drawing/2014/main" id="{E44EC7C1-04D7-4E87-AB5A-5CE05D265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1041037"/>
            <a:ext cx="11737304" cy="566432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dirty="0">
                <a:latin typeface="Myriad Pro" panose="020B0503030403020204" pitchFamily="34" charset="0"/>
                <a:cs typeface="Arial" panose="020B0604020202020204" pitchFamily="34" charset="0"/>
              </a:rPr>
              <a:t>4.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 Сторонами договора о сетевой форме являются:</a:t>
            </a:r>
          </a:p>
          <a:p>
            <a:pPr algn="just">
              <a:buFontTx/>
              <a:buChar char="-"/>
            </a:pPr>
            <a:r>
              <a:rPr lang="ru-RU" b="1" dirty="0">
                <a:solidFill>
                  <a:srgbClr val="C0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базовая организация 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- организация, осуществляющая образовательную деятельность, в которую обучающийся принят на обучение и которая несет ответственность за реализацию сетевой образовательной программы, осуществляет контроль за участием организаций-участников в реализации сетевой образовательной программы;</a:t>
            </a:r>
          </a:p>
          <a:p>
            <a:pPr algn="just">
              <a:buFontTx/>
              <a:buChar char="-"/>
            </a:pPr>
            <a:endParaRPr lang="ru-RU" dirty="0">
              <a:latin typeface="Myriad Pro" panose="020B0503030403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ru-RU" b="1" dirty="0">
                <a:solidFill>
                  <a:srgbClr val="C0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организация-участник</a:t>
            </a:r>
            <a:r>
              <a:rPr lang="ru-RU" b="1" dirty="0">
                <a:latin typeface="Myriad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- принимающая участие в реализации сетевой образовательной программы организация, </a:t>
            </a:r>
            <a:r>
              <a:rPr lang="ru-RU" u="sng" dirty="0">
                <a:latin typeface="Myriad Pro" panose="020B0503030403020204" pitchFamily="34" charset="0"/>
                <a:cs typeface="Arial" panose="020B0604020202020204" pitchFamily="34" charset="0"/>
              </a:rPr>
              <a:t>осуществляющая образовательную деятельность 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(</a:t>
            </a:r>
            <a:r>
              <a:rPr lang="ru-RU" b="1" dirty="0">
                <a:latin typeface="Myriad Pro" panose="020B0503030403020204" pitchFamily="34" charset="0"/>
                <a:cs typeface="Arial" panose="020B0604020202020204" pitchFamily="34" charset="0"/>
              </a:rPr>
              <a:t>образовательная организация-участник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), </a:t>
            </a:r>
          </a:p>
          <a:p>
            <a:pPr algn="just">
              <a:buFontTx/>
              <a:buChar char="-"/>
            </a:pP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и (или) научная организация, медицинская организация, организация культуры, физкультурно-спортивная или иная организация, </a:t>
            </a:r>
            <a:r>
              <a:rPr lang="ru-RU" u="sng" dirty="0">
                <a:latin typeface="Myriad Pro" panose="020B0503030403020204" pitchFamily="34" charset="0"/>
                <a:cs typeface="Arial" panose="020B0604020202020204" pitchFamily="34" charset="0"/>
              </a:rPr>
              <a:t>обладающая ресурсами 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для осуществления образовательной деятельности по сетевой образовательной программе (</a:t>
            </a:r>
            <a:r>
              <a:rPr lang="ru-RU" b="1" dirty="0">
                <a:latin typeface="Myriad Pro" panose="020B0503030403020204" pitchFamily="34" charset="0"/>
                <a:cs typeface="Arial" panose="020B0604020202020204" pitchFamily="34" charset="0"/>
              </a:rPr>
              <a:t>организация, обладающая ресурсами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 algn="just">
              <a:buNone/>
            </a:pP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Сторонами договора о сетевой форме могут являться </a:t>
            </a:r>
            <a:r>
              <a:rPr lang="ru-RU" b="1" dirty="0">
                <a:solidFill>
                  <a:srgbClr val="C0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несколько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 организаций-участников. </a:t>
            </a:r>
          </a:p>
          <a:p>
            <a:pPr marL="0" indent="0" algn="just">
              <a:buNone/>
            </a:pPr>
            <a:endParaRPr lang="ru-RU" b="1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360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396" y="321037"/>
            <a:ext cx="10477164" cy="720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Сетевая форма реализации программ</a:t>
            </a:r>
          </a:p>
        </p:txBody>
      </p:sp>
      <p:sp>
        <p:nvSpPr>
          <p:cNvPr id="5" name="Объект 6">
            <a:extLst>
              <a:ext uri="{FF2B5EF4-FFF2-40B4-BE49-F238E27FC236}">
                <a16:creationId xmlns:a16="http://schemas.microsoft.com/office/drawing/2014/main" id="{E44EC7C1-04D7-4E87-AB5A-5CE05D265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1376772"/>
            <a:ext cx="11737304" cy="5292588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ru-RU" sz="5900" b="1" dirty="0">
                <a:latin typeface="Myriad Pro" panose="020B0503030403020204" pitchFamily="34" charset="0"/>
                <a:cs typeface="Arial" panose="020B0604020202020204" pitchFamily="34" charset="0"/>
              </a:rPr>
              <a:t>6.</a:t>
            </a:r>
            <a:r>
              <a:rPr lang="ru-RU" sz="5900" dirty="0">
                <a:latin typeface="Myriad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ru-RU" sz="5900" dirty="0">
                <a:solidFill>
                  <a:srgbClr val="C0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Сетевая </a:t>
            </a:r>
            <a:r>
              <a:rPr lang="ru-RU" sz="5900" dirty="0">
                <a:solidFill>
                  <a:srgbClr val="C00000"/>
                </a:solidFill>
              </a:rPr>
              <a:t>образовательная программа </a:t>
            </a:r>
            <a:r>
              <a:rPr lang="ru-RU" sz="5900" dirty="0"/>
              <a:t>в соответствии с договором о сетевой форме </a:t>
            </a:r>
            <a:r>
              <a:rPr lang="ru-RU" sz="5900" dirty="0">
                <a:solidFill>
                  <a:srgbClr val="C00000"/>
                </a:solidFill>
              </a:rPr>
              <a:t>утверждается базовой </a:t>
            </a:r>
            <a:r>
              <a:rPr lang="ru-RU" sz="5900" dirty="0"/>
              <a:t>организацией </a:t>
            </a:r>
            <a:r>
              <a:rPr lang="ru-RU" sz="5900" dirty="0">
                <a:solidFill>
                  <a:srgbClr val="C00000"/>
                </a:solidFill>
              </a:rPr>
              <a:t>самостоятельно</a:t>
            </a:r>
            <a:r>
              <a:rPr lang="ru-RU" sz="5900" dirty="0">
                <a:solidFill>
                  <a:srgbClr val="FF0000"/>
                </a:solidFill>
              </a:rPr>
              <a:t> </a:t>
            </a:r>
            <a:r>
              <a:rPr lang="ru-RU" sz="5900" dirty="0"/>
              <a:t>либо </a:t>
            </a:r>
            <a:r>
              <a:rPr lang="ru-RU" sz="5900" dirty="0">
                <a:solidFill>
                  <a:srgbClr val="C00000"/>
                </a:solidFill>
              </a:rPr>
              <a:t>совместно с образовательной организацией-участником </a:t>
            </a:r>
            <a:r>
              <a:rPr lang="ru-RU" sz="5900" dirty="0"/>
              <a:t>(образовательными организациями-участниками).</a:t>
            </a:r>
          </a:p>
          <a:p>
            <a:pPr marL="0" indent="0" algn="just">
              <a:buNone/>
            </a:pPr>
            <a:r>
              <a:rPr lang="ru-RU" sz="5900" dirty="0"/>
              <a:t> </a:t>
            </a:r>
          </a:p>
          <a:p>
            <a:pPr marL="0" indent="0" algn="just">
              <a:buNone/>
            </a:pPr>
            <a:r>
              <a:rPr lang="ru-RU" sz="5900" dirty="0"/>
              <a:t>В случае, когда сетевая образовательная программа утверждается базовой организацией самостоятельно, образовательная организация-участник разрабатывает, утверждает и направляет базовой организации для включения в сетевую образовательную программу рабочие программы реализуемых ею частей (учебных предметов, курсов, дисциплин (модулей), практики, иных компонентов), а также необходимые оценочные и методические материалы.</a:t>
            </a:r>
          </a:p>
          <a:p>
            <a:pPr marL="0" indent="0" algn="just">
              <a:buNone/>
            </a:pPr>
            <a:r>
              <a:rPr lang="ru-RU" sz="5900" dirty="0"/>
              <a:t>Рабочие программы реализуемых иностранной образовательной организацией частей сетевой образовательной программы включаются в нее на соответствующем языке обучения.</a:t>
            </a:r>
            <a:endParaRPr lang="ru-RU" sz="5900" dirty="0">
              <a:latin typeface="Myriad Pro" panose="020B0503030403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endParaRPr lang="ru-RU" sz="3000" b="1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816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396" y="321037"/>
            <a:ext cx="10477164" cy="720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Сетевая форма реализации программ</a:t>
            </a:r>
          </a:p>
        </p:txBody>
      </p:sp>
      <p:sp>
        <p:nvSpPr>
          <p:cNvPr id="5" name="Объект 6">
            <a:extLst>
              <a:ext uri="{FF2B5EF4-FFF2-40B4-BE49-F238E27FC236}">
                <a16:creationId xmlns:a16="http://schemas.microsoft.com/office/drawing/2014/main" id="{E44EC7C1-04D7-4E87-AB5A-5CE05D265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1772816"/>
            <a:ext cx="11737304" cy="489654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5900" b="1" dirty="0">
                <a:latin typeface="Myriad Pro" panose="020B0503030403020204" pitchFamily="34" charset="0"/>
                <a:cs typeface="Arial" panose="020B0604020202020204" pitchFamily="34" charset="0"/>
              </a:rPr>
              <a:t>7.</a:t>
            </a:r>
            <a:r>
              <a:rPr lang="ru-RU" sz="5900" dirty="0">
                <a:latin typeface="Myriad Pro" panose="020B0503030403020204" pitchFamily="34" charset="0"/>
                <a:cs typeface="Arial" panose="020B0604020202020204" pitchFamily="34" charset="0"/>
              </a:rPr>
              <a:t> Использование сетевой формы </a:t>
            </a:r>
            <a:r>
              <a:rPr lang="ru-RU" sz="5900" u="sng" dirty="0">
                <a:solidFill>
                  <a:srgbClr val="C0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предусматривается</a:t>
            </a:r>
            <a:r>
              <a:rPr lang="ru-RU" sz="5900" dirty="0">
                <a:solidFill>
                  <a:srgbClr val="C0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ru-RU" sz="5900" u="sng" dirty="0">
                <a:solidFill>
                  <a:srgbClr val="C0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образовательной</a:t>
            </a:r>
            <a:r>
              <a:rPr lang="ru-RU" sz="5900" dirty="0">
                <a:solidFill>
                  <a:srgbClr val="C0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ru-RU" sz="5900" u="sng" dirty="0">
                <a:solidFill>
                  <a:srgbClr val="C0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программой,</a:t>
            </a:r>
            <a:r>
              <a:rPr lang="ru-RU" sz="5900" dirty="0">
                <a:solidFill>
                  <a:srgbClr val="C0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ru-RU" sz="5900" dirty="0">
                <a:latin typeface="Myriad Pro" panose="020B0503030403020204" pitchFamily="34" charset="0"/>
                <a:cs typeface="Arial" panose="020B0604020202020204" pitchFamily="34" charset="0"/>
              </a:rPr>
              <a:t>на которую осуществляется прием на обучение обучающихся, либо осуществляется </a:t>
            </a:r>
            <a:r>
              <a:rPr lang="ru-RU" sz="5900" u="sng" dirty="0">
                <a:latin typeface="Myriad Pro" panose="020B0503030403020204" pitchFamily="34" charset="0"/>
                <a:cs typeface="Arial" panose="020B0604020202020204" pitchFamily="34" charset="0"/>
              </a:rPr>
              <a:t>переход к использованию сетевой формы в период реализации образовательной программы </a:t>
            </a:r>
            <a:r>
              <a:rPr lang="ru-RU" sz="5900" u="sng" dirty="0">
                <a:solidFill>
                  <a:srgbClr val="C0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с внесением изменений в образовательную программу </a:t>
            </a:r>
            <a:r>
              <a:rPr lang="ru-RU" sz="5900" u="sng" dirty="0">
                <a:latin typeface="Myriad Pro" panose="020B0503030403020204" pitchFamily="34" charset="0"/>
                <a:cs typeface="Arial" panose="020B0604020202020204" pitchFamily="34" charset="0"/>
              </a:rPr>
              <a:t>в порядке, установленном локальными нормативными актами базовой организации.</a:t>
            </a:r>
            <a:endParaRPr lang="ru-RU" u="sng" dirty="0">
              <a:latin typeface="Myriad Pro" panose="020B0503030403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3000" b="1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8021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396" y="321037"/>
            <a:ext cx="10477164" cy="720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Сетевая форма реализации программ</a:t>
            </a:r>
          </a:p>
        </p:txBody>
      </p:sp>
      <p:sp>
        <p:nvSpPr>
          <p:cNvPr id="5" name="Объект 6">
            <a:extLst>
              <a:ext uri="{FF2B5EF4-FFF2-40B4-BE49-F238E27FC236}">
                <a16:creationId xmlns:a16="http://schemas.microsoft.com/office/drawing/2014/main" id="{E44EC7C1-04D7-4E87-AB5A-5CE05D265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1160748"/>
            <a:ext cx="11737304" cy="550861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3200" b="1" dirty="0">
                <a:latin typeface="Myriad Pro" panose="020B0503030403020204" pitchFamily="34" charset="0"/>
                <a:cs typeface="Arial" panose="020B0604020202020204" pitchFamily="34" charset="0"/>
              </a:rPr>
              <a:t>8.</a:t>
            </a:r>
            <a:r>
              <a:rPr lang="ru-RU" sz="5900" dirty="0">
                <a:latin typeface="Myriad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ru-RU" sz="3200" dirty="0"/>
              <a:t>При приеме на обучение по сетевой образовательной программе обучающийся зачисляется </a:t>
            </a:r>
            <a:r>
              <a:rPr lang="ru-RU" sz="3200" dirty="0">
                <a:solidFill>
                  <a:srgbClr val="C00000"/>
                </a:solidFill>
              </a:rPr>
              <a:t>в базовую организацию </a:t>
            </a:r>
            <a:r>
              <a:rPr lang="ru-RU" sz="3200" dirty="0"/>
              <a:t>на обучение по указанной программе. </a:t>
            </a:r>
          </a:p>
          <a:p>
            <a:pPr marL="0" indent="0" algn="just">
              <a:buNone/>
            </a:pPr>
            <a:r>
              <a:rPr lang="ru-RU" sz="3200" b="1" dirty="0"/>
              <a:t>9.</a:t>
            </a:r>
            <a:r>
              <a:rPr lang="ru-RU" sz="3200" dirty="0"/>
              <a:t> </a:t>
            </a:r>
            <a:r>
              <a:rPr lang="ru-RU" sz="3200" dirty="0">
                <a:solidFill>
                  <a:srgbClr val="C00000"/>
                </a:solidFill>
              </a:rPr>
              <a:t>Зачисление</a:t>
            </a:r>
            <a:r>
              <a:rPr lang="ru-RU" sz="3200" dirty="0"/>
              <a:t> </a:t>
            </a:r>
            <a:r>
              <a:rPr lang="ru-RU" sz="3200" dirty="0">
                <a:solidFill>
                  <a:srgbClr val="C00000"/>
                </a:solidFill>
              </a:rPr>
              <a:t>в</a:t>
            </a:r>
            <a:r>
              <a:rPr lang="ru-RU" sz="3200" dirty="0"/>
              <a:t> </a:t>
            </a:r>
            <a:r>
              <a:rPr lang="ru-RU" sz="3200" dirty="0">
                <a:solidFill>
                  <a:srgbClr val="C00000"/>
                </a:solidFill>
              </a:rPr>
              <a:t>образовательную организацию-участника </a:t>
            </a:r>
            <a:r>
              <a:rPr lang="ru-RU" sz="3200" dirty="0"/>
              <a:t>при реализации в сетевой форме основных образовательных программ и дополнительных образовательных программ </a:t>
            </a:r>
            <a:r>
              <a:rPr lang="ru-RU" sz="3200" dirty="0">
                <a:solidFill>
                  <a:srgbClr val="C00000"/>
                </a:solidFill>
              </a:rPr>
              <a:t>осуществляется путем перевода в указанную организацию </a:t>
            </a:r>
            <a:r>
              <a:rPr lang="ru-RU" sz="3200" u="sng" dirty="0">
                <a:solidFill>
                  <a:srgbClr val="C00000"/>
                </a:solidFill>
              </a:rPr>
              <a:t>без отчисления из базовой организации </a:t>
            </a:r>
            <a:r>
              <a:rPr lang="ru-RU" sz="3200" dirty="0">
                <a:solidFill>
                  <a:srgbClr val="C00000"/>
                </a:solidFill>
              </a:rPr>
              <a:t>в порядке, определяемом локальными нормативными актами указанной организации. </a:t>
            </a:r>
          </a:p>
          <a:p>
            <a:pPr marL="0" indent="0" algn="just">
              <a:buNone/>
            </a:pPr>
            <a:r>
              <a:rPr lang="ru-RU" sz="3200" b="1" dirty="0"/>
              <a:t>Зачисление обучающихся в организацию, обладающую ресурсами, не производится.</a:t>
            </a:r>
            <a:endParaRPr lang="ru-RU" sz="3000" b="1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5261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396" y="321037"/>
            <a:ext cx="10477164" cy="720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Сетевая форма реализации программ</a:t>
            </a:r>
          </a:p>
        </p:txBody>
      </p:sp>
      <p:sp>
        <p:nvSpPr>
          <p:cNvPr id="5" name="Объект 6">
            <a:extLst>
              <a:ext uri="{FF2B5EF4-FFF2-40B4-BE49-F238E27FC236}">
                <a16:creationId xmlns:a16="http://schemas.microsoft.com/office/drawing/2014/main" id="{E44EC7C1-04D7-4E87-AB5A-5CE05D265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1772816"/>
            <a:ext cx="11737304" cy="48965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b="1" dirty="0"/>
              <a:t>10.</a:t>
            </a:r>
            <a:r>
              <a:rPr lang="ru-RU" sz="3200" dirty="0"/>
              <a:t> Обучающиеся по сетевой образовательной программе являются </a:t>
            </a:r>
            <a:r>
              <a:rPr lang="ru-RU" sz="3200" dirty="0">
                <a:solidFill>
                  <a:srgbClr val="C00000"/>
                </a:solidFill>
              </a:rPr>
              <a:t>обучающимися базовой организации</a:t>
            </a:r>
            <a:r>
              <a:rPr lang="ru-RU" sz="3200" dirty="0"/>
              <a:t>, а в период реализации </a:t>
            </a:r>
            <a:r>
              <a:rPr lang="ru-RU" sz="3200" dirty="0">
                <a:solidFill>
                  <a:srgbClr val="C00000"/>
                </a:solidFill>
              </a:rPr>
              <a:t>части сетевой образовательной программы </a:t>
            </a:r>
            <a:r>
              <a:rPr lang="ru-RU" sz="3200" dirty="0"/>
              <a:t>в образовательной организации-участнике - </a:t>
            </a:r>
            <a:r>
              <a:rPr lang="ru-RU" sz="3200" dirty="0">
                <a:solidFill>
                  <a:srgbClr val="C00000"/>
                </a:solidFill>
              </a:rPr>
              <a:t>также обучающимися указанной организации. </a:t>
            </a:r>
          </a:p>
          <a:p>
            <a:pPr marL="0" indent="0" algn="just">
              <a:buNone/>
            </a:pPr>
            <a:r>
              <a:rPr lang="ru-RU" sz="3200" dirty="0"/>
              <a:t>На период реализации части сетевой образовательной программы в образовательной организации-участнике </a:t>
            </a:r>
            <a:r>
              <a:rPr lang="ru-RU" sz="3200" dirty="0">
                <a:solidFill>
                  <a:srgbClr val="C00000"/>
                </a:solidFill>
              </a:rPr>
              <a:t>обучающиеся не отчисляются из базовой организации.</a:t>
            </a:r>
            <a:endParaRPr lang="ru-RU" sz="3000" b="1" dirty="0">
              <a:solidFill>
                <a:srgbClr val="C00000"/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9929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396" y="321037"/>
            <a:ext cx="10477164" cy="720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Сетевая форма реализации программ</a:t>
            </a:r>
          </a:p>
        </p:txBody>
      </p:sp>
      <p:sp>
        <p:nvSpPr>
          <p:cNvPr id="5" name="Объект 6">
            <a:extLst>
              <a:ext uri="{FF2B5EF4-FFF2-40B4-BE49-F238E27FC236}">
                <a16:creationId xmlns:a16="http://schemas.microsoft.com/office/drawing/2014/main" id="{E44EC7C1-04D7-4E87-AB5A-5CE05D265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1772816"/>
            <a:ext cx="11737304" cy="489654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3200" b="1" dirty="0"/>
              <a:t>11.</a:t>
            </a:r>
            <a:r>
              <a:rPr lang="ru-RU" sz="3200" dirty="0"/>
              <a:t> </a:t>
            </a:r>
            <a:r>
              <a:rPr lang="ru-RU" sz="3200" dirty="0">
                <a:solidFill>
                  <a:srgbClr val="C00000"/>
                </a:solidFill>
              </a:rPr>
              <a:t>Выплата обучающимся по сетевой образовательной программе стипендий и других денежных выплат, </a:t>
            </a:r>
            <a:r>
              <a:rPr lang="ru-RU" sz="3200" dirty="0"/>
              <a:t>предоставление иных мер социальной поддержки, предусмотренных законодательством об образовании, </a:t>
            </a:r>
            <a:r>
              <a:rPr lang="ru-RU" sz="3200" dirty="0">
                <a:solidFill>
                  <a:srgbClr val="C00000"/>
                </a:solidFill>
              </a:rPr>
              <a:t>осуществляется базовой организацией в течение всего срока реализации сетевой образовательной программы. </a:t>
            </a:r>
          </a:p>
          <a:p>
            <a:pPr marL="0" indent="0" algn="just">
              <a:buNone/>
            </a:pPr>
            <a:r>
              <a:rPr lang="ru-RU" sz="3200" dirty="0">
                <a:solidFill>
                  <a:srgbClr val="C00000"/>
                </a:solidFill>
              </a:rPr>
              <a:t>По решению организации-участника обучающимся может быть назначена дополнительная стипендия, иные денежные выплаты</a:t>
            </a:r>
            <a:r>
              <a:rPr lang="ru-RU" sz="3200" dirty="0"/>
              <a:t>, предоставлены дополнительные меры социальной поддержки в порядке, определяемом указанной организацией. Установление указанных стипендий или иных денежных выплат, предоставление дополнительных мер социальной поддержки </a:t>
            </a:r>
            <a:r>
              <a:rPr lang="ru-RU" sz="3200" dirty="0">
                <a:solidFill>
                  <a:srgbClr val="C00000"/>
                </a:solidFill>
              </a:rPr>
              <a:t>не является основанием для отмены либо приостановления базовой организацией выплаты стипендий, иных денежных выплат </a:t>
            </a:r>
            <a:r>
              <a:rPr lang="ru-RU" sz="3200" dirty="0"/>
              <a:t>или предоставления установленных мер социальной поддержки</a:t>
            </a:r>
            <a:endParaRPr lang="ru-RU" sz="3000" b="1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278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549000"/>
            <a:ext cx="10368552" cy="104379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Сетевая форма реализации программ</a:t>
            </a:r>
            <a:b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Myriad Pro" panose="020B0503030403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(по материалам статьи «Особенности сетевой формы реализации образовательных программ в современных условиях», журнал «Евразийский Союз Ученых, 2020 год) </a:t>
            </a:r>
          </a:p>
        </p:txBody>
      </p:sp>
      <p:sp>
        <p:nvSpPr>
          <p:cNvPr id="5" name="Объект 6">
            <a:extLst>
              <a:ext uri="{FF2B5EF4-FFF2-40B4-BE49-F238E27FC236}">
                <a16:creationId xmlns:a16="http://schemas.microsoft.com/office/drawing/2014/main" id="{E44EC7C1-04D7-4E87-AB5A-5CE05D265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1952836"/>
            <a:ext cx="11665296" cy="464451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Используется в целях:</a:t>
            </a:r>
          </a:p>
          <a:p>
            <a:pPr>
              <a:buFontTx/>
              <a:buChar char="-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повышения качества образования;</a:t>
            </a:r>
          </a:p>
          <a:p>
            <a:pPr>
              <a:buFontTx/>
              <a:buChar char="-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увеличения доступа обучающихся к актуальным образовательным технологиям и средствам обучения;</a:t>
            </a:r>
          </a:p>
          <a:p>
            <a:pPr>
              <a:buFontTx/>
              <a:buChar char="-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расширения возможностей обучающихся для выбора разных профилей подготовки и специализаций;</a:t>
            </a:r>
          </a:p>
          <a:p>
            <a:pPr>
              <a:buFontTx/>
              <a:buChar char="-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углубленного изучения учебных курсов, предметов, дисциплин, модулей;</a:t>
            </a:r>
          </a:p>
          <a:p>
            <a:pPr>
              <a:buFontTx/>
              <a:buChar char="-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формирования современных профессиональных компетенций;</a:t>
            </a:r>
          </a:p>
          <a:p>
            <a:pPr>
              <a:buFontTx/>
              <a:buChar char="-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более эффективного использования имеющихся образовательных ресурсов;</a:t>
            </a:r>
          </a:p>
          <a:p>
            <a:pPr>
              <a:buFontTx/>
              <a:buChar char="-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увеличения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конкурентноспособности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выпускников на российском и международном рынках образовательных услуг и труда. </a:t>
            </a:r>
          </a:p>
          <a:p>
            <a:pPr algn="ctr">
              <a:buFontTx/>
              <a:buChar char="-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Tx/>
              <a:buChar char="-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Tx/>
              <a:buChar char="-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8705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396" y="321037"/>
            <a:ext cx="10477164" cy="720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Сетевая форма реализации программ</a:t>
            </a:r>
          </a:p>
        </p:txBody>
      </p:sp>
      <p:sp>
        <p:nvSpPr>
          <p:cNvPr id="5" name="Объект 6">
            <a:extLst>
              <a:ext uri="{FF2B5EF4-FFF2-40B4-BE49-F238E27FC236}">
                <a16:creationId xmlns:a16="http://schemas.microsoft.com/office/drawing/2014/main" id="{E44EC7C1-04D7-4E87-AB5A-5CE05D265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1376772"/>
            <a:ext cx="11737304" cy="529258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3200" b="1" dirty="0"/>
              <a:t>12.</a:t>
            </a:r>
            <a:r>
              <a:rPr lang="ru-RU" sz="3200" dirty="0"/>
              <a:t> </a:t>
            </a:r>
            <a:r>
              <a:rPr lang="ru-RU" sz="3200" dirty="0">
                <a:solidFill>
                  <a:srgbClr val="C00000"/>
                </a:solidFill>
              </a:rPr>
              <a:t>Освоение части сетевой образовательной программы в образовательной организации-участнике </a:t>
            </a:r>
            <a:r>
              <a:rPr lang="ru-RU" sz="3200" dirty="0"/>
              <a:t>сопровождается текущим контролем и промежуточной аттестацией, проводимой в формах, определенных учебным планом сетевой образовательной программы, и </a:t>
            </a:r>
            <a:r>
              <a:rPr lang="ru-RU" sz="3200" dirty="0">
                <a:solidFill>
                  <a:srgbClr val="C00000"/>
                </a:solidFill>
              </a:rPr>
              <a:t>в порядке, установленном образовательной организацией-участником. </a:t>
            </a:r>
          </a:p>
          <a:p>
            <a:pPr marL="0" indent="0" algn="just">
              <a:buNone/>
            </a:pPr>
            <a:r>
              <a:rPr lang="ru-RU" sz="3200" dirty="0">
                <a:solidFill>
                  <a:srgbClr val="C00000"/>
                </a:solidFill>
              </a:rPr>
              <a:t>Результаты промежуточной аттестации</a:t>
            </a:r>
            <a:r>
              <a:rPr lang="ru-RU" sz="3200" dirty="0"/>
              <a:t>, проводимой образовательной организацией-участником, являются результатами промежуточной аттестации по сетевой образовательной программе и </a:t>
            </a:r>
            <a:r>
              <a:rPr lang="ru-RU" sz="3200" dirty="0">
                <a:solidFill>
                  <a:srgbClr val="C00000"/>
                </a:solidFill>
              </a:rPr>
              <a:t>не требуют зачета в базовой организации. </a:t>
            </a:r>
          </a:p>
          <a:p>
            <a:pPr marL="0" indent="0" algn="just">
              <a:buNone/>
            </a:pPr>
            <a:r>
              <a:rPr lang="ru-RU" sz="3200" b="1" dirty="0"/>
              <a:t>13.</a:t>
            </a:r>
            <a:r>
              <a:rPr lang="ru-RU" sz="3200" dirty="0"/>
              <a:t> </a:t>
            </a:r>
            <a:r>
              <a:rPr lang="ru-RU" sz="3200" dirty="0">
                <a:solidFill>
                  <a:srgbClr val="C00000"/>
                </a:solidFill>
              </a:rPr>
              <a:t>По завершению освоения </a:t>
            </a:r>
            <a:r>
              <a:rPr lang="ru-RU" sz="3200" dirty="0"/>
              <a:t>в полном объеме части </a:t>
            </a:r>
            <a:r>
              <a:rPr lang="ru-RU" sz="3200" dirty="0">
                <a:solidFill>
                  <a:srgbClr val="C00000"/>
                </a:solidFill>
              </a:rPr>
              <a:t>сетевой образовательной программы обучающиеся отчисляются из образовательной организации-участника </a:t>
            </a:r>
            <a:r>
              <a:rPr lang="ru-RU" sz="3200" dirty="0"/>
              <a:t>в связи с завершением обучения.</a:t>
            </a:r>
            <a:endParaRPr lang="ru-RU" sz="3000" b="1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9040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396" y="321037"/>
            <a:ext cx="10477164" cy="720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Сетевая форма реализации программ</a:t>
            </a:r>
          </a:p>
        </p:txBody>
      </p:sp>
      <p:sp>
        <p:nvSpPr>
          <p:cNvPr id="5" name="Объект 6">
            <a:extLst>
              <a:ext uri="{FF2B5EF4-FFF2-40B4-BE49-F238E27FC236}">
                <a16:creationId xmlns:a16="http://schemas.microsoft.com/office/drawing/2014/main" id="{E44EC7C1-04D7-4E87-AB5A-5CE05D265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1952836"/>
            <a:ext cx="11737304" cy="47165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b="1" dirty="0"/>
              <a:t>15.</a:t>
            </a:r>
            <a:r>
              <a:rPr lang="ru-RU" sz="3200" dirty="0"/>
              <a:t> Финансовое обеспечение реализации сетевой образовательной программы </a:t>
            </a:r>
            <a:r>
              <a:rPr lang="ru-RU" sz="3200" dirty="0">
                <a:solidFill>
                  <a:srgbClr val="C00000"/>
                </a:solidFill>
              </a:rPr>
              <a:t>осуществляется путем возмещения затрат на реализацию части сетевой образовательной программы в соответствии с перечнем затрат организации-участника на реализацию части образовательной программы</a:t>
            </a:r>
            <a:r>
              <a:rPr lang="ru-RU" sz="3200" dirty="0"/>
              <a:t>, приведенным в приложении N 1 к примерной форме договора о сетевой форме реализации образовательных программ, утвержденной настоящим приказом, или иными способами в соответствии с законодательством Российской Федерации.</a:t>
            </a:r>
            <a:endParaRPr lang="ru-RU" sz="3000" b="1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0892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396" y="321037"/>
            <a:ext cx="10477164" cy="720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Сетевая форма реализации программ</a:t>
            </a:r>
          </a:p>
        </p:txBody>
      </p:sp>
      <p:sp>
        <p:nvSpPr>
          <p:cNvPr id="5" name="Объект 6">
            <a:extLst>
              <a:ext uri="{FF2B5EF4-FFF2-40B4-BE49-F238E27FC236}">
                <a16:creationId xmlns:a16="http://schemas.microsoft.com/office/drawing/2014/main" id="{E44EC7C1-04D7-4E87-AB5A-5CE05D265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1556792"/>
            <a:ext cx="11737304" cy="511256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3200" b="1" dirty="0"/>
              <a:t>16.</a:t>
            </a:r>
            <a:r>
              <a:rPr lang="ru-RU" sz="3200" dirty="0"/>
              <a:t> В случае невозможности участия организации-участника в реализации сетевой образовательной программы (в том числе в связи с прекращением ее деятельности, приостановлением действия или аннулированием лицензии на осуществление образовательной деятельности образовательной организации-участника) </a:t>
            </a:r>
            <a:r>
              <a:rPr lang="ru-RU" sz="3200" dirty="0">
                <a:solidFill>
                  <a:srgbClr val="C00000"/>
                </a:solidFill>
              </a:rPr>
              <a:t>договор о сетевой форме подлежит изменению и (или) расторжению, </a:t>
            </a:r>
            <a:r>
              <a:rPr lang="ru-RU" sz="3200" dirty="0"/>
              <a:t>а реализация оставшихся частей сетевой образовательной программы осуществляется </a:t>
            </a:r>
            <a:r>
              <a:rPr lang="ru-RU" sz="3200" dirty="0">
                <a:solidFill>
                  <a:srgbClr val="C00000"/>
                </a:solidFill>
              </a:rPr>
              <a:t>базовой организацией без использования сетевой формы после внесения изменений в образовательную программу в порядке, определяемом локальными нормативными актами указанной организации. </a:t>
            </a:r>
            <a:endParaRPr lang="ru-RU" sz="3000" b="1" dirty="0">
              <a:solidFill>
                <a:srgbClr val="C00000"/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1552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396" y="321037"/>
            <a:ext cx="10477164" cy="720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Сетевая форма реализации программ</a:t>
            </a:r>
          </a:p>
        </p:txBody>
      </p:sp>
      <p:sp>
        <p:nvSpPr>
          <p:cNvPr id="5" name="Объект 6">
            <a:extLst>
              <a:ext uri="{FF2B5EF4-FFF2-40B4-BE49-F238E27FC236}">
                <a16:creationId xmlns:a16="http://schemas.microsoft.com/office/drawing/2014/main" id="{E44EC7C1-04D7-4E87-AB5A-5CE05D265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1520788"/>
            <a:ext cx="11737304" cy="514857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3200" b="1" dirty="0"/>
              <a:t>17.</a:t>
            </a:r>
            <a:r>
              <a:rPr lang="ru-RU" sz="3200" dirty="0"/>
              <a:t> </a:t>
            </a:r>
            <a:r>
              <a:rPr lang="ru-RU" sz="3200" dirty="0">
                <a:solidFill>
                  <a:srgbClr val="C00000"/>
                </a:solidFill>
              </a:rPr>
              <a:t>При наличии обучающихся, не завершивших освоение сетевой образовательной программы </a:t>
            </a:r>
            <a:r>
              <a:rPr lang="ru-RU" sz="3200" dirty="0"/>
              <a:t>в установленный срок (в том числе в связи с академическим отпуском, отпуском по беременности и родам, отпуском по уходу за ребенком до достижения им возраста трех лет), </a:t>
            </a:r>
            <a:r>
              <a:rPr lang="ru-RU" sz="3200" dirty="0">
                <a:solidFill>
                  <a:srgbClr val="C00000"/>
                </a:solidFill>
              </a:rPr>
              <a:t>по истечении срока договора о сетевой форме указанный договор может быть продлен, либо реализация оставшихся частей образовательной программы осуществляется базовой организацией без использования сетевой формы. </a:t>
            </a:r>
            <a:r>
              <a:rPr lang="ru-RU" sz="3200" dirty="0"/>
              <a:t>С согласия указанных обучающихся или родителей (законных представителей) </a:t>
            </a:r>
            <a:r>
              <a:rPr lang="ru-RU" sz="3200" dirty="0">
                <a:solidFill>
                  <a:srgbClr val="C00000"/>
                </a:solidFill>
              </a:rPr>
              <a:t>несовершеннолетних обучающихся</a:t>
            </a:r>
            <a:r>
              <a:rPr lang="ru-RU" sz="3200" dirty="0"/>
              <a:t>, не имеющих основного общего образования, </a:t>
            </a:r>
            <a:r>
              <a:rPr lang="ru-RU" sz="3200" dirty="0">
                <a:solidFill>
                  <a:srgbClr val="C00000"/>
                </a:solidFill>
              </a:rPr>
              <a:t>может быть осуществлен переход на другую сетевую образовательную программу,</a:t>
            </a:r>
            <a:r>
              <a:rPr lang="ru-RU" sz="3200" dirty="0"/>
              <a:t> реализуемую в соответствии с иным договором о сетевой форме.</a:t>
            </a:r>
            <a:endParaRPr lang="ru-RU" sz="3000" b="1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8995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396" y="321037"/>
            <a:ext cx="10477164" cy="720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Сетевая форма реализации программ</a:t>
            </a:r>
          </a:p>
        </p:txBody>
      </p:sp>
      <p:sp>
        <p:nvSpPr>
          <p:cNvPr id="5" name="Объект 6">
            <a:extLst>
              <a:ext uri="{FF2B5EF4-FFF2-40B4-BE49-F238E27FC236}">
                <a16:creationId xmlns:a16="http://schemas.microsoft.com/office/drawing/2014/main" id="{E44EC7C1-04D7-4E87-AB5A-5CE05D265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1520788"/>
            <a:ext cx="11737304" cy="51485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/>
              <a:t>Договор </a:t>
            </a:r>
          </a:p>
          <a:p>
            <a:pPr marL="0" indent="0" algn="ctr">
              <a:buNone/>
            </a:pPr>
            <a:r>
              <a:rPr lang="ru-RU" sz="3200" b="1" dirty="0"/>
              <a:t>о сетевой форме реализации образовательных программ</a:t>
            </a:r>
          </a:p>
          <a:p>
            <a:pPr marL="0" indent="0" algn="ctr">
              <a:buNone/>
            </a:pPr>
            <a:endParaRPr lang="ru-RU" sz="3200" b="1" dirty="0">
              <a:latin typeface="Myriad Pro" panose="020B0503030403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3200" dirty="0">
                <a:latin typeface="Myriad Pro" panose="020B0503030403020204" pitchFamily="34" charset="0"/>
                <a:cs typeface="Arial" panose="020B0604020202020204" pitchFamily="34" charset="0"/>
              </a:rPr>
              <a:t>Приложение 1 - Перечень затрат организации-участника на реализацию части образовательной программы</a:t>
            </a:r>
          </a:p>
          <a:p>
            <a:pPr marL="0" indent="0" algn="ctr">
              <a:buNone/>
            </a:pPr>
            <a:r>
              <a:rPr lang="ru-RU" sz="3200" dirty="0">
                <a:latin typeface="Myriad Pro" panose="020B0503030403020204" pitchFamily="34" charset="0"/>
                <a:cs typeface="Arial" panose="020B0604020202020204" pitchFamily="34" charset="0"/>
              </a:rPr>
              <a:t>Приложение 2 – Отчет об объемах затрат организации-участника на реализацию части образовательной программы </a:t>
            </a:r>
            <a:endParaRPr lang="ru-RU" sz="3000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0786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396" y="321037"/>
            <a:ext cx="10477164" cy="720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Сетевая форма реализации программ</a:t>
            </a:r>
          </a:p>
        </p:txBody>
      </p:sp>
      <p:sp>
        <p:nvSpPr>
          <p:cNvPr id="5" name="Объект 6">
            <a:extLst>
              <a:ext uri="{FF2B5EF4-FFF2-40B4-BE49-F238E27FC236}">
                <a16:creationId xmlns:a16="http://schemas.microsoft.com/office/drawing/2014/main" id="{E44EC7C1-04D7-4E87-AB5A-5CE05D265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1041037"/>
            <a:ext cx="11737304" cy="53402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b="1" u="sng" dirty="0"/>
              <a:t>В договоре указываются:</a:t>
            </a:r>
          </a:p>
          <a:p>
            <a:pPr marL="0" indent="0" algn="just">
              <a:buNone/>
            </a:pPr>
            <a:r>
              <a:rPr lang="ru-RU" sz="2200" b="1" dirty="0"/>
              <a:t>- данные лицензии;</a:t>
            </a:r>
          </a:p>
          <a:p>
            <a:pPr marL="0" indent="0" algn="just">
              <a:buNone/>
            </a:pPr>
            <a:r>
              <a:rPr lang="ru-RU" sz="2200" b="1" dirty="0"/>
              <a:t>- характеристика программы и ее частей;</a:t>
            </a:r>
          </a:p>
          <a:p>
            <a:pPr marL="0" indent="0" algn="just">
              <a:buNone/>
            </a:pPr>
            <a:r>
              <a:rPr lang="ru-RU" sz="2200" b="1" dirty="0"/>
              <a:t>- форма утверждения программы (самостоятельно или совместно);</a:t>
            </a:r>
          </a:p>
          <a:p>
            <a:pPr marL="0" indent="0" algn="just">
              <a:buNone/>
            </a:pPr>
            <a:r>
              <a:rPr lang="ru-RU" sz="2200" b="1" dirty="0"/>
              <a:t>- число обучающихся;</a:t>
            </a:r>
          </a:p>
          <a:p>
            <a:pPr marL="0" indent="0" algn="just">
              <a:buNone/>
            </a:pPr>
            <a:r>
              <a:rPr lang="ru-RU" sz="2200" b="1" dirty="0"/>
              <a:t>- сроки направления документов (список обучающихся, копии л/дел) базовой организацией в организацию –участник;</a:t>
            </a:r>
          </a:p>
          <a:p>
            <a:pPr algn="just">
              <a:buFontTx/>
              <a:buChar char="-"/>
            </a:pPr>
            <a:r>
              <a:rPr lang="ru-RU" sz="2200" b="1" dirty="0"/>
              <a:t>расписание занятий, время, место проведения занятий и т.д. (в приложении к договору);</a:t>
            </a:r>
          </a:p>
          <a:p>
            <a:pPr algn="just">
              <a:buFontTx/>
              <a:buChar char="-"/>
            </a:pPr>
            <a:r>
              <a:rPr lang="ru-RU" sz="2200" b="1" dirty="0"/>
              <a:t>сроки направления информации по запросу базовой организации;</a:t>
            </a:r>
          </a:p>
          <a:p>
            <a:pPr algn="just">
              <a:buFontTx/>
              <a:buChar char="-"/>
            </a:pPr>
            <a:r>
              <a:rPr lang="ru-RU" sz="2200" b="1" dirty="0"/>
              <a:t>форма проведения итоговой аттестации (самостоятельно или совместно);</a:t>
            </a:r>
          </a:p>
          <a:p>
            <a:pPr marL="0" indent="0" algn="just">
              <a:buNone/>
            </a:pPr>
            <a:r>
              <a:rPr lang="ru-RU" sz="2200" b="1" dirty="0"/>
              <a:t>- формы документов, выдаваемых обучающимся по окончании обучения;</a:t>
            </a:r>
          </a:p>
          <a:p>
            <a:pPr marL="0" indent="0" algn="just">
              <a:buNone/>
            </a:pPr>
            <a:r>
              <a:rPr lang="ru-RU" sz="2200" b="1" dirty="0"/>
              <a:t>- ресурсы, необходимые для реализации программы;</a:t>
            </a:r>
          </a:p>
          <a:p>
            <a:pPr marL="0" indent="0" algn="just">
              <a:buNone/>
            </a:pPr>
            <a:r>
              <a:rPr lang="ru-RU" sz="2200" b="1" dirty="0"/>
              <a:t>- финансовое обеспечение реализации программы и сроки возмещения затрат.</a:t>
            </a:r>
          </a:p>
          <a:p>
            <a:pPr marL="0" indent="0" algn="just">
              <a:buNone/>
            </a:pPr>
            <a:r>
              <a:rPr lang="ru-RU" sz="2200" b="1" dirty="0"/>
              <a:t> </a:t>
            </a:r>
          </a:p>
          <a:p>
            <a:pPr marL="0" indent="0" algn="just">
              <a:buNone/>
            </a:pPr>
            <a:endParaRPr lang="ru-RU" sz="5100" b="1" dirty="0"/>
          </a:p>
          <a:p>
            <a:pPr marL="0" indent="0" algn="just">
              <a:buNone/>
            </a:pPr>
            <a:endParaRPr lang="ru-RU" sz="5100" b="1" dirty="0"/>
          </a:p>
          <a:p>
            <a:pPr marL="0" indent="0" algn="just">
              <a:buNone/>
            </a:pPr>
            <a:endParaRPr lang="ru-RU" sz="5900" b="1" dirty="0"/>
          </a:p>
          <a:p>
            <a:pPr marL="0" indent="0" algn="just">
              <a:buNone/>
            </a:pPr>
            <a:endParaRPr lang="ru-RU" sz="5900" b="1" dirty="0"/>
          </a:p>
          <a:p>
            <a:pPr marL="0" indent="0" algn="just">
              <a:buNone/>
            </a:pPr>
            <a:endParaRPr lang="ru-RU" sz="3000" b="1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9335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16" y="548680"/>
            <a:ext cx="10225136" cy="39604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Сетевая форма реализации программ</a:t>
            </a:r>
            <a:b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Myriad Pro" panose="020B0503030403020204" pitchFamily="34" charset="0"/>
                <a:cs typeface="Arial" panose="020B0604020202020204" pitchFamily="34" charset="0"/>
              </a:rPr>
            </a:br>
            <a:endParaRPr lang="ru-RU" sz="2800" b="1" dirty="0">
              <a:solidFill>
                <a:schemeClr val="accent1">
                  <a:lumMod val="50000"/>
                </a:schemeClr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6">
            <a:extLst>
              <a:ext uri="{FF2B5EF4-FFF2-40B4-BE49-F238E27FC236}">
                <a16:creationId xmlns:a16="http://schemas.microsoft.com/office/drawing/2014/main" id="{E44EC7C1-04D7-4E87-AB5A-5CE05D265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1088740"/>
            <a:ext cx="11665296" cy="5508612"/>
          </a:xfrm>
        </p:spPr>
        <p:txBody>
          <a:bodyPr>
            <a:normAutofit/>
          </a:bodyPr>
          <a:lstStyle/>
          <a:p>
            <a:pPr algn="ctr">
              <a:buFontTx/>
              <a:buChar char="-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Tx/>
              <a:buChar char="-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Tx/>
              <a:buChar char="-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Tx/>
              <a:buChar char="-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Tx/>
              <a:buChar char="-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Tx/>
              <a:buChar char="-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Tx/>
              <a:buChar char="-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7A77214-6B1C-4E3E-B484-8077ABBC8B4C}"/>
              </a:ext>
            </a:extLst>
          </p:cNvPr>
          <p:cNvSpPr/>
          <p:nvPr/>
        </p:nvSpPr>
        <p:spPr>
          <a:xfrm>
            <a:off x="335360" y="1088741"/>
            <a:ext cx="1134126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/>
              <a:t>Современная социально-экономическая ситуация требует от дополнительного образования детей модернизации, оптимизации ресурсов, внедрения инновационных технологий, эффективного использования потенциальных возможностей организаций, выдвигаются новые требования к педагогу ДО.  </a:t>
            </a:r>
          </a:p>
          <a:p>
            <a:pPr algn="ctr"/>
            <a:r>
              <a:rPr lang="ru-RU" sz="2800" b="1" dirty="0">
                <a:solidFill>
                  <a:srgbClr val="C00000"/>
                </a:solidFill>
              </a:rPr>
              <a:t>Вывод </a:t>
            </a:r>
          </a:p>
          <a:p>
            <a:pPr marL="457200" indent="-457200" algn="just">
              <a:buAutoNum type="arabicPeriod"/>
            </a:pPr>
            <a:r>
              <a:rPr lang="ru-RU" sz="2400" b="1" dirty="0"/>
              <a:t>Главной целью применения сетевых форм реализации образовательных программ является </a:t>
            </a:r>
            <a:r>
              <a:rPr lang="ru-RU" sz="2400" b="1" dirty="0">
                <a:solidFill>
                  <a:srgbClr val="C00000"/>
                </a:solidFill>
              </a:rPr>
              <a:t>повышение качества образования.</a:t>
            </a:r>
          </a:p>
          <a:p>
            <a:pPr marL="457200" indent="-457200" algn="just">
              <a:buAutoNum type="arabicPeriod"/>
            </a:pPr>
            <a:r>
              <a:rPr lang="ru-RU" sz="2400" b="1" dirty="0"/>
              <a:t>На современном этапе сетевая организация совместной деятельности рассматривается в качестве </a:t>
            </a:r>
            <a:r>
              <a:rPr lang="ru-RU" sz="2400" b="1" dirty="0">
                <a:solidFill>
                  <a:srgbClr val="C00000"/>
                </a:solidFill>
              </a:rPr>
              <a:t>актуальной, оптимальной и эффективной формы достижения целей в любой сфере, в том числе образовательной.</a:t>
            </a:r>
          </a:p>
          <a:p>
            <a:pPr marL="457200" indent="-457200" algn="just">
              <a:buAutoNum type="arabicPeriod"/>
            </a:pPr>
            <a:r>
              <a:rPr lang="ru-RU" sz="2400" b="1" dirty="0"/>
              <a:t>Сетевое взаимодействие при реализации дополнительных общеобразовательных программ предполагает взаимодействие, основанное </a:t>
            </a:r>
            <a:r>
              <a:rPr lang="ru-RU" sz="2400" b="1" dirty="0">
                <a:solidFill>
                  <a:srgbClr val="C00000"/>
                </a:solidFill>
              </a:rPr>
              <a:t>на равноправии и взаимной заинтересованности друг в друге, совместном принятии решений.</a:t>
            </a:r>
          </a:p>
          <a:p>
            <a:pPr algn="just"/>
            <a:r>
              <a:rPr lang="ru-RU" sz="2400" b="1" dirty="0"/>
              <a:t> </a:t>
            </a:r>
          </a:p>
          <a:p>
            <a:pPr algn="just"/>
            <a:endParaRPr lang="ru-RU" sz="2400" b="1" dirty="0"/>
          </a:p>
          <a:p>
            <a:pPr algn="just"/>
            <a:r>
              <a:rPr lang="ru-RU" sz="2400" b="1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788772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548680"/>
            <a:ext cx="10368552" cy="64807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Сетевая форма реализации программ</a:t>
            </a:r>
            <a:b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Myriad Pro" panose="020B0503030403020204" pitchFamily="34" charset="0"/>
                <a:cs typeface="Arial" panose="020B0604020202020204" pitchFamily="34" charset="0"/>
              </a:rPr>
            </a:br>
            <a:endParaRPr lang="ru-RU" sz="2800" b="1" dirty="0">
              <a:solidFill>
                <a:schemeClr val="accent1">
                  <a:lumMod val="50000"/>
                </a:schemeClr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6">
            <a:extLst>
              <a:ext uri="{FF2B5EF4-FFF2-40B4-BE49-F238E27FC236}">
                <a16:creationId xmlns:a16="http://schemas.microsoft.com/office/drawing/2014/main" id="{E44EC7C1-04D7-4E87-AB5A-5CE05D265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1736812"/>
            <a:ext cx="11665296" cy="48605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Осуществляется на основе договора между организациями, в котором закрепляются принципы взаимодействия, включающие в себя:</a:t>
            </a:r>
          </a:p>
          <a:p>
            <a:pPr>
              <a:buFontTx/>
              <a:buChar char="-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требования к образовательному процессу;</a:t>
            </a:r>
          </a:p>
          <a:p>
            <a:pPr>
              <a:buFontTx/>
              <a:buChar char="-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требования к материально-техническому обеспечению;</a:t>
            </a:r>
          </a:p>
          <a:p>
            <a:pPr>
              <a:buFontTx/>
              <a:buChar char="-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требования к способу сетевого взаимодействия.</a:t>
            </a:r>
          </a:p>
          <a:p>
            <a:pPr algn="ctr">
              <a:buFontTx/>
              <a:buChar char="-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Tx/>
              <a:buChar char="-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Tx/>
              <a:buChar char="-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818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16" y="548680"/>
            <a:ext cx="10225136" cy="39604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Сетевая форма реализации программ</a:t>
            </a:r>
            <a:b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Myriad Pro" panose="020B0503030403020204" pitchFamily="34" charset="0"/>
                <a:cs typeface="Arial" panose="020B0604020202020204" pitchFamily="34" charset="0"/>
              </a:rPr>
            </a:br>
            <a:endParaRPr lang="ru-RU" sz="2800" b="1" dirty="0">
              <a:solidFill>
                <a:schemeClr val="accent1">
                  <a:lumMod val="50000"/>
                </a:schemeClr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6">
            <a:extLst>
              <a:ext uri="{FF2B5EF4-FFF2-40B4-BE49-F238E27FC236}">
                <a16:creationId xmlns:a16="http://schemas.microsoft.com/office/drawing/2014/main" id="{E44EC7C1-04D7-4E87-AB5A-5CE05D265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1088740"/>
            <a:ext cx="11665296" cy="5508612"/>
          </a:xfrm>
        </p:spPr>
        <p:txBody>
          <a:bodyPr>
            <a:normAutofit/>
          </a:bodyPr>
          <a:lstStyle/>
          <a:p>
            <a:pPr algn="ctr">
              <a:buFontTx/>
              <a:buChar char="-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Tx/>
              <a:buChar char="-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Tx/>
              <a:buChar char="-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Tx/>
              <a:buChar char="-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Tx/>
              <a:buChar char="-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Tx/>
              <a:buChar char="-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7A77214-6B1C-4E3E-B484-8077ABBC8B4C}"/>
              </a:ext>
            </a:extLst>
          </p:cNvPr>
          <p:cNvSpPr/>
          <p:nvPr/>
        </p:nvSpPr>
        <p:spPr>
          <a:xfrm>
            <a:off x="335360" y="1088741"/>
            <a:ext cx="1134126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/>
              <a:t>Дополнительные образовательные программы, реализуемые в сетевой форме, имеют ряд преимуществ:</a:t>
            </a:r>
            <a:r>
              <a:rPr lang="ru-RU" sz="2800" dirty="0"/>
              <a:t>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800" dirty="0"/>
              <a:t>освоение обучающимся дополнительной образовательной программы в другой организации способствует развитию личностных качеств, компетенций коммуникаций, развивает способность адаптироваться к другой образовательной и педагогической среде;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800" dirty="0"/>
              <a:t>расширение границы информированности обучающихся об имеющихся образовательных и других ресурсах, что позволяет сделать осознанный выбор собственной образовательной траектории, что повышает мотивацию к учёбе;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800" dirty="0"/>
              <a:t>привлечение ресурсов  научных и профессиональных организаций. </a:t>
            </a:r>
            <a:endParaRPr lang="ru-RU" sz="2800" b="1" dirty="0"/>
          </a:p>
          <a:p>
            <a:pPr algn="just"/>
            <a:r>
              <a:rPr lang="ru-RU" sz="2400" b="1" dirty="0"/>
              <a:t> </a:t>
            </a:r>
          </a:p>
          <a:p>
            <a:pPr algn="just"/>
            <a:endParaRPr lang="ru-RU" sz="2400" b="1" dirty="0"/>
          </a:p>
          <a:p>
            <a:pPr algn="just"/>
            <a:r>
              <a:rPr lang="ru-RU" sz="2400" b="1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088090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16" y="548680"/>
            <a:ext cx="10225136" cy="39604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Сетевая форма реализации программ</a:t>
            </a:r>
            <a:b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Myriad Pro" panose="020B0503030403020204" pitchFamily="34" charset="0"/>
                <a:cs typeface="Arial" panose="020B0604020202020204" pitchFamily="34" charset="0"/>
              </a:rPr>
            </a:br>
            <a:endParaRPr lang="ru-RU" sz="2800" b="1" dirty="0">
              <a:solidFill>
                <a:schemeClr val="accent1">
                  <a:lumMod val="50000"/>
                </a:schemeClr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6">
            <a:extLst>
              <a:ext uri="{FF2B5EF4-FFF2-40B4-BE49-F238E27FC236}">
                <a16:creationId xmlns:a16="http://schemas.microsoft.com/office/drawing/2014/main" id="{E44EC7C1-04D7-4E87-AB5A-5CE05D265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1088740"/>
            <a:ext cx="11665296" cy="5508612"/>
          </a:xfrm>
        </p:spPr>
        <p:txBody>
          <a:bodyPr>
            <a:normAutofit/>
          </a:bodyPr>
          <a:lstStyle/>
          <a:p>
            <a:pPr algn="ctr">
              <a:buFontTx/>
              <a:buChar char="-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Tx/>
              <a:buChar char="-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Tx/>
              <a:buChar char="-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7A77214-6B1C-4E3E-B484-8077ABBC8B4C}"/>
              </a:ext>
            </a:extLst>
          </p:cNvPr>
          <p:cNvSpPr/>
          <p:nvPr/>
        </p:nvSpPr>
        <p:spPr>
          <a:xfrm>
            <a:off x="335360" y="1088740"/>
            <a:ext cx="1137726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/>
              <a:t>Необходимыми условиями организации сетевого взаимодействия образовательных организаций являются: </a:t>
            </a:r>
          </a:p>
          <a:p>
            <a:pPr indent="-457200" algn="just">
              <a:buFontTx/>
              <a:buChar char="-"/>
            </a:pPr>
            <a:r>
              <a:rPr lang="ru-RU" sz="2400" dirty="0"/>
              <a:t>наличие нормативно-правовой базы регулирования правоотношений участников сети; </a:t>
            </a:r>
          </a:p>
          <a:p>
            <a:pPr marL="457200" indent="-457200" algn="just">
              <a:buFontTx/>
              <a:buChar char="-"/>
            </a:pPr>
            <a:r>
              <a:rPr lang="ru-RU" sz="2400" dirty="0"/>
              <a:t>договорные формы правоотношений между участниками сети; </a:t>
            </a:r>
          </a:p>
          <a:p>
            <a:pPr indent="-457200" algn="just">
              <a:buFontTx/>
              <a:buChar char="-"/>
            </a:pPr>
            <a:r>
              <a:rPr lang="ru-RU" sz="2400" dirty="0"/>
              <a:t>наличие в сети различных учреждений и организаций, предоставляющих обучающимся действительную возможность выбора; </a:t>
            </a:r>
          </a:p>
          <a:p>
            <a:pPr indent="-457200" algn="just">
              <a:buFontTx/>
              <a:buChar char="-"/>
            </a:pPr>
            <a:r>
              <a:rPr lang="ru-RU" sz="2400" dirty="0"/>
              <a:t>возможность осуществления перемещений обучающихся и (или) педагогов дополнительного образования образовательных организаций, входящих в сеть;</a:t>
            </a:r>
          </a:p>
          <a:p>
            <a:pPr indent="-457200" algn="just">
              <a:buFontTx/>
              <a:buChar char="-"/>
            </a:pPr>
            <a:r>
              <a:rPr lang="ru-RU" sz="2400" dirty="0"/>
              <a:t>возможность организации зачета результатов по дополнительным общеобразовательным программам. Реализация сетевой формы может осуществляться в очной форме, очно-заочной, с использованием дистанционных технологий и электронных образовательных ресурсов. </a:t>
            </a:r>
          </a:p>
        </p:txBody>
      </p:sp>
    </p:spTree>
    <p:extLst>
      <p:ext uri="{BB962C8B-B14F-4D97-AF65-F5344CB8AC3E}">
        <p14:creationId xmlns:p14="http://schemas.microsoft.com/office/powerpoint/2010/main" val="1703905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321037"/>
            <a:ext cx="10043436" cy="7200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Нормативно-правовые документы </a:t>
            </a:r>
          </a:p>
        </p:txBody>
      </p:sp>
      <p:sp>
        <p:nvSpPr>
          <p:cNvPr id="5" name="Объект 6">
            <a:extLst>
              <a:ext uri="{FF2B5EF4-FFF2-40B4-BE49-F238E27FC236}">
                <a16:creationId xmlns:a16="http://schemas.microsoft.com/office/drawing/2014/main" id="{E44EC7C1-04D7-4E87-AB5A-5CE05D265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041038"/>
            <a:ext cx="11413268" cy="5495926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ru-RU" sz="2400" b="1" dirty="0">
                <a:latin typeface="Myriad Pro" panose="020B0503030403020204" pitchFamily="34" charset="0"/>
                <a:cs typeface="Arial" panose="020B0604020202020204" pitchFamily="34" charset="0"/>
              </a:rPr>
              <a:t>Федеральный закон от 29.12.2012 N 273-ФЗ (ред. от 25.12.2023) "Об образовании в Российской Федерации" (с изм. и доп., вступ. в силу с 01.03.2024);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yriad Pro" panose="020B0503030403020204" pitchFamily="34" charset="0"/>
                <a:ea typeface="+mn-ea"/>
                <a:cs typeface="Arial" panose="020B0604020202020204" pitchFamily="34" charset="0"/>
              </a:rPr>
              <a:t>Приказ Министерства просвещения Российской Федерации от 03.09.2019 № 467 «Об утверждении Целевой модели развития региональных систем дополнительного образования детей»;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yriad Pro" panose="020B0503030403020204" pitchFamily="34" charset="0"/>
                <a:ea typeface="+mn-ea"/>
                <a:cs typeface="Arial" panose="020B0604020202020204" pitchFamily="34" charset="0"/>
              </a:rPr>
              <a:t>Концепция развития дополнительного образования детей до 2030 года (утв. Распоряжением правительства РФ от 31.03.2022 № 678);</a:t>
            </a:r>
          </a:p>
          <a:p>
            <a:pPr lvl="0">
              <a:buFont typeface="Wingdings" panose="05000000000000000000" pitchFamily="2" charset="2"/>
              <a:buChar char="§"/>
              <a:defRPr/>
            </a:pPr>
            <a:r>
              <a:rPr lang="ru-RU" sz="2400" b="1" dirty="0">
                <a:latin typeface="Myriad Pro" panose="020B0503030403020204" pitchFamily="34" charset="0"/>
                <a:cs typeface="Arial" panose="020B0604020202020204" pitchFamily="34" charset="0"/>
              </a:rPr>
              <a:t>Приказ Министерства просвещения Российской Федерации от 27.07.2022 г. № 629 «Об утверждении Порядка организации и осуществления образовательной деятельности по дополнительным общеобразовательным программам»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ru-RU" sz="2400" b="1" dirty="0">
                <a:latin typeface="Myriad Pro" panose="020B0503030403020204" pitchFamily="34" charset="0"/>
                <a:cs typeface="Arial" panose="020B0604020202020204" pitchFamily="34" charset="0"/>
              </a:rPr>
              <a:t>Приказ Министерства науки и высшего образования РФ и Министерства просвещения РФ от 5 августа 2020 г. N 882/391 «Об организации и осуществлении образовательной деятельности при сетевой форме реализации образовательных программ» (с изменениями и дополнениями от 21 февраля, 26 июля 2022 г., 22 февраля 2023 г.) </a:t>
            </a:r>
            <a:r>
              <a:rPr lang="ru-RU" sz="2400" u="sng" dirty="0">
                <a:latin typeface="Myriad Pro" panose="020B0503030403020204" pitchFamily="34" charset="0"/>
                <a:cs typeface="Arial" panose="020B0604020202020204" pitchFamily="34" charset="0"/>
              </a:rPr>
              <a:t>действует до 1 сентября 2027 г.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700" b="1" dirty="0">
              <a:solidFill>
                <a:srgbClr val="C00000"/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7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yriad Pro" panose="020B0503030403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7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yriad Pro" panose="020B0503030403020204" pitchFamily="34" charset="0"/>
              <a:ea typeface="+mn-ea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b="1" dirty="0">
              <a:solidFill>
                <a:srgbClr val="C00000"/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676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396" y="321037"/>
            <a:ext cx="10477164" cy="720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Сетевая форма реализации программ</a:t>
            </a:r>
          </a:p>
        </p:txBody>
      </p:sp>
      <p:sp>
        <p:nvSpPr>
          <p:cNvPr id="5" name="Объект 6">
            <a:extLst>
              <a:ext uri="{FF2B5EF4-FFF2-40B4-BE49-F238E27FC236}">
                <a16:creationId xmlns:a16="http://schemas.microsoft.com/office/drawing/2014/main" id="{E44EC7C1-04D7-4E87-AB5A-5CE05D265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041037"/>
            <a:ext cx="11413268" cy="549592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rgbClr val="C0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Федеральный закон от 29.12.2012 N 273-ФЗ (ред. от 25.12.2023) "Об образовании в Российской Федерации" (с изм. и доп., вступ. в силу с 01.03.2024)</a:t>
            </a:r>
          </a:p>
          <a:p>
            <a:pPr marL="0" indent="0" algn="just">
              <a:buNone/>
            </a:pPr>
            <a:r>
              <a:rPr lang="ru-RU" b="1" dirty="0">
                <a:latin typeface="Myriad Pro" panose="020B0503030403020204" pitchFamily="34" charset="0"/>
                <a:cs typeface="Arial" panose="020B0604020202020204" pitchFamily="34" charset="0"/>
              </a:rPr>
              <a:t>ст. 15 часть 1. </a:t>
            </a:r>
          </a:p>
          <a:p>
            <a:pPr marL="0" indent="0" algn="just">
              <a:buNone/>
            </a:pP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Сетевая форма реализации образовательных программ обеспечивает возможность освоения обучающимся образовательной программы и (или) отдельных учебных предметов, курсов, дисциплин (модулей), практики, иных компонентов, предусмотренных образовательными программами (в том числе различных вида, уровня и (или) направленности), </a:t>
            </a:r>
            <a:r>
              <a:rPr lang="ru-RU" dirty="0">
                <a:solidFill>
                  <a:srgbClr val="C0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с использованием ресурсов нескольких организаций, осуществляющих образовательную деятельность</a:t>
            </a: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, включая иностранные, а также при необходимости с использованием ресурсов </a:t>
            </a:r>
            <a:r>
              <a:rPr lang="ru-RU" dirty="0">
                <a:solidFill>
                  <a:srgbClr val="C0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иных организаций. </a:t>
            </a:r>
          </a:p>
        </p:txBody>
      </p:sp>
    </p:spTree>
    <p:extLst>
      <p:ext uri="{BB962C8B-B14F-4D97-AF65-F5344CB8AC3E}">
        <p14:creationId xmlns:p14="http://schemas.microsoft.com/office/powerpoint/2010/main" val="3111239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396" y="321037"/>
            <a:ext cx="10477164" cy="720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Сетевая форма реализации программ</a:t>
            </a:r>
          </a:p>
        </p:txBody>
      </p:sp>
      <p:sp>
        <p:nvSpPr>
          <p:cNvPr id="5" name="Объект 6">
            <a:extLst>
              <a:ext uri="{FF2B5EF4-FFF2-40B4-BE49-F238E27FC236}">
                <a16:creationId xmlns:a16="http://schemas.microsoft.com/office/drawing/2014/main" id="{E44EC7C1-04D7-4E87-AB5A-5CE05D265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1041037"/>
            <a:ext cx="11629292" cy="549592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rgbClr val="C0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Федеральный закон от 29.12.2012 N 273-ФЗ (ред. от 25.12.2023) "Об образовании в Российской Федерации" (с изм. и доп., вступ. в силу с 01.03.2024)</a:t>
            </a:r>
          </a:p>
          <a:p>
            <a:pPr marL="0" indent="0" algn="just">
              <a:buNone/>
            </a:pPr>
            <a:r>
              <a:rPr lang="ru-RU" b="1" dirty="0">
                <a:latin typeface="Myriad Pro" panose="020B0503030403020204" pitchFamily="34" charset="0"/>
                <a:cs typeface="Arial" panose="020B0604020202020204" pitchFamily="34" charset="0"/>
              </a:rPr>
              <a:t>ст. 15 часть 1. </a:t>
            </a:r>
          </a:p>
          <a:p>
            <a:pPr marL="0" indent="0" algn="just">
              <a:buNone/>
            </a:pPr>
            <a:r>
              <a:rPr lang="ru-RU" dirty="0">
                <a:latin typeface="Myriad Pro" panose="020B0503030403020204" pitchFamily="34" charset="0"/>
                <a:cs typeface="Arial" panose="020B0604020202020204" pitchFamily="34" charset="0"/>
              </a:rPr>
              <a:t>В реализации образовательных программ и (или) отдельных учебных предметов, курсов, дисциплин (модулей), практики, иных компонентов, предусмотренных образовательными программами (в том числе различных вида, уровня и (или) направленности), с использованием сетевой формы реализации образовательных программ наряду с организациями, осуществляющими образовательную деятельность, также </a:t>
            </a:r>
            <a:r>
              <a:rPr lang="ru-RU" dirty="0">
                <a:solidFill>
                  <a:srgbClr val="C0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могут участвовать научные организации, медицинские организации, организации культуры, физкультурно-спортивные и иные организации, обладающие ресурсами, необходимыми для осуществления образовательной деятельности по соответствующей образовательной программе.</a:t>
            </a:r>
          </a:p>
        </p:txBody>
      </p:sp>
    </p:spTree>
    <p:extLst>
      <p:ext uri="{BB962C8B-B14F-4D97-AF65-F5344CB8AC3E}">
        <p14:creationId xmlns:p14="http://schemas.microsoft.com/office/powerpoint/2010/main" val="324879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2B475D0-B01B-4906-BC64-412EC0B9B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396" y="321037"/>
            <a:ext cx="10477164" cy="720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Сетевая форма реализации программ</a:t>
            </a:r>
          </a:p>
        </p:txBody>
      </p:sp>
      <p:sp>
        <p:nvSpPr>
          <p:cNvPr id="5" name="Объект 6">
            <a:extLst>
              <a:ext uri="{FF2B5EF4-FFF2-40B4-BE49-F238E27FC236}">
                <a16:creationId xmlns:a16="http://schemas.microsoft.com/office/drawing/2014/main" id="{E44EC7C1-04D7-4E87-AB5A-5CE05D265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1041037"/>
            <a:ext cx="11557284" cy="549592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rgbClr val="C0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Федеральный закон от 29.12.2012 N 273-ФЗ (ред. от 25.12.2023) "Об образовании в Российской Федерации" (с изм. и доп., вступ. в силу с 01.03.2024)</a:t>
            </a:r>
          </a:p>
          <a:p>
            <a:pPr marL="0" indent="0" algn="just">
              <a:buNone/>
            </a:pPr>
            <a:r>
              <a:rPr lang="ru-RU" b="1" dirty="0">
                <a:latin typeface="Myriad Pro" panose="020B0503030403020204" pitchFamily="34" charset="0"/>
                <a:cs typeface="Arial" panose="020B0604020202020204" pitchFamily="34" charset="0"/>
              </a:rPr>
              <a:t>ст.15 часть 2.</a:t>
            </a:r>
          </a:p>
          <a:p>
            <a:pPr marL="0" indent="0" algn="just">
              <a:buNone/>
            </a:pPr>
            <a:r>
              <a:rPr lang="ru-RU" sz="2900" dirty="0">
                <a:solidFill>
                  <a:srgbClr val="C0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Использование сетевой формы реализации образовательных программ осуществляется на основании договора, который заключается между организациями</a:t>
            </a:r>
            <a:r>
              <a:rPr lang="ru-RU" sz="2900" dirty="0">
                <a:latin typeface="Myriad Pro" panose="020B0503030403020204" pitchFamily="34" charset="0"/>
                <a:cs typeface="Arial" panose="020B0604020202020204" pitchFamily="34" charset="0"/>
              </a:rPr>
              <a:t>, указанными в части 2 настоящей статьи, и </a:t>
            </a:r>
            <a:r>
              <a:rPr lang="ru-RU" sz="2900" dirty="0">
                <a:solidFill>
                  <a:srgbClr val="C0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в котором указываются основные характеристики образовательной программы, </a:t>
            </a:r>
            <a:r>
              <a:rPr lang="ru-RU" sz="2900" dirty="0">
                <a:latin typeface="Myriad Pro" panose="020B0503030403020204" pitchFamily="34" charset="0"/>
                <a:cs typeface="Arial" panose="020B0604020202020204" pitchFamily="34" charset="0"/>
              </a:rPr>
              <a:t>реализуемой с использованием такой формы (в том числе вид, уровень и (или) направленность) (при реализации части образовательной программы определенных уровня, вида и (или) направленности указываются также </a:t>
            </a:r>
            <a:r>
              <a:rPr lang="ru-RU" sz="2900" dirty="0">
                <a:solidFill>
                  <a:srgbClr val="C0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характеристики отдельных учебных предметов, курсов, дисциплин (модулей), практики, </a:t>
            </a:r>
            <a:r>
              <a:rPr lang="ru-RU" sz="2900" dirty="0">
                <a:latin typeface="Myriad Pro" panose="020B0503030403020204" pitchFamily="34" charset="0"/>
                <a:cs typeface="Arial" panose="020B0604020202020204" pitchFamily="34" charset="0"/>
              </a:rPr>
              <a:t>иных компонентов, предусмотренных образовательными программами), </a:t>
            </a:r>
            <a:r>
              <a:rPr lang="ru-RU" sz="2900" dirty="0">
                <a:solidFill>
                  <a:srgbClr val="C0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выдаваемые документ или документы об образовании </a:t>
            </a:r>
            <a:r>
              <a:rPr lang="ru-RU" sz="2900" dirty="0">
                <a:latin typeface="Myriad Pro" panose="020B0503030403020204" pitchFamily="34" charset="0"/>
                <a:cs typeface="Arial" panose="020B0604020202020204" pitchFamily="34" charset="0"/>
              </a:rPr>
              <a:t>и (или) о квалификации, </a:t>
            </a:r>
            <a:r>
              <a:rPr lang="ru-RU" sz="2900" dirty="0">
                <a:solidFill>
                  <a:srgbClr val="C0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документ или документы об обучении</a:t>
            </a:r>
            <a:r>
              <a:rPr lang="ru-RU" sz="2900" dirty="0">
                <a:latin typeface="Myriad Pro" panose="020B0503030403020204" pitchFamily="34" charset="0"/>
                <a:cs typeface="Arial" panose="020B0604020202020204" pitchFamily="34" charset="0"/>
              </a:rPr>
              <a:t>, а также </a:t>
            </a:r>
            <a:r>
              <a:rPr lang="ru-RU" sz="2900" dirty="0">
                <a:solidFill>
                  <a:srgbClr val="C0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объем ресурсов, </a:t>
            </a:r>
            <a:r>
              <a:rPr lang="ru-RU" sz="2900" dirty="0">
                <a:latin typeface="Myriad Pro" panose="020B0503030403020204" pitchFamily="34" charset="0"/>
                <a:cs typeface="Arial" panose="020B0604020202020204" pitchFamily="34" charset="0"/>
              </a:rPr>
              <a:t>используемых каждой из указанных организаций, и </a:t>
            </a:r>
            <a:r>
              <a:rPr lang="ru-RU" sz="2900" dirty="0">
                <a:solidFill>
                  <a:srgbClr val="C0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распределение обязанностей </a:t>
            </a:r>
            <a:r>
              <a:rPr lang="ru-RU" sz="2900" dirty="0">
                <a:latin typeface="Myriad Pro" panose="020B0503030403020204" pitchFamily="34" charset="0"/>
                <a:cs typeface="Arial" panose="020B0604020202020204" pitchFamily="34" charset="0"/>
              </a:rPr>
              <a:t>между ними, </a:t>
            </a:r>
            <a:r>
              <a:rPr lang="ru-RU" sz="2900" dirty="0">
                <a:solidFill>
                  <a:srgbClr val="C0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срок действия </a:t>
            </a:r>
            <a:r>
              <a:rPr lang="ru-RU" sz="2900" dirty="0">
                <a:latin typeface="Myriad Pro" panose="020B0503030403020204" pitchFamily="34" charset="0"/>
                <a:cs typeface="Arial" panose="020B0604020202020204" pitchFamily="34" charset="0"/>
              </a:rPr>
              <a:t>этого </a:t>
            </a:r>
            <a:r>
              <a:rPr lang="ru-RU" sz="2900" dirty="0">
                <a:solidFill>
                  <a:srgbClr val="C00000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договора.</a:t>
            </a:r>
          </a:p>
        </p:txBody>
      </p:sp>
    </p:spTree>
    <p:extLst>
      <p:ext uri="{BB962C8B-B14F-4D97-AF65-F5344CB8AC3E}">
        <p14:creationId xmlns:p14="http://schemas.microsoft.com/office/powerpoint/2010/main" val="42038594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1525</TotalTime>
  <Words>2414</Words>
  <Application>Microsoft Office PowerPoint</Application>
  <PresentationFormat>Широкоэкранный</PresentationFormat>
  <Paragraphs>149</Paragraphs>
  <Slides>26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Myriad Pro</vt:lpstr>
      <vt:lpstr>Wingdings</vt:lpstr>
      <vt:lpstr>Тема Office</vt:lpstr>
      <vt:lpstr>Презентация PowerPoint</vt:lpstr>
      <vt:lpstr>Сетевая форма реализации программ (по материалам статьи «Особенности сетевой формы реализации образовательных программ в современных условиях», журнал «Евразийский Союз Ученых, 2020 год) </vt:lpstr>
      <vt:lpstr>Сетевая форма реализации программ </vt:lpstr>
      <vt:lpstr>Сетевая форма реализации программ </vt:lpstr>
      <vt:lpstr>Сетевая форма реализации программ </vt:lpstr>
      <vt:lpstr>Нормативно-правовые документы </vt:lpstr>
      <vt:lpstr>Сетевая форма реализации программ</vt:lpstr>
      <vt:lpstr>Сетевая форма реализации программ</vt:lpstr>
      <vt:lpstr>Сетевая форма реализации программ</vt:lpstr>
      <vt:lpstr>Сетевая форма реализации программ</vt:lpstr>
      <vt:lpstr>Сетевая форма реализации программ</vt:lpstr>
      <vt:lpstr>Сетевая форма реализации программ</vt:lpstr>
      <vt:lpstr>Сетевая форма реализации программ</vt:lpstr>
      <vt:lpstr>Сетевая форма реализации программ</vt:lpstr>
      <vt:lpstr>Сетевая форма реализации программ</vt:lpstr>
      <vt:lpstr>Сетевая форма реализации программ</vt:lpstr>
      <vt:lpstr>Сетевая форма реализации программ</vt:lpstr>
      <vt:lpstr>Сетевая форма реализации программ</vt:lpstr>
      <vt:lpstr>Сетевая форма реализации программ</vt:lpstr>
      <vt:lpstr>Сетевая форма реализации программ</vt:lpstr>
      <vt:lpstr>Сетевая форма реализации программ</vt:lpstr>
      <vt:lpstr>Сетевая форма реализации программ</vt:lpstr>
      <vt:lpstr>Сетевая форма реализации программ</vt:lpstr>
      <vt:lpstr>Сетевая форма реализации программ</vt:lpstr>
      <vt:lpstr>Сетевая форма реализации программ</vt:lpstr>
      <vt:lpstr>Сетевая форма реализации программ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145</cp:revision>
  <cp:lastPrinted>2024-04-17T10:27:17Z</cp:lastPrinted>
  <dcterms:created xsi:type="dcterms:W3CDTF">2022-02-10T09:33:50Z</dcterms:created>
  <dcterms:modified xsi:type="dcterms:W3CDTF">2024-04-17T10:49:37Z</dcterms:modified>
</cp:coreProperties>
</file>