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8" r:id="rId3"/>
    <p:sldId id="283" r:id="rId4"/>
    <p:sldId id="285" r:id="rId5"/>
    <p:sldId id="279" r:id="rId6"/>
    <p:sldId id="258" r:id="rId7"/>
    <p:sldId id="275" r:id="rId8"/>
    <p:sldId id="266" r:id="rId9"/>
    <p:sldId id="267" r:id="rId10"/>
    <p:sldId id="268" r:id="rId11"/>
    <p:sldId id="272" r:id="rId12"/>
    <p:sldId id="274" r:id="rId13"/>
    <p:sldId id="269" r:id="rId14"/>
    <p:sldId id="259" r:id="rId15"/>
    <p:sldId id="260" r:id="rId16"/>
    <p:sldId id="280" r:id="rId17"/>
    <p:sldId id="281" r:id="rId18"/>
    <p:sldId id="288" r:id="rId19"/>
    <p:sldId id="263" r:id="rId20"/>
    <p:sldId id="287" r:id="rId21"/>
    <p:sldId id="27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430F0-B040-4DFB-A6C9-52B8C30C7BDE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767A4-FEB5-4340-A608-B1B99BF9AB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430F0-B040-4DFB-A6C9-52B8C30C7BDE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767A4-FEB5-4340-A608-B1B99BF9AB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430F0-B040-4DFB-A6C9-52B8C30C7BDE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767A4-FEB5-4340-A608-B1B99BF9AB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430F0-B040-4DFB-A6C9-52B8C30C7BDE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767A4-FEB5-4340-A608-B1B99BF9AB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430F0-B040-4DFB-A6C9-52B8C30C7BDE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767A4-FEB5-4340-A608-B1B99BF9AB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430F0-B040-4DFB-A6C9-52B8C30C7BDE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767A4-FEB5-4340-A608-B1B99BF9AB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430F0-B040-4DFB-A6C9-52B8C30C7BDE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767A4-FEB5-4340-A608-B1B99BF9AB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430F0-B040-4DFB-A6C9-52B8C30C7BDE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767A4-FEB5-4340-A608-B1B99BF9AB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430F0-B040-4DFB-A6C9-52B8C30C7BDE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767A4-FEB5-4340-A608-B1B99BF9AB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430F0-B040-4DFB-A6C9-52B8C30C7BDE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767A4-FEB5-4340-A608-B1B99BF9AB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430F0-B040-4DFB-A6C9-52B8C30C7BDE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767A4-FEB5-4340-A608-B1B99BF9AB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430F0-B040-4DFB-A6C9-52B8C30C7BDE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767A4-FEB5-4340-A608-B1B99BF9AB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cntd.ru/document/557309575" TargetMode="External"/><Relationship Id="rId7" Type="http://schemas.openxmlformats.org/officeDocument/2006/relationships/hyperlink" Target="http://docs.cntd.ru/document/564215449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ocs.cntd.ru/document/552188934" TargetMode="External"/><Relationship Id="rId5" Type="http://schemas.openxmlformats.org/officeDocument/2006/relationships/hyperlink" Target="http://docs.cntd.ru/document/499002954" TargetMode="External"/><Relationship Id="rId4" Type="http://schemas.openxmlformats.org/officeDocument/2006/relationships/hyperlink" Target="http://docs.cntd.ru/document/90231260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н\ф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1988840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mtClean="0">
                <a:solidFill>
                  <a:srgbClr val="C00000"/>
                </a:solidFill>
              </a:rPr>
              <a:t>«Реализация </a:t>
            </a:r>
            <a:r>
              <a:rPr lang="ru-RU" sz="2800" b="1" dirty="0" smtClean="0">
                <a:solidFill>
                  <a:srgbClr val="C00000"/>
                </a:solidFill>
              </a:rPr>
              <a:t>корпоративной программы по повышению двигательной активности </a:t>
            </a:r>
            <a:r>
              <a:rPr lang="ru-RU" sz="2800" b="1" smtClean="0">
                <a:solidFill>
                  <a:srgbClr val="C00000"/>
                </a:solidFill>
              </a:rPr>
              <a:t>сотрудников ДОУ»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188640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муниципальное бюджетное дошкольное образовательное учреждение города Новосибирска «Детский сад  № 482 «Радуга» 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4810" y="5301208"/>
            <a:ext cx="4286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Софьина Л.Г.,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инструктор по физической культуре 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Фон\ф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48"/>
            <a:ext cx="9125272" cy="6825952"/>
          </a:xfrm>
          <a:prstGeom prst="rect">
            <a:avLst/>
          </a:prstGeom>
          <a:noFill/>
        </p:spPr>
      </p:pic>
      <p:pic>
        <p:nvPicPr>
          <p:cNvPr id="5" name="Рисунок 4" descr="C:\Users\User\Desktop\ЗОЖ\Ах, вы сани, мои сани!\Фото\WhatsApp Image 2020-03-06 at 12.33.50 (2).jpeg"/>
          <p:cNvPicPr/>
          <p:nvPr/>
        </p:nvPicPr>
        <p:blipFill>
          <a:blip r:embed="rId3" cstate="print"/>
          <a:srcRect l="22511" t="20354" r="15498" b="12980"/>
          <a:stretch>
            <a:fillRect/>
          </a:stretch>
        </p:blipFill>
        <p:spPr bwMode="auto">
          <a:xfrm>
            <a:off x="6300192" y="260648"/>
            <a:ext cx="2592288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C:\Users\User\Desktop\ЗОЖ\Ах, вы сани, мои сани!\Фото\WhatsApp Image 2020-03-06 at 12.32.51 (2).jpeg"/>
          <p:cNvPicPr/>
          <p:nvPr/>
        </p:nvPicPr>
        <p:blipFill>
          <a:blip r:embed="rId4" cstate="print"/>
          <a:srcRect t="20480" r="32356" b="22175"/>
          <a:stretch>
            <a:fillRect/>
          </a:stretch>
        </p:blipFill>
        <p:spPr bwMode="auto">
          <a:xfrm>
            <a:off x="323528" y="260648"/>
            <a:ext cx="3240360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C:\Users\User\Desktop\ЗОЖ\Ах, вы сани, мои сани!\Фото\WhatsApp Image 2020-03-06 at 12.36.58 (2).jpeg"/>
          <p:cNvPicPr/>
          <p:nvPr/>
        </p:nvPicPr>
        <p:blipFill>
          <a:blip r:embed="rId5" cstate="print"/>
          <a:srcRect l="8776" t="23131" b="20327"/>
          <a:stretch>
            <a:fillRect/>
          </a:stretch>
        </p:blipFill>
        <p:spPr bwMode="auto">
          <a:xfrm>
            <a:off x="3635896" y="1268760"/>
            <a:ext cx="3024336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C:\Users\User\Desktop\ЗОЖ\Ах, вы сани, мои сани!\Фото\WhatsApp Image 2020-03-06 at 12.38.06 (1).jpeg"/>
          <p:cNvPicPr/>
          <p:nvPr/>
        </p:nvPicPr>
        <p:blipFill>
          <a:blip r:embed="rId6" cstate="print"/>
          <a:srcRect t="35558" b="34228"/>
          <a:stretch>
            <a:fillRect/>
          </a:stretch>
        </p:blipFill>
        <p:spPr bwMode="auto">
          <a:xfrm>
            <a:off x="5076056" y="3933056"/>
            <a:ext cx="3816424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C:\Users\User\Desktop\ЗОЖ\Ах, вы сани, мои сани!\Фото\WhatsApp Image 2020-03-06 at 12.34.51 (1).jpeg"/>
          <p:cNvPicPr/>
          <p:nvPr/>
        </p:nvPicPr>
        <p:blipFill>
          <a:blip r:embed="rId7" cstate="print"/>
          <a:srcRect t="15158" r="5250" b="12538"/>
          <a:stretch>
            <a:fillRect/>
          </a:stretch>
        </p:blipFill>
        <p:spPr bwMode="auto">
          <a:xfrm>
            <a:off x="395536" y="3861048"/>
            <a:ext cx="4320480" cy="2852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Фон\ф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48"/>
            <a:ext cx="9125272" cy="682595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8864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Хочешь быть здоровым - будь!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90872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002060"/>
                </a:solidFill>
              </a:rPr>
              <a:t> «Лыжня зовёт!»</a:t>
            </a:r>
            <a:endParaRPr lang="ru-RU" sz="3200" i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C:\Users\User\Desktop\ЗОЖ\лыжи\DSC_08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00808"/>
            <a:ext cx="3456384" cy="24330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C:\Users\User\Desktop\ЗОЖ\лыжи\DSC_081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700808"/>
            <a:ext cx="3384376" cy="23047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C:\Users\User\Desktop\ЗОЖ\лыжи\DSC_081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6390555" y="4058717"/>
            <a:ext cx="3024335" cy="19089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C:\Users\User\Desktop\ЗОЖ\лыжи\DSC_082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4149080"/>
            <a:ext cx="3466767" cy="2708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Блок-схема: объединение 8"/>
          <p:cNvSpPr/>
          <p:nvPr/>
        </p:nvSpPr>
        <p:spPr>
          <a:xfrm>
            <a:off x="3357554" y="4714884"/>
            <a:ext cx="432048" cy="287461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Фон\ф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48"/>
            <a:ext cx="9125272" cy="682595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8864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Хочешь быть здоровым -  будь!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98072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002060"/>
                </a:solidFill>
              </a:rPr>
              <a:t> «Конькам все возрасты покорны!»</a:t>
            </a:r>
            <a:endParaRPr lang="ru-RU" sz="3200" i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C:\Users\User\Desktop\ЗОЖ\коньки\Фото\DSC_1034.JPG"/>
          <p:cNvPicPr/>
          <p:nvPr/>
        </p:nvPicPr>
        <p:blipFill>
          <a:blip r:embed="rId3" cstate="print"/>
          <a:srcRect l="8181" t="12139" r="11960"/>
          <a:stretch>
            <a:fillRect/>
          </a:stretch>
        </p:blipFill>
        <p:spPr bwMode="auto">
          <a:xfrm>
            <a:off x="0" y="1844824"/>
            <a:ext cx="3101428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C:\Users\User\Desktop\ЗОЖ\коньки\Фото\DSC_1014.JPG"/>
          <p:cNvPicPr/>
          <p:nvPr/>
        </p:nvPicPr>
        <p:blipFill>
          <a:blip r:embed="rId4" cstate="print"/>
          <a:srcRect l="10431" r="21250"/>
          <a:stretch>
            <a:fillRect/>
          </a:stretch>
        </p:blipFill>
        <p:spPr bwMode="auto">
          <a:xfrm rot="16200000">
            <a:off x="3275858" y="1916832"/>
            <a:ext cx="2304255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C:\Users\User\Desktop\ЗОЖ\коньки\Фото\DSC_0988.JPG"/>
          <p:cNvPicPr/>
          <p:nvPr/>
        </p:nvPicPr>
        <p:blipFill>
          <a:blip r:embed="rId5" cstate="print"/>
          <a:srcRect l="17917" t="27700" r="8499"/>
          <a:stretch>
            <a:fillRect/>
          </a:stretch>
        </p:blipFill>
        <p:spPr bwMode="auto">
          <a:xfrm>
            <a:off x="5724128" y="1772816"/>
            <a:ext cx="3124419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C:\Users\User\Desktop\ЗОЖ\коньки\Фото\DSC_1025.JPG"/>
          <p:cNvPicPr/>
          <p:nvPr/>
        </p:nvPicPr>
        <p:blipFill>
          <a:blip r:embed="rId6" cstate="print"/>
          <a:srcRect l="9618" r="29240" b="10147"/>
          <a:stretch>
            <a:fillRect/>
          </a:stretch>
        </p:blipFill>
        <p:spPr bwMode="auto">
          <a:xfrm rot="16200000">
            <a:off x="358788" y="4113822"/>
            <a:ext cx="2232247" cy="23027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C:\Users\User\Desktop\ЗОЖ\коньки\Фото\DSC_1027.JPG"/>
          <p:cNvPicPr/>
          <p:nvPr/>
        </p:nvPicPr>
        <p:blipFill>
          <a:blip r:embed="rId7" cstate="print"/>
          <a:srcRect l="19546" t="24615" r="29897"/>
          <a:stretch>
            <a:fillRect/>
          </a:stretch>
        </p:blipFill>
        <p:spPr bwMode="auto">
          <a:xfrm>
            <a:off x="2627784" y="4437112"/>
            <a:ext cx="2232248" cy="22040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C:\Users\User\Desktop\ЗОЖ\коньки\Фото\DSC_0986.JPG"/>
          <p:cNvPicPr/>
          <p:nvPr/>
        </p:nvPicPr>
        <p:blipFill>
          <a:blip r:embed="rId8" cstate="print"/>
          <a:srcRect l="16312" t="19837" b="5321"/>
          <a:stretch>
            <a:fillRect/>
          </a:stretch>
        </p:blipFill>
        <p:spPr bwMode="auto">
          <a:xfrm>
            <a:off x="5076056" y="4005064"/>
            <a:ext cx="3816424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Фон\ф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48"/>
            <a:ext cx="9125272" cy="682595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6064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Хочешь быть здоровым -  будь!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90872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002060"/>
                </a:solidFill>
              </a:rPr>
              <a:t> «Весёлые старты!»</a:t>
            </a:r>
            <a:endParaRPr lang="ru-RU" sz="3200" i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D:\DCIM\129CANON\IMG_8602.JPG"/>
          <p:cNvPicPr/>
          <p:nvPr/>
        </p:nvPicPr>
        <p:blipFill>
          <a:blip r:embed="rId3" cstate="print">
            <a:lum bright="10000" contrast="10000"/>
          </a:blip>
          <a:srcRect l="18760" t="24519" r="20326" b="9135"/>
          <a:stretch>
            <a:fillRect/>
          </a:stretch>
        </p:blipFill>
        <p:spPr bwMode="auto">
          <a:xfrm>
            <a:off x="251520" y="1628800"/>
            <a:ext cx="2880320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D:\DCIM\129CANON\IMG_8638.JPG"/>
          <p:cNvPicPr/>
          <p:nvPr/>
        </p:nvPicPr>
        <p:blipFill>
          <a:blip r:embed="rId4" cstate="print">
            <a:lum contrast="10000"/>
          </a:blip>
          <a:srcRect l="7703" t="7347" r="4277"/>
          <a:stretch>
            <a:fillRect/>
          </a:stretch>
        </p:blipFill>
        <p:spPr bwMode="auto">
          <a:xfrm>
            <a:off x="5940152" y="1412776"/>
            <a:ext cx="3015281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D:\DCIM\129CANON\IMG_8661.JPG"/>
          <p:cNvPicPr/>
          <p:nvPr/>
        </p:nvPicPr>
        <p:blipFill>
          <a:blip r:embed="rId5" cstate="print"/>
          <a:srcRect l="17505" t="25468" r="20123" b="13075"/>
          <a:stretch>
            <a:fillRect/>
          </a:stretch>
        </p:blipFill>
        <p:spPr bwMode="auto">
          <a:xfrm>
            <a:off x="2915816" y="1628800"/>
            <a:ext cx="2978905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D:\DCIM\129CANON\IMG_8673.JPG"/>
          <p:cNvPicPr/>
          <p:nvPr/>
        </p:nvPicPr>
        <p:blipFill>
          <a:blip r:embed="rId6" cstate="print">
            <a:lum contrast="10000"/>
          </a:blip>
          <a:srcRect l="16259" t="19704"/>
          <a:stretch>
            <a:fillRect/>
          </a:stretch>
        </p:blipFill>
        <p:spPr bwMode="auto">
          <a:xfrm>
            <a:off x="971600" y="4077072"/>
            <a:ext cx="2952328" cy="24332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D:\DCIM\129CANON\IMG_8682.JPG"/>
          <p:cNvPicPr/>
          <p:nvPr/>
        </p:nvPicPr>
        <p:blipFill>
          <a:blip r:embed="rId7" cstate="print">
            <a:lum contrast="10000"/>
          </a:blip>
          <a:srcRect l="3456" t="11282"/>
          <a:stretch>
            <a:fillRect/>
          </a:stretch>
        </p:blipFill>
        <p:spPr bwMode="auto">
          <a:xfrm>
            <a:off x="4572000" y="3861048"/>
            <a:ext cx="3851920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Фон\ф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28" y="32048"/>
            <a:ext cx="9125272" cy="682595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188640"/>
            <a:ext cx="90011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Хочешь быть здоровым - будь!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836712"/>
            <a:ext cx="8892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002060"/>
                </a:solidFill>
              </a:rPr>
              <a:t> «ГТО – это я, ГТО – это мы,</a:t>
            </a:r>
          </a:p>
          <a:p>
            <a:pPr algn="ctr"/>
            <a:r>
              <a:rPr lang="ru-RU" sz="3200" i="1" dirty="0" smtClean="0">
                <a:solidFill>
                  <a:srgbClr val="002060"/>
                </a:solidFill>
              </a:rPr>
              <a:t> ГТО – это будущее нашей страны!»</a:t>
            </a:r>
            <a:endParaRPr lang="ru-RU" sz="3200" i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D:\DCIM\129CANON\IMG_8686.JPG"/>
          <p:cNvPicPr/>
          <p:nvPr/>
        </p:nvPicPr>
        <p:blipFill>
          <a:blip r:embed="rId3" cstate="print"/>
          <a:srcRect t="19572" b="7032"/>
          <a:stretch>
            <a:fillRect/>
          </a:stretch>
        </p:blipFill>
        <p:spPr bwMode="auto">
          <a:xfrm>
            <a:off x="467544" y="1988840"/>
            <a:ext cx="3168352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D:\DCIM\129CANON\IMG_8695.JPG"/>
          <p:cNvPicPr/>
          <p:nvPr/>
        </p:nvPicPr>
        <p:blipFill>
          <a:blip r:embed="rId4" cstate="print"/>
          <a:srcRect l="4531" t="19892" r="31150" b="4108"/>
          <a:stretch>
            <a:fillRect/>
          </a:stretch>
        </p:blipFill>
        <p:spPr bwMode="auto">
          <a:xfrm>
            <a:off x="4283968" y="1988840"/>
            <a:ext cx="2808312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D:\DCIM\129CANON\IMG_8702.JPG"/>
          <p:cNvPicPr/>
          <p:nvPr/>
        </p:nvPicPr>
        <p:blipFill>
          <a:blip r:embed="rId5" cstate="print"/>
          <a:srcRect r="12157"/>
          <a:stretch>
            <a:fillRect/>
          </a:stretch>
        </p:blipFill>
        <p:spPr bwMode="auto">
          <a:xfrm rot="5400000">
            <a:off x="6546338" y="4262974"/>
            <a:ext cx="2592288" cy="22204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C:\Users\User\AppData\Local\Microsoft\Windows\Temporary Internet Files\Content.Word\IMG_20230118_135739.jpg"/>
          <p:cNvPicPr/>
          <p:nvPr/>
        </p:nvPicPr>
        <p:blipFill>
          <a:blip r:embed="rId6" cstate="print"/>
          <a:srcRect l="17958" t="16719" b="15331"/>
          <a:stretch>
            <a:fillRect/>
          </a:stretch>
        </p:blipFill>
        <p:spPr bwMode="auto">
          <a:xfrm>
            <a:off x="2051720" y="3933056"/>
            <a:ext cx="2664296" cy="2708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Фон\ф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48"/>
            <a:ext cx="9125272" cy="68259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26064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Хочешь быть здоровым - будь!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908720"/>
            <a:ext cx="8929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002060"/>
                </a:solidFill>
              </a:rPr>
              <a:t> «Призеры мини ГТО!»</a:t>
            </a:r>
            <a:endParaRPr lang="ru-RU" sz="3200" i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C:\Users\User\Desktop\Лиля Георгиевна\DSC_003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2858814" cy="1906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C:\Users\User\Desktop\Лиля Георгиевна\DSC_0024.jpg"/>
          <p:cNvPicPr/>
          <p:nvPr/>
        </p:nvPicPr>
        <p:blipFill>
          <a:blip r:embed="rId4" cstate="print"/>
          <a:srcRect l="12075" t="3620"/>
          <a:stretch>
            <a:fillRect/>
          </a:stretch>
        </p:blipFill>
        <p:spPr bwMode="auto">
          <a:xfrm>
            <a:off x="3419872" y="1844824"/>
            <a:ext cx="2837747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C:\Users\User\Desktop\Лиля Георгиевна\DSC_0031.jpg"/>
          <p:cNvPicPr/>
          <p:nvPr/>
        </p:nvPicPr>
        <p:blipFill>
          <a:blip r:embed="rId5" cstate="print"/>
          <a:srcRect l="12314" t="6667" r="16644"/>
          <a:stretch>
            <a:fillRect/>
          </a:stretch>
        </p:blipFill>
        <p:spPr bwMode="auto">
          <a:xfrm>
            <a:off x="6444208" y="1628800"/>
            <a:ext cx="2487823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C:\Users\User\Desktop\Лиля Георгиевна\DSC_0027.jpg"/>
          <p:cNvPicPr/>
          <p:nvPr/>
        </p:nvPicPr>
        <p:blipFill>
          <a:blip r:embed="rId6" cstate="print"/>
          <a:srcRect l="2513" t="19894"/>
          <a:stretch>
            <a:fillRect/>
          </a:stretch>
        </p:blipFill>
        <p:spPr bwMode="auto">
          <a:xfrm>
            <a:off x="467544" y="4005064"/>
            <a:ext cx="4392488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C:\Users\User\Desktop\Лиля Георгиевна\DSC_0038.jpg"/>
          <p:cNvPicPr/>
          <p:nvPr/>
        </p:nvPicPr>
        <p:blipFill>
          <a:blip r:embed="rId7" cstate="print"/>
          <a:srcRect l="15797" t="2954" r="17970" b="4045"/>
          <a:stretch>
            <a:fillRect/>
          </a:stretch>
        </p:blipFill>
        <p:spPr bwMode="auto">
          <a:xfrm>
            <a:off x="6012160" y="4293096"/>
            <a:ext cx="2331816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Фон\ф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48"/>
            <a:ext cx="9125272" cy="6825952"/>
          </a:xfrm>
          <a:prstGeom prst="rect">
            <a:avLst/>
          </a:prstGeom>
          <a:noFill/>
        </p:spPr>
      </p:pic>
      <p:pic>
        <p:nvPicPr>
          <p:cNvPr id="3" name="Рисунок 2" descr="C:\Users\User\Desktop\ЗОЖ\Турнир веселого мяча\Фото праздника\_DSC0613.JPG"/>
          <p:cNvPicPr/>
          <p:nvPr/>
        </p:nvPicPr>
        <p:blipFill>
          <a:blip r:embed="rId3" cstate="print"/>
          <a:srcRect r="17308"/>
          <a:stretch>
            <a:fillRect/>
          </a:stretch>
        </p:blipFill>
        <p:spPr bwMode="auto">
          <a:xfrm>
            <a:off x="251520" y="1484784"/>
            <a:ext cx="3240360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0" y="26064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Хочешь быть здоровым - будь!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908720"/>
            <a:ext cx="8929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002060"/>
                </a:solidFill>
              </a:rPr>
              <a:t>«Турнир весёлого мяча»</a:t>
            </a:r>
            <a:endParaRPr lang="ru-RU" sz="3200" i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C:\Users\User\Desktop\ЗОЖ\Турнир веселого мяча\Фото праздника\_DSC0669.JPG"/>
          <p:cNvPicPr/>
          <p:nvPr/>
        </p:nvPicPr>
        <p:blipFill>
          <a:blip r:embed="rId4" cstate="print"/>
          <a:srcRect l="7732" t="23158" r="40722"/>
          <a:stretch>
            <a:fillRect/>
          </a:stretch>
        </p:blipFill>
        <p:spPr bwMode="auto">
          <a:xfrm>
            <a:off x="5796136" y="1412776"/>
            <a:ext cx="3131840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C:\Users\User\Desktop\ЗОЖ\Турнир веселого мяча\Фото праздника\_DSC0727.JPG"/>
          <p:cNvPicPr/>
          <p:nvPr/>
        </p:nvPicPr>
        <p:blipFill>
          <a:blip r:embed="rId5" cstate="print"/>
          <a:srcRect t="28997"/>
          <a:stretch>
            <a:fillRect/>
          </a:stretch>
        </p:blipFill>
        <p:spPr bwMode="auto">
          <a:xfrm>
            <a:off x="251520" y="4509120"/>
            <a:ext cx="4032448" cy="21357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C:\Users\User\Desktop\ЗОЖ\Турнир веселого мяча\Фото праздника\_DSC0658.JPG"/>
          <p:cNvPicPr/>
          <p:nvPr/>
        </p:nvPicPr>
        <p:blipFill>
          <a:blip r:embed="rId6" cstate="print"/>
          <a:srcRect l="15849" t="17331" r="11530"/>
          <a:stretch>
            <a:fillRect/>
          </a:stretch>
        </p:blipFill>
        <p:spPr bwMode="auto">
          <a:xfrm>
            <a:off x="6012160" y="4437112"/>
            <a:ext cx="2791893" cy="22048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C:\Users\User\Desktop\ЗОЖ\Турнир веселого мяча\Фото праздника\_DSC0801.JPG"/>
          <p:cNvPicPr/>
          <p:nvPr/>
        </p:nvPicPr>
        <p:blipFill>
          <a:blip r:embed="rId7" cstate="print"/>
          <a:srcRect l="27474" t="2985" r="1486"/>
          <a:stretch>
            <a:fillRect/>
          </a:stretch>
        </p:blipFill>
        <p:spPr bwMode="auto">
          <a:xfrm>
            <a:off x="3275856" y="2348880"/>
            <a:ext cx="2734228" cy="24423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Фон\ф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48"/>
            <a:ext cx="9125272" cy="682595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6064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Хочешь быть здоровым - будь!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908720"/>
            <a:ext cx="8929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002060"/>
                </a:solidFill>
              </a:rPr>
              <a:t> «Праздник валенка»</a:t>
            </a:r>
            <a:endParaRPr lang="ru-RU" sz="3200" i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D:\DCIM\129CANON\IMG_8721.JPG"/>
          <p:cNvPicPr/>
          <p:nvPr/>
        </p:nvPicPr>
        <p:blipFill>
          <a:blip r:embed="rId3" cstate="print"/>
          <a:srcRect r="6783" b="5128"/>
          <a:stretch>
            <a:fillRect/>
          </a:stretch>
        </p:blipFill>
        <p:spPr bwMode="auto">
          <a:xfrm>
            <a:off x="0" y="1412776"/>
            <a:ext cx="3384376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E:\Валенки педагоги\IMG_20210116_105215.jpg"/>
          <p:cNvPicPr/>
          <p:nvPr/>
        </p:nvPicPr>
        <p:blipFill>
          <a:blip r:embed="rId4" cstate="print"/>
          <a:srcRect l="4490" t="11966" b="33974"/>
          <a:stretch>
            <a:fillRect/>
          </a:stretch>
        </p:blipFill>
        <p:spPr bwMode="auto">
          <a:xfrm>
            <a:off x="0" y="4437112"/>
            <a:ext cx="5040560" cy="22260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E:\Валенки педагоги\IMG_20210116_105450.jpg"/>
          <p:cNvPicPr/>
          <p:nvPr/>
        </p:nvPicPr>
        <p:blipFill>
          <a:blip r:embed="rId5" cstate="print"/>
          <a:srcRect l="37066" t="28205" r="17026" b="20940"/>
          <a:stretch>
            <a:fillRect/>
          </a:stretch>
        </p:blipFill>
        <p:spPr bwMode="auto">
          <a:xfrm>
            <a:off x="6330024" y="1412776"/>
            <a:ext cx="2813976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E:\Валенки педагоги\IMG_20210116_110130.jpg"/>
          <p:cNvPicPr/>
          <p:nvPr/>
        </p:nvPicPr>
        <p:blipFill>
          <a:blip r:embed="rId6" cstate="print"/>
          <a:srcRect l="41219" t="31197" r="4687" b="10470"/>
          <a:stretch>
            <a:fillRect/>
          </a:stretch>
        </p:blipFill>
        <p:spPr bwMode="auto">
          <a:xfrm>
            <a:off x="3419872" y="2132856"/>
            <a:ext cx="2903044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C:\Users\User\Desktop\Новая папка (2)\IMG-20191221-WA0069.jpg"/>
          <p:cNvPicPr/>
          <p:nvPr/>
        </p:nvPicPr>
        <p:blipFill>
          <a:blip r:embed="rId7" cstate="print"/>
          <a:srcRect l="3688" r="7964" b="17735"/>
          <a:stretch>
            <a:fillRect/>
          </a:stretch>
        </p:blipFill>
        <p:spPr bwMode="auto">
          <a:xfrm>
            <a:off x="5436096" y="4077072"/>
            <a:ext cx="3470895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Фон\ф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48"/>
            <a:ext cx="9125272" cy="682595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6064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Хочешь быть здоровым - будь!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908720"/>
            <a:ext cx="8929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002060"/>
                </a:solidFill>
              </a:rPr>
              <a:t> Районные соревнования «Весёлые старты»  </a:t>
            </a:r>
            <a:endParaRPr lang="ru-RU" sz="3200" i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C:\Users\User\Desktop\Районные эстафеты\IMG-20230117-WA0011.jpg"/>
          <p:cNvPicPr/>
          <p:nvPr/>
        </p:nvPicPr>
        <p:blipFill>
          <a:blip r:embed="rId3" cstate="print"/>
          <a:srcRect t="32107" b="15910"/>
          <a:stretch>
            <a:fillRect/>
          </a:stretch>
        </p:blipFill>
        <p:spPr bwMode="auto">
          <a:xfrm>
            <a:off x="323528" y="1556792"/>
            <a:ext cx="2286630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C:\Users\User\Desktop\Районные эстафеты\IMG-20230117-WA0008.jpg"/>
          <p:cNvPicPr/>
          <p:nvPr/>
        </p:nvPicPr>
        <p:blipFill>
          <a:blip r:embed="rId4" cstate="print"/>
          <a:srcRect t="19553" b="10092"/>
          <a:stretch>
            <a:fillRect/>
          </a:stretch>
        </p:blipFill>
        <p:spPr bwMode="auto">
          <a:xfrm>
            <a:off x="2627784" y="3429000"/>
            <a:ext cx="2113781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C:\Users\User\Desktop\Районные эстафеты\IMG-20230117-WA000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4365104"/>
            <a:ext cx="3312368" cy="24928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C:\Users\User\Desktop\Районные эстафеты\IMG_20221031_150242.jpg"/>
          <p:cNvPicPr/>
          <p:nvPr/>
        </p:nvPicPr>
        <p:blipFill>
          <a:blip r:embed="rId6" cstate="print"/>
          <a:srcRect t="12981"/>
          <a:stretch>
            <a:fillRect/>
          </a:stretch>
        </p:blipFill>
        <p:spPr bwMode="auto">
          <a:xfrm>
            <a:off x="4788024" y="1412776"/>
            <a:ext cx="2627784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Фон\ф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28" y="32048"/>
            <a:ext cx="9125272" cy="68259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87624" y="476672"/>
            <a:ext cx="7272808" cy="3960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</a:rPr>
              <a:t>Проведенные мероприятия способствуют осознанию педагогами ценности собственного здоровья, что в значительной мере  побуждает их к созданию условий по формированию основ здорового образа жизни, воспитанию осознанной потребности в систематических занятиях физической культурой и спортом. </a:t>
            </a:r>
          </a:p>
          <a:p>
            <a:pPr algn="just"/>
            <a:endParaRPr lang="ru-RU" dirty="0"/>
          </a:p>
        </p:txBody>
      </p:sp>
      <p:pic>
        <p:nvPicPr>
          <p:cNvPr id="5" name="Рисунок 4" descr="C:\Users\User\Desktop\08d7b334-6449-5ce0-b45a-d13625426d93 (1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365104"/>
            <a:ext cx="3106185" cy="2258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Фон\ф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48"/>
            <a:ext cx="9125272" cy="6825952"/>
          </a:xfrm>
          <a:prstGeom prst="rect">
            <a:avLst/>
          </a:prstGeom>
          <a:noFill/>
        </p:spPr>
      </p:pic>
      <p:pic>
        <p:nvPicPr>
          <p:cNvPr id="3" name="Picture 1" descr="C:\Users\User\Desktop\зож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789040"/>
            <a:ext cx="3652664" cy="273949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15616" y="1916832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Жизнь требует движений</a:t>
            </a:r>
          </a:p>
          <a:p>
            <a:pPr algn="r"/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  Аристотель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Фон\ф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48"/>
            <a:ext cx="9125272" cy="6825952"/>
          </a:xfrm>
          <a:prstGeom prst="rect">
            <a:avLst/>
          </a:prstGeom>
          <a:noFill/>
        </p:spPr>
      </p:pic>
      <p:pic>
        <p:nvPicPr>
          <p:cNvPr id="3" name="Рисунок 2" descr="C:\Users\User\Desktop\5196138_225811328.pdf-21.jpg"/>
          <p:cNvPicPr/>
          <p:nvPr/>
        </p:nvPicPr>
        <p:blipFill>
          <a:blip r:embed="rId3" cstate="print"/>
          <a:srcRect l="27919" t="27070" r="32846" b="10470"/>
          <a:stretch>
            <a:fillRect/>
          </a:stretch>
        </p:blipFill>
        <p:spPr bwMode="auto">
          <a:xfrm>
            <a:off x="827584" y="1052736"/>
            <a:ext cx="288032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51920" y="1124744"/>
            <a:ext cx="482453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solidFill>
                  <a:srgbClr val="002060"/>
                </a:solidFill>
              </a:rPr>
              <a:t>«Движение есть жизнь, уменьшение же подвижности означает снижение жизненных процессов»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В. В. </a:t>
            </a:r>
            <a:r>
              <a:rPr lang="ru-RU" sz="2400" dirty="0" err="1" smtClean="0">
                <a:solidFill>
                  <a:srgbClr val="002060"/>
                </a:solidFill>
              </a:rPr>
              <a:t>Гориневский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4653136"/>
            <a:ext cx="3456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Врач, педагог и видный деятель физической культуры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Фон\ф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23928" y="2204864"/>
            <a:ext cx="4968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Cambria Math" pitchFamily="18" charset="0"/>
              </a:rPr>
              <a:t>Здоровье не всегда приходит </a:t>
            </a:r>
          </a:p>
          <a:p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Cambria Math" pitchFamily="18" charset="0"/>
              </a:rPr>
              <a:t>с помощью медицины.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94116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Спасибо за внимание!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Фон\ф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48"/>
            <a:ext cx="9125272" cy="68259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188640"/>
            <a:ext cx="8064896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Нормативно-правовая база</a:t>
            </a:r>
            <a:endParaRPr lang="ru-RU" sz="2000" dirty="0" smtClean="0"/>
          </a:p>
          <a:p>
            <a:pPr lvl="0" algn="just">
              <a:buFont typeface="Arial" pitchFamily="34" charset="0"/>
              <a:buChar char="•"/>
            </a:pPr>
            <a:r>
              <a:rPr lang="ru-RU" dirty="0" smtClean="0">
                <a:hlinkClick r:id="rId3"/>
              </a:rPr>
              <a:t>  Указ Президента Российской Федерации от 7 мая 2018 года N204« О национальных целях и стратегических задачах развития Российской Федерации на период до 2024 года"</a:t>
            </a:r>
            <a:r>
              <a:rPr lang="ru-RU" dirty="0" smtClean="0"/>
              <a:t>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dirty="0" smtClean="0">
                <a:hlinkClick r:id="rId4"/>
              </a:rPr>
              <a:t>  Федеральный закон от 21.11.2011 N323 ФЗ "Об основах охраны здоровья граждан в Российской Федерации"</a:t>
            </a:r>
            <a:r>
              <a:rPr lang="ru-RU" dirty="0" smtClean="0"/>
              <a:t>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dirty="0" smtClean="0">
                <a:hlinkClick r:id="rId5"/>
              </a:rPr>
              <a:t>  Федеральный закон N15-ФЗ от 23 февраля 2013 года "Об охране здоровья граждан от воздействия окружающего табачного дыма и последствий потребления табака"</a:t>
            </a:r>
            <a:r>
              <a:rPr lang="ru-RU" dirty="0" smtClean="0"/>
              <a:t>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dirty="0" smtClean="0"/>
              <a:t>  Паспорт национального проекта "Демография", утвержденный президиумом Совета при Президенте Российской Федерации по стратегическому развитию и </a:t>
            </a:r>
          </a:p>
          <a:p>
            <a:pPr algn="just"/>
            <a:r>
              <a:rPr lang="ru-RU" dirty="0" smtClean="0"/>
              <a:t>национальным проектам ,</a:t>
            </a:r>
            <a:r>
              <a:rPr lang="ru-RU" dirty="0" smtClean="0">
                <a:hlinkClick r:id="rId6"/>
              </a:rPr>
              <a:t>протокол от 24.12.2018 N16</a:t>
            </a:r>
            <a:r>
              <a:rPr lang="ru-RU" dirty="0" smtClean="0"/>
              <a:t>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dirty="0" smtClean="0"/>
              <a:t>  Паспорт федерального проекта "Формирование системы мотивации граждан к здоровому образу жизни, включая здоровое питание и отказ от вредных привычек", утвержденный протоколом заседания президиума Совета при Президенте Российской Федерации по стратегическому развитию и национальным проектам от 24 декабря 2018 года N16.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dirty="0" smtClean="0">
                <a:hlinkClick r:id="rId7"/>
              </a:rPr>
              <a:t>  Приказ Министерства здравоохранения РФ от 15 января 2020 года N8 "Об утверждении Стратегии формирования здорового образа жизни населения,</a:t>
            </a:r>
            <a:r>
              <a:rPr lang="ru-RU" dirty="0" smtClean="0"/>
              <a:t> </a:t>
            </a:r>
          </a:p>
          <a:p>
            <a:pPr algn="just"/>
            <a:r>
              <a:rPr lang="ru-RU" dirty="0" smtClean="0">
                <a:hlinkClick r:id="rId7"/>
              </a:rPr>
              <a:t>профилактики и контроля неинфекционных заболеваний на период до 2025 года</a:t>
            </a:r>
            <a:r>
              <a:rPr lang="ru-RU" sz="2000" dirty="0" smtClean="0">
                <a:hlinkClick r:id="rId7"/>
              </a:rPr>
              <a:t>"</a:t>
            </a:r>
            <a:r>
              <a:rPr lang="ru-RU" sz="2000" dirty="0" smtClean="0"/>
              <a:t>. 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/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Фон\ф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48"/>
            <a:ext cx="9125272" cy="682595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87624" y="548680"/>
            <a:ext cx="763284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2060"/>
                </a:solidFill>
              </a:rPr>
              <a:t>  Здоровье человека зависит от:</a:t>
            </a:r>
          </a:p>
          <a:p>
            <a:pPr algn="just"/>
            <a:endParaRPr lang="ru-RU" sz="2800" b="1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/>
              <a:t> </a:t>
            </a:r>
            <a:r>
              <a:rPr lang="ru-RU" sz="2800" dirty="0" smtClean="0"/>
              <a:t>состояния медицины – на 10%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/>
              <a:t>влияния экологических факторов – на  20%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/>
              <a:t>генетических факторов – на 10%</a:t>
            </a:r>
            <a:endParaRPr lang="ru-RU" sz="2800" dirty="0" smtClean="0">
              <a:solidFill>
                <a:srgbClr val="C0000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/>
              <a:t>образа жизни, физических нагрузок – на 50%</a:t>
            </a:r>
          </a:p>
          <a:p>
            <a:pPr algn="ctr">
              <a:buFont typeface="Wingdings" pitchFamily="2" charset="2"/>
              <a:buChar char="Ø"/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 algn="r"/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  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C:\Users\User\Desktop\08d7b334-6449-5ce0-b45a-d13625426d93 (1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365104"/>
            <a:ext cx="3101665" cy="2254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Фон\ф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48"/>
            <a:ext cx="9125272" cy="6825952"/>
          </a:xfrm>
          <a:prstGeom prst="rect">
            <a:avLst/>
          </a:prstGeom>
          <a:noFill/>
        </p:spPr>
      </p:pic>
      <p:sp>
        <p:nvSpPr>
          <p:cNvPr id="1026" name="AutoShape 2" descr="C:\Users\User\Desktop\%D0%B41.jpg.op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C:\Users\User\Desktop\д1.jpg.opdownloa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221088"/>
            <a:ext cx="568863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3568" y="1340768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002060"/>
                </a:solidFill>
              </a:rPr>
              <a:t>Двигательная активность </a:t>
            </a:r>
            <a:r>
              <a:rPr lang="ru-RU" sz="3600" dirty="0" smtClean="0">
                <a:solidFill>
                  <a:srgbClr val="002060"/>
                </a:solidFill>
              </a:rPr>
              <a:t>- это любой вид деятельности, направленный на улучшение или сохранение вашей физической формы и здоровья в целом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Фон\ф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48"/>
            <a:ext cx="9125272" cy="68259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15616" y="260649"/>
            <a:ext cx="7632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</a:rPr>
              <a:t>Цель: </a:t>
            </a:r>
            <a:r>
              <a:rPr lang="ru-RU" sz="2800" dirty="0" smtClean="0">
                <a:solidFill>
                  <a:srgbClr val="002060"/>
                </a:solidFill>
              </a:rPr>
              <a:t>повышение двигательной активности сотрудников через организацию физкультурно-оздоровительных мероприятий 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5361" name="Picture 1" descr="C:\Users\User\Desktop\зож8.jpg"/>
          <p:cNvPicPr>
            <a:picLocks noChangeAspect="1" noChangeArrowheads="1"/>
          </p:cNvPicPr>
          <p:nvPr/>
        </p:nvPicPr>
        <p:blipFill>
          <a:blip r:embed="rId3" cstate="print"/>
          <a:srcRect t="6373" r="3402" b="9514"/>
          <a:stretch>
            <a:fillRect/>
          </a:stretch>
        </p:blipFill>
        <p:spPr bwMode="auto">
          <a:xfrm>
            <a:off x="4572000" y="4149080"/>
            <a:ext cx="3528392" cy="23042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1844824"/>
            <a:ext cx="8280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Задачи: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популяризация здорового образа жизни;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Формирование ценностного отношения к состоянию здоровья у сотрудников;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Создание условий для повышения двигательной активности, укрепление физического и психического здоровья сотрудников ДОУ.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Фон\ф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48"/>
            <a:ext cx="9125272" cy="68259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47667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Хочешь быть здоровым - будь!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51520" y="1484784"/>
            <a:ext cx="4463356" cy="338437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400" b="1" dirty="0" smtClean="0"/>
              <a:t>Объявление</a:t>
            </a:r>
            <a:endParaRPr lang="ru-RU" sz="1400" dirty="0" smtClean="0"/>
          </a:p>
          <a:p>
            <a:pPr algn="ctr">
              <a:buNone/>
            </a:pPr>
            <a:r>
              <a:rPr lang="ru-RU" sz="1400" i="1" dirty="0" smtClean="0"/>
              <a:t>       1 марта в 11.00 состоится зимняя прогулка на коньках </a:t>
            </a:r>
            <a:endParaRPr lang="ru-RU" sz="1400" dirty="0" smtClean="0"/>
          </a:p>
          <a:p>
            <a:pPr algn="ctr">
              <a:buNone/>
            </a:pPr>
            <a:r>
              <a:rPr lang="ru-RU" sz="1400" i="1" dirty="0" smtClean="0"/>
              <a:t>         в </a:t>
            </a:r>
            <a:r>
              <a:rPr lang="ru-RU" sz="1400" i="1" dirty="0" err="1" smtClean="0"/>
              <a:t>ПКиО</a:t>
            </a:r>
            <a:r>
              <a:rPr lang="ru-RU" sz="1400" i="1" dirty="0" smtClean="0"/>
              <a:t> «Берёзовая роща»</a:t>
            </a:r>
            <a:endParaRPr lang="ru-RU" sz="1400" dirty="0" smtClean="0"/>
          </a:p>
          <a:p>
            <a:pPr algn="ctr">
              <a:buNone/>
            </a:pPr>
            <a:r>
              <a:rPr lang="ru-RU" sz="1400" b="1" dirty="0" smtClean="0"/>
              <a:t>«Конькам все возрасты покорны!»</a:t>
            </a:r>
          </a:p>
          <a:p>
            <a:pPr>
              <a:buNone/>
            </a:pPr>
            <a:r>
              <a:rPr lang="ru-RU" sz="1400" dirty="0" smtClean="0"/>
              <a:t>        Катание на коньках – полезное занятие, укрепляющее организм в целом.  Комплексное воздействие на организм обусловлено тем, что в процессе задействованы все группы мышц. Это даёт возможность одновременно улучшать состояние: костей, фигуры, мозговой активности, вестибулярного аппарата, сердца, сосудов, позвоночника. После коньковых прогулок наблюдается улучшение эмоционального состояния.</a:t>
            </a:r>
          </a:p>
          <a:p>
            <a:pPr>
              <a:buNone/>
            </a:pPr>
            <a:r>
              <a:rPr lang="ru-RU" sz="1400" dirty="0" smtClean="0"/>
              <a:t> </a:t>
            </a:r>
          </a:p>
          <a:p>
            <a:pPr>
              <a:buNone/>
            </a:pPr>
            <a:endParaRPr lang="ru-RU" sz="14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500562" y="1484784"/>
            <a:ext cx="4357718" cy="3528392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4300" b="1" dirty="0" smtClean="0"/>
              <a:t>Объявление</a:t>
            </a:r>
            <a:endParaRPr lang="ru-RU" sz="4300" dirty="0" smtClean="0"/>
          </a:p>
          <a:p>
            <a:pPr>
              <a:lnSpc>
                <a:spcPct val="120000"/>
              </a:lnSpc>
              <a:buNone/>
            </a:pPr>
            <a:r>
              <a:rPr lang="ru-RU" sz="4300" i="1" dirty="0" smtClean="0"/>
              <a:t>        1 февраля в 11.00 </a:t>
            </a:r>
            <a:r>
              <a:rPr lang="ru-RU" sz="5600" i="1" dirty="0" smtClean="0"/>
              <a:t>состоится зимняя прогулка на лыжах 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5600" i="1" dirty="0" smtClean="0"/>
              <a:t>  в </a:t>
            </a:r>
            <a:r>
              <a:rPr lang="ru-RU" sz="5600" i="1" dirty="0" err="1" smtClean="0"/>
              <a:t>ПКиО</a:t>
            </a:r>
            <a:r>
              <a:rPr lang="ru-RU" sz="5600" i="1" dirty="0" smtClean="0"/>
              <a:t> «Берёзовая роща»</a:t>
            </a:r>
            <a:endParaRPr lang="ru-RU" sz="5600" dirty="0" smtClean="0"/>
          </a:p>
          <a:p>
            <a:pPr algn="ctr">
              <a:lnSpc>
                <a:spcPct val="120000"/>
              </a:lnSpc>
              <a:buNone/>
            </a:pPr>
            <a:r>
              <a:rPr lang="ru-RU" sz="5600" b="1" dirty="0" smtClean="0"/>
              <a:t>«Лыжня зовёт!»</a:t>
            </a:r>
            <a:endParaRPr lang="ru-RU" sz="5600" dirty="0" smtClean="0"/>
          </a:p>
          <a:p>
            <a:pPr>
              <a:lnSpc>
                <a:spcPct val="120000"/>
              </a:lnSpc>
              <a:buNone/>
            </a:pPr>
            <a:r>
              <a:rPr lang="ru-RU" sz="5600" dirty="0" smtClean="0"/>
              <a:t>          Ходьба на лыжах – это прекрасное средство для поддержания мышечного тонуса и сжигания лишних калорий. Во время тренировки дыхание становится равномерным, в организм поступает много кислорода, активизируется работа </a:t>
            </a:r>
            <a:r>
              <a:rPr lang="ru-RU" sz="5600" dirty="0" err="1" smtClean="0"/>
              <a:t>сердечно-сосудистой</a:t>
            </a:r>
            <a:r>
              <a:rPr lang="ru-RU" sz="5600" dirty="0" smtClean="0"/>
              <a:t> и дыхательной систем. Этот вид физической активности подходит людям любого возраста.</a:t>
            </a:r>
          </a:p>
          <a:p>
            <a:pPr>
              <a:lnSpc>
                <a:spcPct val="120000"/>
              </a:lnSpc>
            </a:pPr>
            <a:endParaRPr lang="ru-RU" sz="5600" dirty="0" smtClean="0"/>
          </a:p>
          <a:p>
            <a:pPr>
              <a:lnSpc>
                <a:spcPct val="120000"/>
              </a:lnSpc>
              <a:buNone/>
            </a:pPr>
            <a:r>
              <a:rPr lang="ru-RU" sz="5600" b="1" dirty="0" smtClean="0"/>
              <a:t> </a:t>
            </a:r>
            <a:endParaRPr lang="ru-RU" sz="5600" dirty="0" smtClean="0"/>
          </a:p>
          <a:p>
            <a:endParaRPr lang="ru-RU" dirty="0"/>
          </a:p>
        </p:txBody>
      </p:sp>
      <p:pic>
        <p:nvPicPr>
          <p:cNvPr id="13313" name="Picture 1" descr="C:\Users\User\Desktop\л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5013176"/>
            <a:ext cx="2160240" cy="1439506"/>
          </a:xfrm>
          <a:prstGeom prst="rect">
            <a:avLst/>
          </a:prstGeom>
          <a:noFill/>
        </p:spPr>
      </p:pic>
      <p:pic>
        <p:nvPicPr>
          <p:cNvPr id="13314" name="Picture 2" descr="C:\Users\User\Desktop\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941168"/>
            <a:ext cx="2088232" cy="154583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Фон\ф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48"/>
            <a:ext cx="9125272" cy="68259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4046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Хочешь быть здоровым - будь!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2474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002060"/>
                </a:solidFill>
              </a:rPr>
              <a:t>Развлечение  «Ах вы сани, мои сани!»</a:t>
            </a:r>
            <a:endParaRPr lang="ru-RU" sz="3200" i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C:\Users\User\Desktop\IMG_20191223_095428.jpg"/>
          <p:cNvPicPr/>
          <p:nvPr/>
        </p:nvPicPr>
        <p:blipFill>
          <a:blip r:embed="rId3" cstate="print"/>
          <a:srcRect l="1284" r="2705"/>
          <a:stretch>
            <a:fillRect/>
          </a:stretch>
        </p:blipFill>
        <p:spPr bwMode="auto">
          <a:xfrm>
            <a:off x="395536" y="1772816"/>
            <a:ext cx="3228646" cy="2521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C:\Users\User\Desktop\IMG_20191221_100804.jpg"/>
          <p:cNvPicPr/>
          <p:nvPr/>
        </p:nvPicPr>
        <p:blipFill>
          <a:blip r:embed="rId4" cstate="print"/>
          <a:srcRect t="18578"/>
          <a:stretch>
            <a:fillRect/>
          </a:stretch>
        </p:blipFill>
        <p:spPr bwMode="auto">
          <a:xfrm>
            <a:off x="6084168" y="1772816"/>
            <a:ext cx="2779178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C:\Users\User\Desktop\ЗОЖ\Ах, вы сани, мои сани!\Фото\WhatsApp Image 2020-03-06 at 12.33.49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3861048"/>
            <a:ext cx="3418924" cy="2708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Фон\ф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28" y="32048"/>
            <a:ext cx="9125272" cy="682595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260648"/>
            <a:ext cx="8929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Хочешь быть здоровым - будь!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42844" y="1124744"/>
            <a:ext cx="3525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90872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002060"/>
                </a:solidFill>
              </a:rPr>
              <a:t>Развлечение «Ах вы сани, мои сани!»</a:t>
            </a:r>
            <a:endParaRPr lang="ru-RU" sz="3200" i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C:\Users\User\Desktop\ЗОЖ\Ах, вы сани, мои сани!\Фото\WhatsApp Image 2020-03-06 at 12.33.51 (2).jpeg"/>
          <p:cNvPicPr/>
          <p:nvPr/>
        </p:nvPicPr>
        <p:blipFill>
          <a:blip r:embed="rId3" cstate="print">
            <a:lum bright="10000" contrast="20000"/>
          </a:blip>
          <a:srcRect t="19635" r="31535" b="6109"/>
          <a:stretch>
            <a:fillRect/>
          </a:stretch>
        </p:blipFill>
        <p:spPr bwMode="auto">
          <a:xfrm>
            <a:off x="395536" y="1484784"/>
            <a:ext cx="3672408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C:\Users\User\Desktop\ЗОЖ\Ах, вы сани, мои сани!\Фото\WhatsApp Image 2020-03-06 at 12.34.48.jpeg"/>
          <p:cNvPicPr/>
          <p:nvPr/>
        </p:nvPicPr>
        <p:blipFill>
          <a:blip r:embed="rId4" cstate="print">
            <a:lum contrast="10000"/>
          </a:blip>
          <a:srcRect t="17868"/>
          <a:stretch>
            <a:fillRect/>
          </a:stretch>
        </p:blipFill>
        <p:spPr bwMode="auto">
          <a:xfrm>
            <a:off x="5580112" y="1484784"/>
            <a:ext cx="3017365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C:\Users\User\Desktop\ЗОЖ\Ах, вы сани, мои сани!\Фото\WhatsApp Image 2020-03-06 at 12.34.52 (1).jpeg"/>
          <p:cNvPicPr/>
          <p:nvPr/>
        </p:nvPicPr>
        <p:blipFill>
          <a:blip r:embed="rId5" cstate="print"/>
          <a:srcRect t="19869" b="10037"/>
          <a:stretch>
            <a:fillRect/>
          </a:stretch>
        </p:blipFill>
        <p:spPr bwMode="auto">
          <a:xfrm>
            <a:off x="1043608" y="4077072"/>
            <a:ext cx="2952328" cy="27809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C:\Users\User\Desktop\ЗОЖ\Ах, вы сани, мои сани!\Фото\WhatsApp Image 2020-03-06 at 12.33.53 (1).jpeg"/>
          <p:cNvPicPr/>
          <p:nvPr/>
        </p:nvPicPr>
        <p:blipFill>
          <a:blip r:embed="rId6" cstate="print">
            <a:lum contrast="20000"/>
          </a:blip>
          <a:srcRect t="28696" r="9109"/>
          <a:stretch>
            <a:fillRect/>
          </a:stretch>
        </p:blipFill>
        <p:spPr bwMode="auto">
          <a:xfrm>
            <a:off x="4499992" y="4077072"/>
            <a:ext cx="3888432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685</Words>
  <Application>Microsoft Office PowerPoint</Application>
  <PresentationFormat>Экран (4:3)</PresentationFormat>
  <Paragraphs>73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88</cp:revision>
  <dcterms:created xsi:type="dcterms:W3CDTF">2020-11-27T14:45:59Z</dcterms:created>
  <dcterms:modified xsi:type="dcterms:W3CDTF">2023-01-18T07:31:23Z</dcterms:modified>
</cp:coreProperties>
</file>