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92" r:id="rId3"/>
    <p:sldId id="304" r:id="rId4"/>
    <p:sldId id="322" r:id="rId5"/>
    <p:sldId id="330" r:id="rId6"/>
    <p:sldId id="323" r:id="rId7"/>
    <p:sldId id="329" r:id="rId8"/>
    <p:sldId id="305" r:id="rId9"/>
    <p:sldId id="306" r:id="rId10"/>
    <p:sldId id="307" r:id="rId11"/>
    <p:sldId id="332" r:id="rId12"/>
    <p:sldId id="308" r:id="rId13"/>
    <p:sldId id="309" r:id="rId14"/>
    <p:sldId id="321" r:id="rId15"/>
    <p:sldId id="314" r:id="rId16"/>
    <p:sldId id="327" r:id="rId17"/>
    <p:sldId id="331" r:id="rId18"/>
    <p:sldId id="335" r:id="rId19"/>
    <p:sldId id="319" r:id="rId20"/>
    <p:sldId id="316" r:id="rId21"/>
    <p:sldId id="288" r:id="rId22"/>
    <p:sldId id="334" r:id="rId23"/>
    <p:sldId id="336" r:id="rId24"/>
    <p:sldId id="339" r:id="rId25"/>
    <p:sldId id="333" r:id="rId26"/>
    <p:sldId id="338" r:id="rId27"/>
    <p:sldId id="328" r:id="rId28"/>
    <p:sldId id="337" r:id="rId29"/>
    <p:sldId id="340" r:id="rId30"/>
    <p:sldId id="341" r:id="rId31"/>
    <p:sldId id="27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344" autoAdjust="0"/>
  </p:normalViewPr>
  <p:slideViewPr>
    <p:cSldViewPr snapToGrid="0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сотрудники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2019 у.г.</c:v>
                </c:pt>
                <c:pt idx="2">
                  <c:v>2022 у.г.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33</c:v>
                </c:pt>
                <c:pt idx="2">
                  <c:v>81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2019 у.г.</c:v>
                </c:pt>
                <c:pt idx="2">
                  <c:v>2022 у.г.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39</c:v>
                </c:pt>
                <c:pt idx="2">
                  <c:v>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родители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2019 у.г.</c:v>
                </c:pt>
                <c:pt idx="2">
                  <c:v>2022 у.г.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21</c:v>
                </c:pt>
                <c:pt idx="2">
                  <c:v>68</c:v>
                </c:pt>
              </c:numCache>
            </c:numRef>
          </c:val>
        </c:ser>
        <c:axId val="159087232"/>
        <c:axId val="159093120"/>
      </c:barChart>
      <c:catAx>
        <c:axId val="159087232"/>
        <c:scaling>
          <c:orientation val="minMax"/>
        </c:scaling>
        <c:axPos val="b"/>
        <c:tickLblPos val="nextTo"/>
        <c:crossAx val="159093120"/>
        <c:crosses val="autoZero"/>
        <c:auto val="1"/>
        <c:lblAlgn val="ctr"/>
        <c:lblOffset val="100"/>
      </c:catAx>
      <c:valAx>
        <c:axId val="159093120"/>
        <c:scaling>
          <c:orientation val="minMax"/>
        </c:scaling>
        <c:axPos val="l"/>
        <c:majorGridlines/>
        <c:numFmt formatCode="General" sourceLinked="1"/>
        <c:tickLblPos val="nextTo"/>
        <c:crossAx val="1590872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6CFD7-91FE-4F54-B09F-E5BDAC0BB62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5EA7-BBEC-4715-93A2-E3D17F3FB6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9115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EA7-BBEC-4715-93A2-E3D17F3FB6D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F5EA7-BBEC-4715-93A2-E3D17F3FB6D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078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449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86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8480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5637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086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7711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6382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632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128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242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881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9351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31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94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702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1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0E644-F104-4AF2-9050-4E1D0C85F471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1C83A6-6FA0-40B3-A165-B9AB0C829E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883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472" y="148046"/>
            <a:ext cx="10905066" cy="94052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Муниципальное автономное дошкольное образовательное учреждение города Новосибирска «Детский сад № 81 «Дошкольная академия»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3871" y="1422401"/>
            <a:ext cx="9452185" cy="3889828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algn="ctr" fontAlgn="base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«Двигательная активность</a:t>
            </a:r>
          </a:p>
          <a:p>
            <a:pPr algn="ctr" fontAlgn="base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 как средство по приобщению</a:t>
            </a:r>
          </a:p>
          <a:p>
            <a:pPr algn="ctr" fontAlgn="base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 к здоровому образу жизни </a:t>
            </a:r>
          </a:p>
          <a:p>
            <a:pPr algn="ctr" fontAlgn="base">
              <a:buNone/>
            </a:pPr>
            <a:r>
              <a:rPr lang="ru-RU" sz="3200" b="1" dirty="0" smtClean="0">
                <a:solidFill>
                  <a:schemeClr val="tx1"/>
                </a:solidFill>
              </a:rPr>
              <a:t>всех участников образовательного процесса»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199018" y="4644572"/>
            <a:ext cx="5826688" cy="1001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инструктор по физической культуре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высшей квалификационной категории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Попова Марина Владимировна</a:t>
            </a:r>
          </a:p>
          <a:p>
            <a:pPr marL="0" indent="0" algn="ctr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://ds81nsk.edusite.ru/images/p1_risunok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8" t="11283" r="72281" b="16744"/>
          <a:stretch/>
        </p:blipFill>
        <p:spPr bwMode="auto">
          <a:xfrm>
            <a:off x="294968" y="471949"/>
            <a:ext cx="1387783" cy="1887793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2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96229" y="1035159"/>
            <a:ext cx="35850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</a:p>
          <a:p>
            <a:endParaRPr lang="ru-RU" sz="2800" dirty="0">
              <a:cs typeface="Arial" pitchFamily="34" charset="0"/>
            </a:endParaRPr>
          </a:p>
        </p:txBody>
      </p:sp>
      <p:pic>
        <p:nvPicPr>
          <p:cNvPr id="6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t="12279" r="4636"/>
          <a:stretch>
            <a:fillRect/>
          </a:stretch>
        </p:blipFill>
        <p:spPr bwMode="auto">
          <a:xfrm rot="5400000">
            <a:off x="-448601" y="1874963"/>
            <a:ext cx="4816057" cy="3562585"/>
          </a:xfrm>
          <a:prstGeom prst="rect">
            <a:avLst/>
          </a:prstGeom>
          <a:noFill/>
        </p:spPr>
      </p:pic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t="19262"/>
          <a:stretch>
            <a:fillRect/>
          </a:stretch>
        </p:blipFill>
        <p:spPr bwMode="auto">
          <a:xfrm>
            <a:off x="3904340" y="2365829"/>
            <a:ext cx="3900187" cy="3947885"/>
          </a:xfrm>
          <a:prstGeom prst="rect">
            <a:avLst/>
          </a:prstGeom>
          <a:noFill/>
        </p:spPr>
      </p:pic>
      <p:pic>
        <p:nvPicPr>
          <p:cNvPr id="8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l="16766" r="19012"/>
          <a:stretch>
            <a:fillRect/>
          </a:stretch>
        </p:blipFill>
        <p:spPr bwMode="auto">
          <a:xfrm>
            <a:off x="7997370" y="2508553"/>
            <a:ext cx="3875315" cy="4022875"/>
          </a:xfrm>
          <a:prstGeom prst="rect">
            <a:avLst/>
          </a:prstGeom>
          <a:noFill/>
        </p:spPr>
      </p:pic>
      <p:sp>
        <p:nvSpPr>
          <p:cNvPr id="9" name="Текст 9"/>
          <p:cNvSpPr txBox="1">
            <a:spLocks/>
          </p:cNvSpPr>
          <p:nvPr/>
        </p:nvSpPr>
        <p:spPr>
          <a:xfrm>
            <a:off x="8273143" y="1770743"/>
            <a:ext cx="4107543" cy="435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«Игровой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стретчинг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Текст 9"/>
          <p:cNvSpPr txBox="1">
            <a:spLocks/>
          </p:cNvSpPr>
          <p:nvPr/>
        </p:nvSpPr>
        <p:spPr>
          <a:xfrm>
            <a:off x="4034972" y="1291771"/>
            <a:ext cx="3889830" cy="870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Фитбол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гимнастика»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Текст 9"/>
          <p:cNvSpPr txBox="1">
            <a:spLocks/>
          </p:cNvSpPr>
          <p:nvPr/>
        </p:nvSpPr>
        <p:spPr>
          <a:xfrm>
            <a:off x="464457" y="261257"/>
            <a:ext cx="3497943" cy="1190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«Час двигательного    творчества»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96229" y="1035159"/>
            <a:ext cx="35850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</a:p>
          <a:p>
            <a:endParaRPr lang="ru-RU" sz="2800" dirty="0">
              <a:cs typeface="Arial" pitchFamily="34" charset="0"/>
            </a:endParaRPr>
          </a:p>
        </p:txBody>
      </p:sp>
      <p:sp>
        <p:nvSpPr>
          <p:cNvPr id="9" name="Текст 9"/>
          <p:cNvSpPr txBox="1">
            <a:spLocks/>
          </p:cNvSpPr>
          <p:nvPr/>
        </p:nvSpPr>
        <p:spPr>
          <a:xfrm>
            <a:off x="5689600" y="1016001"/>
            <a:ext cx="6284686" cy="667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Дружеская встреча «Весёлые старты»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Текст 9"/>
          <p:cNvSpPr txBox="1">
            <a:spLocks/>
          </p:cNvSpPr>
          <p:nvPr/>
        </p:nvSpPr>
        <p:spPr>
          <a:xfrm>
            <a:off x="566058" y="319314"/>
            <a:ext cx="11219542" cy="66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2400" b="1" dirty="0" smtClean="0"/>
              <a:t>Инновационные формы организации двигательной деятельности детей</a:t>
            </a:r>
          </a:p>
        </p:txBody>
      </p:sp>
      <p:sp>
        <p:nvSpPr>
          <p:cNvPr id="14" name="Текст 9"/>
          <p:cNvSpPr txBox="1">
            <a:spLocks/>
          </p:cNvSpPr>
          <p:nvPr/>
        </p:nvSpPr>
        <p:spPr>
          <a:xfrm>
            <a:off x="856343" y="1001486"/>
            <a:ext cx="3106057" cy="740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«Спортивный час»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7714" y="1770743"/>
            <a:ext cx="4172599" cy="3129449"/>
          </a:xfrm>
          <a:prstGeom prst="rect">
            <a:avLst/>
          </a:prstGeom>
          <a:noFill/>
        </p:spPr>
      </p:pic>
      <p:pic>
        <p:nvPicPr>
          <p:cNvPr id="12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l="20805" t="21523" r="6289" b="15035"/>
          <a:stretch>
            <a:fillRect/>
          </a:stretch>
        </p:blipFill>
        <p:spPr bwMode="auto">
          <a:xfrm>
            <a:off x="4476872" y="3505199"/>
            <a:ext cx="4870328" cy="3178629"/>
          </a:xfrm>
          <a:prstGeom prst="rect">
            <a:avLst/>
          </a:prstGeom>
          <a:noFill/>
        </p:spPr>
      </p:pic>
      <p:pic>
        <p:nvPicPr>
          <p:cNvPr id="11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t="18244" r="11523"/>
          <a:stretch>
            <a:fillRect/>
          </a:stretch>
        </p:blipFill>
        <p:spPr bwMode="auto">
          <a:xfrm>
            <a:off x="7168107" y="1591982"/>
            <a:ext cx="4530407" cy="3139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7924" y="420914"/>
            <a:ext cx="86119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</a:p>
          <a:p>
            <a:endParaRPr lang="ru-RU" sz="2800" dirty="0">
              <a:cs typeface="Arial" pitchFamily="34" charset="0"/>
            </a:endParaRPr>
          </a:p>
        </p:txBody>
      </p:sp>
      <p:pic>
        <p:nvPicPr>
          <p:cNvPr id="19458" name="Picture 2" descr="https://avatars.mds.yandex.net/i?id=c6099bd85b9d6bbb4fa8953672e8f0828dbc12ee-530920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8946" y="1974169"/>
            <a:ext cx="4902199" cy="2757488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219200" y="8684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Проблема: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Сегодня проблема психического и физического здоровья детей –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одна из важнейших в контексте образовательной реформы.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9461" name="Picture 5" descr="https://madampodari.ru/wp-content/uploads/0/3/0/0301b59f9f8a688731f709173a97b1a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799" y="3094588"/>
            <a:ext cx="5318125" cy="3103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3771" y="470263"/>
            <a:ext cx="107550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Для ребенка – дошкольника потеря в движении – потеря здоровья. Кроме того, движение, как известно, есть жизнь и здоровье, основы которого закладываются в раннем детстве, так же как и основы гармоничного умственного, нравственного и физического развития.</a:t>
            </a:r>
          </a:p>
          <a:p>
            <a:endParaRPr lang="ru-RU" sz="2400" dirty="0" smtClean="0"/>
          </a:p>
          <a:p>
            <a:endParaRPr lang="ru-RU" sz="2800" dirty="0">
              <a:cs typeface="Arial" pitchFamily="34" charset="0"/>
            </a:endParaRPr>
          </a:p>
        </p:txBody>
      </p:sp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42487" y="2508069"/>
            <a:ext cx="7337935" cy="3645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76811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</a:t>
            </a:r>
            <a:r>
              <a:rPr lang="ru-RU" sz="2800" b="1" dirty="0" smtClean="0">
                <a:solidFill>
                  <a:srgbClr val="FF0000"/>
                </a:solidFill>
              </a:rPr>
              <a:t>Спортивный праздник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«Папа, мама, я – спортивная семья»</a:t>
            </a:r>
            <a:endParaRPr lang="ru-RU" sz="2800" dirty="0" smtClean="0">
              <a:solidFill>
                <a:srgbClr val="FF0000"/>
              </a:solidFill>
            </a:endParaRP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800" dirty="0">
              <a:cs typeface="Arial" pitchFamily="34" charset="0"/>
            </a:endParaRPr>
          </a:p>
        </p:txBody>
      </p:sp>
      <p:pic>
        <p:nvPicPr>
          <p:cNvPr id="6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t="26830"/>
          <a:stretch>
            <a:fillRect/>
          </a:stretch>
        </p:blipFill>
        <p:spPr bwMode="auto">
          <a:xfrm>
            <a:off x="246743" y="1030514"/>
            <a:ext cx="5818696" cy="3193143"/>
          </a:xfrm>
          <a:prstGeom prst="rect">
            <a:avLst/>
          </a:prstGeom>
          <a:noFill/>
        </p:spPr>
      </p:pic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t="12268"/>
          <a:stretch>
            <a:fillRect/>
          </a:stretch>
        </p:blipFill>
        <p:spPr bwMode="auto">
          <a:xfrm>
            <a:off x="1569009" y="3367316"/>
            <a:ext cx="3051294" cy="3265712"/>
          </a:xfrm>
          <a:prstGeom prst="rect">
            <a:avLst/>
          </a:prstGeom>
          <a:noFill/>
        </p:spPr>
      </p:pic>
      <p:pic>
        <p:nvPicPr>
          <p:cNvPr id="9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l="1679" t="19718" r="2115" b="4651"/>
          <a:stretch>
            <a:fillRect/>
          </a:stretch>
        </p:blipFill>
        <p:spPr bwMode="auto">
          <a:xfrm rot="10800000">
            <a:off x="6299200" y="2293255"/>
            <a:ext cx="5646054" cy="3294738"/>
          </a:xfrm>
          <a:prstGeom prst="rect">
            <a:avLst/>
          </a:prstGeom>
          <a:noFill/>
        </p:spPr>
      </p:pic>
      <p:sp>
        <p:nvSpPr>
          <p:cNvPr id="8" name="Текст 9"/>
          <p:cNvSpPr txBox="1">
            <a:spLocks/>
          </p:cNvSpPr>
          <p:nvPr/>
        </p:nvSpPr>
        <p:spPr>
          <a:xfrm>
            <a:off x="7678057" y="1436913"/>
            <a:ext cx="3701143" cy="522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«Семейный час»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573" y="551543"/>
            <a:ext cx="8447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marL="457200" indent="-457200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8743" y="348345"/>
            <a:ext cx="9390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Спортивный праздник «Армейские учения»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t="11618" r="7790" b="14523"/>
          <a:stretch>
            <a:fillRect/>
          </a:stretch>
        </p:blipFill>
        <p:spPr bwMode="auto">
          <a:xfrm>
            <a:off x="174171" y="1132115"/>
            <a:ext cx="3679600" cy="5239657"/>
          </a:xfrm>
          <a:prstGeom prst="rect">
            <a:avLst/>
          </a:prstGeom>
          <a:noFill/>
        </p:spPr>
      </p:pic>
      <p:pic>
        <p:nvPicPr>
          <p:cNvPr id="8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l="4356" t="11173"/>
          <a:stretch>
            <a:fillRect/>
          </a:stretch>
        </p:blipFill>
        <p:spPr bwMode="auto">
          <a:xfrm>
            <a:off x="8403771" y="1045030"/>
            <a:ext cx="3599543" cy="5304502"/>
          </a:xfrm>
          <a:prstGeom prst="rect">
            <a:avLst/>
          </a:prstGeom>
          <a:noFill/>
        </p:spPr>
      </p:pic>
      <p:pic>
        <p:nvPicPr>
          <p:cNvPr id="9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l="3982"/>
          <a:stretch>
            <a:fillRect/>
          </a:stretch>
        </p:blipFill>
        <p:spPr bwMode="auto">
          <a:xfrm>
            <a:off x="3918857" y="1886858"/>
            <a:ext cx="4422483" cy="345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573" y="246743"/>
            <a:ext cx="8447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marL="457200" indent="-457200"/>
            <a:endParaRPr lang="ru-RU" sz="28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829" y="-174171"/>
            <a:ext cx="8737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«Утренняя гимнастика вместе с папой»</a:t>
            </a:r>
          </a:p>
        </p:txBody>
      </p:sp>
      <p:pic>
        <p:nvPicPr>
          <p:cNvPr id="1028" name="Picture 4" descr="https://sun9-20.userapi.com/impg/v68gQLOiMqVFEaEeYDvUIKgPCTGf3nzy9dN5pw/DWYz7r_xpuc.jpg?size=1024x576&amp;quality=95&amp;sign=64837724cbb0ea18c99103b13b087202&amp;type=album"/>
          <p:cNvPicPr>
            <a:picLocks noChangeAspect="1" noChangeArrowheads="1"/>
          </p:cNvPicPr>
          <p:nvPr/>
        </p:nvPicPr>
        <p:blipFill>
          <a:blip r:embed="rId2" cstate="print"/>
          <a:srcRect l="4384" t="16928" r="4657"/>
          <a:stretch>
            <a:fillRect/>
          </a:stretch>
        </p:blipFill>
        <p:spPr bwMode="auto">
          <a:xfrm>
            <a:off x="5733143" y="3643086"/>
            <a:ext cx="6047319" cy="3214914"/>
          </a:xfrm>
          <a:prstGeom prst="rect">
            <a:avLst/>
          </a:prstGeom>
          <a:noFill/>
        </p:spPr>
      </p:pic>
      <p:pic>
        <p:nvPicPr>
          <p:cNvPr id="1030" name="Picture 6" descr="https://sun9-87.userapi.com/impg/dQMg4Z_dTDrjftcCI69DsqWAoOC6a6pjbdP3Jg/lG3_qSO8hKA.jpg?size=576x1024&amp;quality=95&amp;sign=0d8d54eba15c988f8daf7d7a06018c1a&amp;type=album"/>
          <p:cNvPicPr>
            <a:picLocks noChangeAspect="1" noChangeArrowheads="1"/>
          </p:cNvPicPr>
          <p:nvPr/>
        </p:nvPicPr>
        <p:blipFill>
          <a:blip r:embed="rId3" cstate="print"/>
          <a:srcRect t="14663" r="1162"/>
          <a:stretch>
            <a:fillRect/>
          </a:stretch>
        </p:blipFill>
        <p:spPr bwMode="auto">
          <a:xfrm>
            <a:off x="653142" y="936860"/>
            <a:ext cx="3614058" cy="5547315"/>
          </a:xfrm>
          <a:prstGeom prst="rect">
            <a:avLst/>
          </a:prstGeom>
          <a:noFill/>
        </p:spPr>
      </p:pic>
      <p:pic>
        <p:nvPicPr>
          <p:cNvPr id="1026" name="Picture 2" descr="https://sun9-86.userapi.com/impg/vMfsw1kxwxVkuuOTIesI7lRaFxYkZtgCGgrRkQ/dCpRlUmapuc.jpg?size=1280x720&amp;quality=95&amp;sign=e8ed2998a598cc0eb20ab87352801d76&amp;type=album"/>
          <p:cNvPicPr>
            <a:picLocks noChangeAspect="1" noChangeArrowheads="1"/>
          </p:cNvPicPr>
          <p:nvPr/>
        </p:nvPicPr>
        <p:blipFill>
          <a:blip r:embed="rId4" cstate="print"/>
          <a:srcRect l="15436" t="20465" r="11831"/>
          <a:stretch>
            <a:fillRect/>
          </a:stretch>
        </p:blipFill>
        <p:spPr bwMode="auto">
          <a:xfrm>
            <a:off x="6386285" y="841829"/>
            <a:ext cx="4441371" cy="2731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573" y="551543"/>
            <a:ext cx="8447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marL="457200" indent="-457200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pic>
        <p:nvPicPr>
          <p:cNvPr id="8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l="-838" t="14542"/>
          <a:stretch>
            <a:fillRect/>
          </a:stretch>
        </p:blipFill>
        <p:spPr bwMode="auto">
          <a:xfrm>
            <a:off x="367235" y="3497943"/>
            <a:ext cx="4930480" cy="3055257"/>
          </a:xfrm>
          <a:prstGeom prst="rect">
            <a:avLst/>
          </a:prstGeom>
          <a:noFill/>
        </p:spPr>
      </p:pic>
      <p:pic>
        <p:nvPicPr>
          <p:cNvPr id="10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l="4101" t="15835" r="4966"/>
          <a:stretch>
            <a:fillRect/>
          </a:stretch>
        </p:blipFill>
        <p:spPr bwMode="auto">
          <a:xfrm>
            <a:off x="6865257" y="3492311"/>
            <a:ext cx="4789715" cy="3133460"/>
          </a:xfrm>
          <a:prstGeom prst="rect">
            <a:avLst/>
          </a:prstGeom>
          <a:noFill/>
        </p:spPr>
      </p:pic>
      <p:pic>
        <p:nvPicPr>
          <p:cNvPr id="9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t="12868" r="288" b="13217"/>
          <a:stretch>
            <a:fillRect/>
          </a:stretch>
        </p:blipFill>
        <p:spPr bwMode="auto">
          <a:xfrm>
            <a:off x="3332157" y="798286"/>
            <a:ext cx="5508524" cy="30625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14171" y="203200"/>
            <a:ext cx="6865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«В здоровом теле – здоровый дух»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573" y="551543"/>
            <a:ext cx="8447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marL="457200" indent="-457200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5771" y="885372"/>
            <a:ext cx="8113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r>
              <a:rPr lang="ru-RU" sz="2400" dirty="0" smtClean="0"/>
              <a:t> </a:t>
            </a:r>
          </a:p>
        </p:txBody>
      </p:sp>
      <p:pic>
        <p:nvPicPr>
          <p:cNvPr id="10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>
            <a:off x="261255" y="3516992"/>
            <a:ext cx="5552518" cy="3123293"/>
          </a:xfrm>
          <a:prstGeom prst="rect">
            <a:avLst/>
          </a:prstGeom>
          <a:noFill/>
        </p:spPr>
      </p:pic>
      <p:pic>
        <p:nvPicPr>
          <p:cNvPr id="11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>
            <a:off x="6313708" y="345618"/>
            <a:ext cx="5500919" cy="3094266"/>
          </a:xfrm>
          <a:prstGeom prst="rect">
            <a:avLst/>
          </a:prstGeom>
          <a:noFill/>
        </p:spPr>
      </p:pic>
      <p:pic>
        <p:nvPicPr>
          <p:cNvPr id="14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l="15355" r="4232"/>
          <a:stretch>
            <a:fillRect/>
          </a:stretch>
        </p:blipFill>
        <p:spPr bwMode="auto">
          <a:xfrm>
            <a:off x="4122056" y="1828800"/>
            <a:ext cx="4455885" cy="3200804"/>
          </a:xfrm>
          <a:prstGeom prst="rect">
            <a:avLst/>
          </a:prstGeom>
          <a:noFill/>
        </p:spPr>
      </p:pic>
      <p:sp>
        <p:nvSpPr>
          <p:cNvPr id="7" name="Текст 9"/>
          <p:cNvSpPr txBox="1">
            <a:spLocks/>
          </p:cNvSpPr>
          <p:nvPr/>
        </p:nvSpPr>
        <p:spPr>
          <a:xfrm>
            <a:off x="275771" y="798286"/>
            <a:ext cx="3483429" cy="2104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 defTabSz="457200"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Проект </a:t>
            </a:r>
          </a:p>
          <a:p>
            <a:pPr marL="342900" lvl="0" indent="-342900" algn="ctr" defTabSz="457200"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«Здоровый.</a:t>
            </a:r>
          </a:p>
          <a:p>
            <a:pPr marL="342900" lvl="0" indent="-342900" algn="ctr" defTabSz="457200"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Сильный. </a:t>
            </a:r>
          </a:p>
          <a:p>
            <a:pPr marL="342900" lvl="0" indent="-342900" algn="ctr" defTabSz="457200"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    Успешный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7" y="333830"/>
            <a:ext cx="11611429" cy="11466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 2022 году Корпоративная программа «Здоровье на рабочем месте» «Начни с себя» стала победителем в городском конкурсе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«Лучшая программа здоровья».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6972" y="841829"/>
            <a:ext cx="100874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 «Движение – жизнь»</a:t>
            </a:r>
            <a:r>
              <a:rPr lang="ru-RU" sz="2800" dirty="0" smtClean="0"/>
              <a:t> – этому утверждению уже очень много лет, и оно не утратило своей актуальности. А новейшие исследования только подтвердили его правоту. Что же такое двигательная активность и чем опасен её недостаток? </a:t>
            </a:r>
          </a:p>
          <a:p>
            <a:endParaRPr lang="ru-RU" sz="2800" dirty="0" smtClean="0"/>
          </a:p>
          <a:p>
            <a:r>
              <a:rPr lang="ru-RU" sz="2800" b="1" dirty="0" smtClean="0"/>
              <a:t>Двигательная активность </a:t>
            </a:r>
            <a:r>
              <a:rPr lang="ru-RU" sz="2800" dirty="0" smtClean="0"/>
              <a:t> – это естественная потребность в движении, удовлетворение которой является важнейшим условием всестороннего развития и воспитания человека.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6573" y="551543"/>
            <a:ext cx="8447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marL="457200" indent="-457200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1086" y="508000"/>
            <a:ext cx="91149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Программа реализуется по направлениям:</a:t>
            </a:r>
          </a:p>
          <a:p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Модуль «Оцени риски своего здоровья»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Модуль «Профилактика вредных привычек»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Модуль «Здоровое питание и рабочее   место» 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Модуль «Повышение физической активности»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Модуль «Сохранение психологического здоровья и благополучия»</a:t>
            </a:r>
          </a:p>
          <a:p>
            <a:r>
              <a:rPr lang="ru-RU" sz="2800" dirty="0" smtClean="0"/>
              <a:t> </a:t>
            </a:r>
          </a:p>
          <a:p>
            <a:r>
              <a:rPr lang="ru-RU" sz="2800" dirty="0" smtClean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sus\Desktop\20210427_114616.jpg"/>
          <p:cNvPicPr>
            <a:picLocks noChangeAspect="1" noChangeArrowheads="1"/>
          </p:cNvPicPr>
          <p:nvPr/>
        </p:nvPicPr>
        <p:blipFill>
          <a:blip r:embed="rId2" cstate="print"/>
          <a:srcRect l="4140" r="3884" b="6845"/>
          <a:stretch>
            <a:fillRect/>
          </a:stretch>
        </p:blipFill>
        <p:spPr bwMode="auto">
          <a:xfrm>
            <a:off x="7286171" y="841830"/>
            <a:ext cx="4673601" cy="3550138"/>
          </a:xfrm>
          <a:prstGeom prst="rect">
            <a:avLst/>
          </a:prstGeom>
          <a:noFill/>
        </p:spPr>
      </p:pic>
      <p:sp>
        <p:nvSpPr>
          <p:cNvPr id="6" name="Текст 9"/>
          <p:cNvSpPr txBox="1">
            <a:spLocks/>
          </p:cNvSpPr>
          <p:nvPr/>
        </p:nvSpPr>
        <p:spPr>
          <a:xfrm>
            <a:off x="4426858" y="304800"/>
            <a:ext cx="3759200" cy="769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«День Здоровья»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3" descr="C:\Users\Asus\Desktop\Фото педагогов\Screenshot_20230121-135502_Video Play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3119" y="885512"/>
            <a:ext cx="4531818" cy="3398864"/>
          </a:xfrm>
          <a:prstGeom prst="rect">
            <a:avLst/>
          </a:prstGeom>
          <a:noFill/>
        </p:spPr>
      </p:pic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4" cstate="print"/>
          <a:srcRect l="6301" t="11989" r="15056" b="6757"/>
          <a:stretch>
            <a:fillRect/>
          </a:stretch>
        </p:blipFill>
        <p:spPr bwMode="auto">
          <a:xfrm>
            <a:off x="3947886" y="3253425"/>
            <a:ext cx="4484912" cy="3430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9"/>
          <p:cNvSpPr txBox="1">
            <a:spLocks/>
          </p:cNvSpPr>
          <p:nvPr/>
        </p:nvSpPr>
        <p:spPr>
          <a:xfrm>
            <a:off x="4219303" y="365760"/>
            <a:ext cx="3444240" cy="54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 «Мы и ЗОЖ»</a:t>
            </a:r>
          </a:p>
        </p:txBody>
      </p:sp>
      <p:pic>
        <p:nvPicPr>
          <p:cNvPr id="8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0178" t="17886" r="1507" b="27311"/>
          <a:stretch>
            <a:fillRect/>
          </a:stretch>
        </p:blipFill>
        <p:spPr bwMode="auto">
          <a:xfrm>
            <a:off x="8956837" y="0"/>
            <a:ext cx="3008740" cy="3738880"/>
          </a:xfrm>
          <a:prstGeom prst="rect">
            <a:avLst/>
          </a:prstGeom>
          <a:noFill/>
        </p:spPr>
      </p:pic>
      <p:pic>
        <p:nvPicPr>
          <p:cNvPr id="11" name="Picture 3" descr="C:\Users\Asus\Desktop\Фото педагогов\Screenshot_20230121-135502_Video Play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8096" t="21013" r="10221"/>
          <a:stretch>
            <a:fillRect/>
          </a:stretch>
        </p:blipFill>
        <p:spPr bwMode="auto">
          <a:xfrm>
            <a:off x="3448595" y="1404970"/>
            <a:ext cx="5212078" cy="3519726"/>
          </a:xfrm>
          <a:prstGeom prst="rect">
            <a:avLst/>
          </a:prstGeom>
          <a:noFill/>
        </p:spPr>
      </p:pic>
      <p:pic>
        <p:nvPicPr>
          <p:cNvPr id="12" name="Picture 3" descr="C:\Users\Asus\Desktop\Фото педагогов\Screenshot_20230121-135502_Video Play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5315" t="10953" r="2407"/>
          <a:stretch>
            <a:fillRect/>
          </a:stretch>
        </p:blipFill>
        <p:spPr bwMode="auto">
          <a:xfrm>
            <a:off x="195943" y="0"/>
            <a:ext cx="2985797" cy="3749040"/>
          </a:xfrm>
          <a:prstGeom prst="rect">
            <a:avLst/>
          </a:prstGeom>
          <a:noFill/>
        </p:spPr>
      </p:pic>
      <p:pic>
        <p:nvPicPr>
          <p:cNvPr id="14" name="Picture 3" descr="C:\Users\Asus\Desktop\Фото педагогов\Screenshot_20230121-135502_Video Play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 t="12698"/>
          <a:stretch>
            <a:fillRect/>
          </a:stretch>
        </p:blipFill>
        <p:spPr bwMode="auto">
          <a:xfrm>
            <a:off x="605477" y="3335661"/>
            <a:ext cx="3025998" cy="3522339"/>
          </a:xfrm>
          <a:prstGeom prst="rect">
            <a:avLst/>
          </a:prstGeom>
          <a:noFill/>
        </p:spPr>
      </p:pic>
      <p:pic>
        <p:nvPicPr>
          <p:cNvPr id="7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 l="9153" t="25011" r="21091" b="13506"/>
          <a:stretch>
            <a:fillRect/>
          </a:stretch>
        </p:blipFill>
        <p:spPr bwMode="auto">
          <a:xfrm>
            <a:off x="8464732" y="3265715"/>
            <a:ext cx="3056709" cy="3592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9"/>
          <p:cNvSpPr txBox="1">
            <a:spLocks/>
          </p:cNvSpPr>
          <p:nvPr/>
        </p:nvSpPr>
        <p:spPr>
          <a:xfrm>
            <a:off x="2104571" y="333830"/>
            <a:ext cx="8026400" cy="551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Конкурс «Рецепты здорового питания»</a:t>
            </a:r>
          </a:p>
        </p:txBody>
      </p:sp>
      <p:pic>
        <p:nvPicPr>
          <p:cNvPr id="1026" name="Picture 2" descr="C:\Users\Asus\Desktop\Фото педагогов\IMG-20230123-WA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0082" t="22751" r="-635" b="5228"/>
          <a:stretch>
            <a:fillRect/>
          </a:stretch>
        </p:blipFill>
        <p:spPr bwMode="auto">
          <a:xfrm>
            <a:off x="769975" y="1254034"/>
            <a:ext cx="3463373" cy="5146765"/>
          </a:xfrm>
          <a:prstGeom prst="rect">
            <a:avLst/>
          </a:prstGeom>
          <a:noFill/>
        </p:spPr>
      </p:pic>
      <p:pic>
        <p:nvPicPr>
          <p:cNvPr id="10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2236" t="14174" r="17605" b="28050"/>
          <a:stretch>
            <a:fillRect/>
          </a:stretch>
        </p:blipFill>
        <p:spPr bwMode="auto">
          <a:xfrm>
            <a:off x="4767944" y="1005841"/>
            <a:ext cx="3306701" cy="2364377"/>
          </a:xfrm>
          <a:prstGeom prst="rect">
            <a:avLst/>
          </a:prstGeom>
          <a:noFill/>
        </p:spPr>
      </p:pic>
      <p:pic>
        <p:nvPicPr>
          <p:cNvPr id="11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6605" t="6782" r="4395" b="8064"/>
          <a:stretch>
            <a:fillRect/>
          </a:stretch>
        </p:blipFill>
        <p:spPr bwMode="auto">
          <a:xfrm>
            <a:off x="8177349" y="4297679"/>
            <a:ext cx="3294875" cy="2364377"/>
          </a:xfrm>
          <a:prstGeom prst="rect">
            <a:avLst/>
          </a:prstGeom>
          <a:noFill/>
        </p:spPr>
      </p:pic>
      <p:pic>
        <p:nvPicPr>
          <p:cNvPr id="1027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t="18075" r="3955" b="34734"/>
          <a:stretch>
            <a:fillRect/>
          </a:stretch>
        </p:blipFill>
        <p:spPr bwMode="auto">
          <a:xfrm>
            <a:off x="6352490" y="2416627"/>
            <a:ext cx="3170330" cy="276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08686" y="537029"/>
            <a:ext cx="4005943" cy="3570514"/>
          </a:xfrm>
          <a:prstGeom prst="rect">
            <a:avLst/>
          </a:prstGeom>
          <a:noFill/>
        </p:spPr>
      </p:pic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rcRect l="7096" t="12311" r="5532" b="18544"/>
          <a:stretch>
            <a:fillRect/>
          </a:stretch>
        </p:blipFill>
        <p:spPr bwMode="auto">
          <a:xfrm>
            <a:off x="3994881" y="1654629"/>
            <a:ext cx="3900890" cy="4020457"/>
          </a:xfrm>
          <a:prstGeom prst="rect">
            <a:avLst/>
          </a:prstGeom>
          <a:noFill/>
        </p:spPr>
      </p:pic>
      <p:sp>
        <p:nvSpPr>
          <p:cNvPr id="6" name="Текст 9"/>
          <p:cNvSpPr txBox="1">
            <a:spLocks/>
          </p:cNvSpPr>
          <p:nvPr/>
        </p:nvSpPr>
        <p:spPr>
          <a:xfrm>
            <a:off x="3077029" y="304800"/>
            <a:ext cx="5355771" cy="769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Физкульт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брейки»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Asus\Desktop\Фото педагогов\IMG-20220429-WA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14082" r="7346"/>
          <a:stretch>
            <a:fillRect/>
          </a:stretch>
        </p:blipFill>
        <p:spPr bwMode="auto">
          <a:xfrm>
            <a:off x="246742" y="2757936"/>
            <a:ext cx="3887282" cy="3642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us\Desktop\20210427_1146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592" t="25863" r="13940" b="13356"/>
          <a:stretch>
            <a:fillRect/>
          </a:stretch>
        </p:blipFill>
        <p:spPr bwMode="auto">
          <a:xfrm>
            <a:off x="362856" y="1090225"/>
            <a:ext cx="4586514" cy="3409203"/>
          </a:xfrm>
          <a:prstGeom prst="rect">
            <a:avLst/>
          </a:prstGeom>
          <a:noFill/>
        </p:spPr>
      </p:pic>
      <p:pic>
        <p:nvPicPr>
          <p:cNvPr id="5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84570" y="1038470"/>
            <a:ext cx="4673601" cy="3505200"/>
          </a:xfrm>
          <a:prstGeom prst="rect">
            <a:avLst/>
          </a:prstGeom>
          <a:noFill/>
        </p:spPr>
      </p:pic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4" cstate="print"/>
          <a:srcRect l="2648" t="26465" r="10761"/>
          <a:stretch>
            <a:fillRect/>
          </a:stretch>
        </p:blipFill>
        <p:spPr bwMode="auto">
          <a:xfrm>
            <a:off x="3497942" y="3293829"/>
            <a:ext cx="4905829" cy="3304922"/>
          </a:xfrm>
          <a:prstGeom prst="rect">
            <a:avLst/>
          </a:prstGeom>
          <a:noFill/>
        </p:spPr>
      </p:pic>
      <p:sp>
        <p:nvSpPr>
          <p:cNvPr id="9" name="Текст 9"/>
          <p:cNvSpPr txBox="1">
            <a:spLocks/>
          </p:cNvSpPr>
          <p:nvPr/>
        </p:nvSpPr>
        <p:spPr>
          <a:xfrm>
            <a:off x="3120571" y="333830"/>
            <a:ext cx="6502400" cy="551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«Неделя физической активности»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sus\Desktop\20210427_114616.jpg"/>
          <p:cNvPicPr>
            <a:picLocks noChangeAspect="1" noChangeArrowheads="1"/>
          </p:cNvPicPr>
          <p:nvPr/>
        </p:nvPicPr>
        <p:blipFill>
          <a:blip r:embed="rId2" cstate="print"/>
          <a:srcRect l="5590" r="311" b="12442"/>
          <a:stretch>
            <a:fillRect/>
          </a:stretch>
        </p:blipFill>
        <p:spPr bwMode="auto">
          <a:xfrm>
            <a:off x="7142086" y="1067496"/>
            <a:ext cx="4730600" cy="3301303"/>
          </a:xfrm>
          <a:prstGeom prst="rect">
            <a:avLst/>
          </a:prstGeom>
          <a:noFill/>
        </p:spPr>
      </p:pic>
      <p:sp>
        <p:nvSpPr>
          <p:cNvPr id="9" name="Текст 9"/>
          <p:cNvSpPr txBox="1">
            <a:spLocks/>
          </p:cNvSpPr>
          <p:nvPr/>
        </p:nvSpPr>
        <p:spPr>
          <a:xfrm>
            <a:off x="1436914" y="333829"/>
            <a:ext cx="9811658" cy="66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Проведение командных спортивных мероприятий» </a:t>
            </a:r>
          </a:p>
        </p:txBody>
      </p:sp>
      <p:pic>
        <p:nvPicPr>
          <p:cNvPr id="6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686" y="1088571"/>
            <a:ext cx="4699766" cy="3193143"/>
          </a:xfrm>
          <a:prstGeom prst="rect">
            <a:avLst/>
          </a:prstGeom>
          <a:noFill/>
        </p:spPr>
      </p:pic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4" cstate="print"/>
          <a:srcRect t="29249" r="5152" b="4426"/>
          <a:stretch>
            <a:fillRect/>
          </a:stretch>
        </p:blipFill>
        <p:spPr bwMode="auto">
          <a:xfrm>
            <a:off x="3610322" y="3730171"/>
            <a:ext cx="4691849" cy="3127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sus\Desktop\20210427_114616.jpg"/>
          <p:cNvPicPr>
            <a:picLocks noChangeAspect="1" noChangeArrowheads="1"/>
          </p:cNvPicPr>
          <p:nvPr/>
        </p:nvPicPr>
        <p:blipFill>
          <a:blip r:embed="rId2" cstate="print"/>
          <a:srcRect t="15054" r="25843" b="376"/>
          <a:stretch>
            <a:fillRect/>
          </a:stretch>
        </p:blipFill>
        <p:spPr bwMode="auto">
          <a:xfrm>
            <a:off x="483366" y="1045028"/>
            <a:ext cx="2160647" cy="2975429"/>
          </a:xfrm>
          <a:prstGeom prst="rect">
            <a:avLst/>
          </a:prstGeom>
          <a:noFill/>
        </p:spPr>
      </p:pic>
      <p:pic>
        <p:nvPicPr>
          <p:cNvPr id="6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7861" y="1422376"/>
            <a:ext cx="6037974" cy="4528481"/>
          </a:xfrm>
          <a:prstGeom prst="rect">
            <a:avLst/>
          </a:prstGeom>
          <a:noFill/>
        </p:spPr>
      </p:pic>
      <p:sp>
        <p:nvSpPr>
          <p:cNvPr id="5" name="Текст 9"/>
          <p:cNvSpPr txBox="1">
            <a:spLocks/>
          </p:cNvSpPr>
          <p:nvPr/>
        </p:nvSpPr>
        <p:spPr>
          <a:xfrm>
            <a:off x="2859314" y="406400"/>
            <a:ext cx="7373257" cy="711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800" b="1" dirty="0" smtClean="0">
                <a:solidFill>
                  <a:srgbClr val="FF0000"/>
                </a:solidFill>
              </a:rPr>
              <a:t>Соревнования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«Шаги к здоровью»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4" cstate="print"/>
          <a:srcRect t="21340" r="3456" b="10042"/>
          <a:stretch>
            <a:fillRect/>
          </a:stretch>
        </p:blipFill>
        <p:spPr bwMode="auto">
          <a:xfrm>
            <a:off x="2019513" y="3522336"/>
            <a:ext cx="2175115" cy="299457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sus\Desktop\20210427_114616.jpg"/>
          <p:cNvPicPr>
            <a:picLocks noChangeAspect="1" noChangeArrowheads="1"/>
          </p:cNvPicPr>
          <p:nvPr/>
        </p:nvPicPr>
        <p:blipFill>
          <a:blip r:embed="rId2" cstate="print"/>
          <a:srcRect l="12136" t="6081"/>
          <a:stretch>
            <a:fillRect/>
          </a:stretch>
        </p:blipFill>
        <p:spPr bwMode="auto">
          <a:xfrm>
            <a:off x="1635158" y="1489166"/>
            <a:ext cx="3550795" cy="4649663"/>
          </a:xfrm>
          <a:prstGeom prst="rect">
            <a:avLst/>
          </a:prstGeom>
          <a:noFill/>
        </p:spPr>
      </p:pic>
      <p:sp>
        <p:nvSpPr>
          <p:cNvPr id="5" name="Текст 9"/>
          <p:cNvSpPr txBox="1">
            <a:spLocks/>
          </p:cNvSpPr>
          <p:nvPr/>
        </p:nvSpPr>
        <p:spPr>
          <a:xfrm>
            <a:off x="1188721" y="464457"/>
            <a:ext cx="8020594" cy="638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Акция«На работу на велосипеде»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rcRect l="4608" t="11156" r="1769" b="6403"/>
          <a:stretch>
            <a:fillRect/>
          </a:stretch>
        </p:blipFill>
        <p:spPr bwMode="auto">
          <a:xfrm>
            <a:off x="6387738" y="1502227"/>
            <a:ext cx="3618412" cy="4650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sus\Desktop\20210427_114616.jpg"/>
          <p:cNvPicPr>
            <a:picLocks noChangeAspect="1" noChangeArrowheads="1"/>
          </p:cNvPicPr>
          <p:nvPr/>
        </p:nvPicPr>
        <p:blipFill>
          <a:blip r:embed="rId3" cstate="print"/>
          <a:srcRect l="11194" t="40411" r="21803" b="23904"/>
          <a:stretch>
            <a:fillRect/>
          </a:stretch>
        </p:blipFill>
        <p:spPr bwMode="auto">
          <a:xfrm>
            <a:off x="365759" y="1515292"/>
            <a:ext cx="3648027" cy="3513908"/>
          </a:xfrm>
          <a:prstGeom prst="rect">
            <a:avLst/>
          </a:prstGeom>
          <a:noFill/>
        </p:spPr>
      </p:pic>
      <p:sp>
        <p:nvSpPr>
          <p:cNvPr id="5" name="Текст 9"/>
          <p:cNvSpPr txBox="1">
            <a:spLocks/>
          </p:cNvSpPr>
          <p:nvPr/>
        </p:nvSpPr>
        <p:spPr>
          <a:xfrm>
            <a:off x="435429" y="275771"/>
            <a:ext cx="10377714" cy="1059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400" b="1" dirty="0" smtClean="0">
                <a:solidFill>
                  <a:srgbClr val="FF0000"/>
                </a:solidFill>
              </a:rPr>
              <a:t> 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Участие в Спартакиаде работников образования Ленинского района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C:\Users\Asus\Desktop\20210427_114616.jpg"/>
          <p:cNvPicPr>
            <a:picLocks noChangeAspect="1" noChangeArrowheads="1"/>
          </p:cNvPicPr>
          <p:nvPr/>
        </p:nvPicPr>
        <p:blipFill>
          <a:blip r:embed="rId4" cstate="print"/>
          <a:srcRect l="5518" t="26099" r="3146" b="4496"/>
          <a:stretch>
            <a:fillRect/>
          </a:stretch>
        </p:blipFill>
        <p:spPr bwMode="auto">
          <a:xfrm>
            <a:off x="8085909" y="3107506"/>
            <a:ext cx="3644538" cy="3497942"/>
          </a:xfrm>
          <a:prstGeom prst="rect">
            <a:avLst/>
          </a:prstGeom>
          <a:noFill/>
        </p:spPr>
      </p:pic>
      <p:pic>
        <p:nvPicPr>
          <p:cNvPr id="1030" name="Picture 6" descr="https://sun9-22.userapi.com/impg/2yIqFs3BBlE0PHBnuhJOcG8YrKiu1nu5YVg4fQ/dW_zSsKZD0c.jpg?size=810x1080&amp;quality=95&amp;sign=4eb241a696b25320deb2470f720e4d0e&amp;type=album"/>
          <p:cNvPicPr>
            <a:picLocks noChangeAspect="1" noChangeArrowheads="1"/>
          </p:cNvPicPr>
          <p:nvPr/>
        </p:nvPicPr>
        <p:blipFill>
          <a:blip r:embed="rId5" cstate="print"/>
          <a:srcRect l="17277" t="15548" r="31855" b="31299"/>
          <a:stretch>
            <a:fillRect/>
          </a:stretch>
        </p:blipFill>
        <p:spPr bwMode="auto">
          <a:xfrm>
            <a:off x="4569824" y="1989397"/>
            <a:ext cx="2978330" cy="4149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4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5599" y="537029"/>
            <a:ext cx="103922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/>
              <a:t>Участники образовательного процесса по развитию двигательной активности в ДОУ: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2800" dirty="0" smtClean="0"/>
              <a:t> дети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2800" dirty="0" smtClean="0"/>
              <a:t> родители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2800" dirty="0" smtClean="0"/>
              <a:t> сотрудники.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1026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l="13199" t="12313"/>
          <a:stretch>
            <a:fillRect/>
          </a:stretch>
        </p:blipFill>
        <p:spPr bwMode="auto">
          <a:xfrm>
            <a:off x="6821714" y="1988458"/>
            <a:ext cx="5024201" cy="3383606"/>
          </a:xfrm>
          <a:prstGeom prst="rect">
            <a:avLst/>
          </a:prstGeom>
          <a:noFill/>
        </p:spPr>
      </p:pic>
      <p:pic>
        <p:nvPicPr>
          <p:cNvPr id="6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t="8131"/>
          <a:stretch>
            <a:fillRect/>
          </a:stretch>
        </p:blipFill>
        <p:spPr bwMode="auto">
          <a:xfrm>
            <a:off x="1269139" y="2989943"/>
            <a:ext cx="4899432" cy="3338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796834" y="731520"/>
          <a:ext cx="10527975" cy="540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571" y="2725783"/>
            <a:ext cx="7997371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Спасибо за внимание!</a:t>
            </a:r>
            <a:br>
              <a:rPr lang="ru-RU" sz="4000" b="1" dirty="0" smtClean="0">
                <a:solidFill>
                  <a:schemeClr val="tx1"/>
                </a:solidFill>
              </a:rPr>
            </a:b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http://ds81nsk.edusite.ru/images/p1_risunok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8" t="11283" r="72281" b="16744"/>
          <a:stretch/>
        </p:blipFill>
        <p:spPr bwMode="auto">
          <a:xfrm>
            <a:off x="294968" y="471949"/>
            <a:ext cx="1387783" cy="1887793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98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829" y="478972"/>
            <a:ext cx="1155337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b="1" dirty="0" smtClean="0"/>
          </a:p>
          <a:p>
            <a:pPr algn="ctr"/>
            <a:r>
              <a:rPr lang="ru-RU" sz="3200" b="1" dirty="0" smtClean="0"/>
              <a:t>Основной целью Программы «Здоровый ребёнок»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dirty="0" smtClean="0"/>
              <a:t>является создание единой системы оздоровления воспитанников в МАДОУ и в семье с учётом климатических, социальных и медико-биологических факторов.</a:t>
            </a:r>
          </a:p>
          <a:p>
            <a:pPr algn="ctr"/>
            <a:r>
              <a:rPr lang="ru-RU" sz="3200" dirty="0" smtClean="0"/>
              <a:t> </a:t>
            </a:r>
          </a:p>
          <a:p>
            <a:pPr fontAlgn="base">
              <a:buFont typeface="Arial" pitchFamily="34" charset="0"/>
              <a:buChar char="•"/>
            </a:pPr>
            <a:endParaRPr lang="ru-RU" sz="2800" dirty="0" smtClean="0"/>
          </a:p>
          <a:p>
            <a:pPr fontAlgn="base">
              <a:buFont typeface="Arial" pitchFamily="34" charset="0"/>
              <a:buChar char="•"/>
            </a:pPr>
            <a:endParaRPr lang="ru-RU" sz="28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1830" y="0"/>
            <a:ext cx="103341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b="1" dirty="0" smtClean="0"/>
              <a:t>Формы организации двигательной деятельности детей </a:t>
            </a:r>
          </a:p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90287" y="1173480"/>
            <a:ext cx="3120570" cy="40857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«День прыжков»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3749040" y="868680"/>
            <a:ext cx="4364447" cy="1264920"/>
          </a:xfrm>
        </p:spPr>
        <p:txBody>
          <a:bodyPr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«Подвижные игры и физические упражнения на прогулке»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4" name="Picture 2" descr="D:\ФОТО 81\ПАПА МАМА Я СПОРТИВНАЯ СЕМЬЯ 2018\IMG_5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143" t="11102"/>
          <a:stretch>
            <a:fillRect/>
          </a:stretch>
        </p:blipFill>
        <p:spPr bwMode="auto">
          <a:xfrm>
            <a:off x="0" y="1807968"/>
            <a:ext cx="3323771" cy="4846832"/>
          </a:xfrm>
          <a:prstGeom prst="rect">
            <a:avLst/>
          </a:prstGeom>
          <a:noFill/>
        </p:spPr>
      </p:pic>
      <p:pic>
        <p:nvPicPr>
          <p:cNvPr id="15" name="Picture 2" descr="D:\ФОТО 81\ПАПА МАМА Я СПОРТИВНАЯ СЕМЬЯ 2018\IMG_54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797" r="2131"/>
          <a:stretch>
            <a:fillRect/>
          </a:stretch>
        </p:blipFill>
        <p:spPr bwMode="auto">
          <a:xfrm>
            <a:off x="7707087" y="3021289"/>
            <a:ext cx="4484913" cy="3576907"/>
          </a:xfrm>
          <a:prstGeom prst="rect">
            <a:avLst/>
          </a:prstGeom>
          <a:noFill/>
        </p:spPr>
      </p:pic>
      <p:pic>
        <p:nvPicPr>
          <p:cNvPr id="23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t="1840" r="40810" b="21716"/>
          <a:stretch>
            <a:fillRect/>
          </a:stretch>
        </p:blipFill>
        <p:spPr bwMode="auto">
          <a:xfrm rot="5400000">
            <a:off x="3315858" y="2441373"/>
            <a:ext cx="4329473" cy="4034971"/>
          </a:xfrm>
          <a:prstGeom prst="rect">
            <a:avLst/>
          </a:prstGeom>
          <a:noFill/>
        </p:spPr>
      </p:pic>
      <p:sp>
        <p:nvSpPr>
          <p:cNvPr id="27" name="Текст 9"/>
          <p:cNvSpPr txBox="1">
            <a:spLocks/>
          </p:cNvSpPr>
          <p:nvPr/>
        </p:nvSpPr>
        <p:spPr>
          <a:xfrm>
            <a:off x="8708571" y="2293257"/>
            <a:ext cx="2917372" cy="59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«День фитнеса»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6630" y="2"/>
            <a:ext cx="103051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r>
              <a:rPr lang="ru-RU" sz="2800" b="1" dirty="0" smtClean="0"/>
              <a:t>Формы организации двигательной деятельности детей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pic>
        <p:nvPicPr>
          <p:cNvPr id="6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l="14309"/>
          <a:stretch>
            <a:fillRect/>
          </a:stretch>
        </p:blipFill>
        <p:spPr bwMode="auto">
          <a:xfrm flipV="1">
            <a:off x="7789091" y="2801257"/>
            <a:ext cx="4228738" cy="3701142"/>
          </a:xfrm>
          <a:prstGeom prst="rect">
            <a:avLst/>
          </a:prstGeom>
          <a:noFill/>
        </p:spPr>
      </p:pic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t="8390" r="23636"/>
          <a:stretch>
            <a:fillRect/>
          </a:stretch>
        </p:blipFill>
        <p:spPr bwMode="auto">
          <a:xfrm>
            <a:off x="179454" y="2715709"/>
            <a:ext cx="4160319" cy="3743152"/>
          </a:xfrm>
          <a:prstGeom prst="rect">
            <a:avLst/>
          </a:prstGeom>
          <a:noFill/>
        </p:spPr>
      </p:pic>
      <p:pic>
        <p:nvPicPr>
          <p:cNvPr id="8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rcRect l="18514"/>
          <a:stretch>
            <a:fillRect/>
          </a:stretch>
        </p:blipFill>
        <p:spPr bwMode="auto">
          <a:xfrm>
            <a:off x="4442402" y="1901372"/>
            <a:ext cx="3250170" cy="4760684"/>
          </a:xfrm>
          <a:prstGeom prst="rect">
            <a:avLst/>
          </a:prstGeom>
          <a:noFill/>
        </p:spPr>
      </p:pic>
      <p:sp>
        <p:nvSpPr>
          <p:cNvPr id="9" name="Текст 9"/>
          <p:cNvSpPr txBox="1">
            <a:spLocks/>
          </p:cNvSpPr>
          <p:nvPr/>
        </p:nvSpPr>
        <p:spPr>
          <a:xfrm>
            <a:off x="406400" y="1509486"/>
            <a:ext cx="3541485" cy="1001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Спортивный досуг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«Остров сокровищ»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9"/>
          <p:cNvSpPr txBox="1">
            <a:spLocks/>
          </p:cNvSpPr>
          <p:nvPr/>
        </p:nvSpPr>
        <p:spPr>
          <a:xfrm>
            <a:off x="8781143" y="2061027"/>
            <a:ext cx="2757714" cy="653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Квест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игра»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9"/>
          <p:cNvSpPr txBox="1">
            <a:spLocks/>
          </p:cNvSpPr>
          <p:nvPr/>
        </p:nvSpPr>
        <p:spPr>
          <a:xfrm>
            <a:off x="4528456" y="1175658"/>
            <a:ext cx="3120573" cy="420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«Лыжные гонки»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0514" y="2"/>
            <a:ext cx="104212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      </a:t>
            </a:r>
            <a:r>
              <a:rPr lang="ru-RU" sz="2800" dirty="0" smtClean="0"/>
              <a:t> </a:t>
            </a:r>
          </a:p>
          <a:p>
            <a:r>
              <a:rPr lang="ru-RU" sz="2800" b="1" dirty="0" smtClean="0"/>
              <a:t>Формы организации двигательной деятельности детей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cs typeface="Arial" pitchFamily="34" charset="0"/>
            </a:endParaRPr>
          </a:p>
        </p:txBody>
      </p:sp>
      <p:pic>
        <p:nvPicPr>
          <p:cNvPr id="9" name="Picture 5" descr="C:\Users\Asus\Desktop\ДОМ\ФОТО\№ 81\НОД\IMG-20210208-WA00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6854" t="6873" r="6806" b="22337"/>
          <a:stretch>
            <a:fillRect/>
          </a:stretch>
        </p:blipFill>
        <p:spPr bwMode="auto">
          <a:xfrm>
            <a:off x="179173" y="2452915"/>
            <a:ext cx="6136867" cy="3773715"/>
          </a:xfrm>
          <a:prstGeom prst="rect">
            <a:avLst/>
          </a:prstGeom>
          <a:noFill/>
        </p:spPr>
      </p:pic>
      <p:sp>
        <p:nvSpPr>
          <p:cNvPr id="6" name="Текст 9"/>
          <p:cNvSpPr txBox="1">
            <a:spLocks/>
          </p:cNvSpPr>
          <p:nvPr/>
        </p:nvSpPr>
        <p:spPr>
          <a:xfrm>
            <a:off x="232229" y="1219200"/>
            <a:ext cx="5907314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Спортивный праздник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«Малые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зимние Олимпийские игры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9"/>
          <p:cNvSpPr txBox="1">
            <a:spLocks/>
          </p:cNvSpPr>
          <p:nvPr/>
        </p:nvSpPr>
        <p:spPr>
          <a:xfrm>
            <a:off x="6763657" y="1146629"/>
            <a:ext cx="5428343" cy="754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«Час двигательного творчества»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l="16808" t="5628" r="12997"/>
          <a:stretch>
            <a:fillRect/>
          </a:stretch>
        </p:blipFill>
        <p:spPr bwMode="auto">
          <a:xfrm>
            <a:off x="7721600" y="1678542"/>
            <a:ext cx="3477572" cy="4889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199" y="346166"/>
            <a:ext cx="11988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Инновационные формы организации двигательной деятельности детей</a:t>
            </a:r>
          </a:p>
          <a:p>
            <a:pPr algn="ctr"/>
            <a:endParaRPr lang="ru-RU" sz="2400" dirty="0" smtClean="0"/>
          </a:p>
          <a:p>
            <a:pPr algn="ctr"/>
            <a:endParaRPr lang="ru-RU" sz="2400" b="1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3048000" y="4029165"/>
            <a:ext cx="4992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7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2" cstate="print"/>
          <a:srcRect t="11649" r="14221" b="17776"/>
          <a:stretch>
            <a:fillRect/>
          </a:stretch>
        </p:blipFill>
        <p:spPr bwMode="auto">
          <a:xfrm rot="5400000">
            <a:off x="-482917" y="2390914"/>
            <a:ext cx="5198196" cy="3286036"/>
          </a:xfrm>
          <a:prstGeom prst="rect">
            <a:avLst/>
          </a:prstGeom>
          <a:noFill/>
        </p:spPr>
      </p:pic>
      <p:pic>
        <p:nvPicPr>
          <p:cNvPr id="12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3" cstate="print"/>
          <a:srcRect l="12033" t="19469" r="23022" b="17318"/>
          <a:stretch>
            <a:fillRect/>
          </a:stretch>
        </p:blipFill>
        <p:spPr bwMode="auto">
          <a:xfrm rot="5400000">
            <a:off x="7488480" y="2401235"/>
            <a:ext cx="5125323" cy="3236684"/>
          </a:xfrm>
          <a:prstGeom prst="rect">
            <a:avLst/>
          </a:prstGeom>
          <a:noFill/>
        </p:spPr>
      </p:pic>
      <p:pic>
        <p:nvPicPr>
          <p:cNvPr id="11" name="Picture 2" descr="D:\ФОТО 81\ПАПА МАМА Я СПОРТИВНАЯ СЕМЬЯ 2018\IMG_540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3728751" y="2244591"/>
            <a:ext cx="4712544" cy="3534408"/>
          </a:xfrm>
          <a:prstGeom prst="rect">
            <a:avLst/>
          </a:prstGeom>
          <a:noFill/>
        </p:spPr>
      </p:pic>
      <p:sp>
        <p:nvSpPr>
          <p:cNvPr id="8" name="Текст 9"/>
          <p:cNvSpPr txBox="1">
            <a:spLocks/>
          </p:cNvSpPr>
          <p:nvPr/>
        </p:nvSpPr>
        <p:spPr>
          <a:xfrm>
            <a:off x="1407885" y="870857"/>
            <a:ext cx="8723085" cy="638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2400" b="1" noProof="0" dirty="0" smtClean="0">
                <a:solidFill>
                  <a:srgbClr val="FF0000"/>
                </a:solidFill>
              </a:rPr>
              <a:t>Использование</a:t>
            </a:r>
            <a:r>
              <a:rPr lang="ru-RU" sz="2400" b="1" dirty="0" smtClean="0">
                <a:solidFill>
                  <a:srgbClr val="FF0000"/>
                </a:solidFill>
              </a:rPr>
              <a:t> нейродинамических упражнений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971" y="972457"/>
            <a:ext cx="113356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Физическая культура здоровья дошкольника</a:t>
            </a:r>
          </a:p>
          <a:p>
            <a:pPr algn="ctr"/>
            <a:r>
              <a:rPr lang="ru-RU" sz="2800" b="1" dirty="0" smtClean="0"/>
              <a:t>состоит из трех компонентов:</a:t>
            </a:r>
          </a:p>
          <a:p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осознанного отношения к здоровью и жизни человека;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знаний о здоровье и умений оберегать, поддерживать и сохранять его;</a:t>
            </a:r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компетентности, позволяющей дошкольнику самостоятельно и эффективно решать задачи здорового образа жизни и безопасного поведения.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89349249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2086</TotalTime>
  <Words>455</Words>
  <Application>Microsoft Office PowerPoint</Application>
  <PresentationFormat>Произвольный</PresentationFormat>
  <Paragraphs>122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Грань</vt:lpstr>
      <vt:lpstr>Муниципальное автономное дошкольное образовательное учреждение города Новосибирска «Детский сад № 81 «Дошкольная академия»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В 2022 году Корпоративная программа «Здоровье на рабочем месте» «Начни с себя» стала победителем в городском конкурсе  «Лучшая программа здоровья». 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внимание!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«Детский сад № 81 «Дошкольная академия»</dc:title>
  <dc:creator>Галина Ивановна</dc:creator>
  <cp:lastModifiedBy>Asus</cp:lastModifiedBy>
  <cp:revision>159</cp:revision>
  <dcterms:created xsi:type="dcterms:W3CDTF">2019-08-29T04:09:40Z</dcterms:created>
  <dcterms:modified xsi:type="dcterms:W3CDTF">2023-01-23T11:15:59Z</dcterms:modified>
</cp:coreProperties>
</file>