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2"/>
  </p:handoutMasterIdLst>
  <p:sldIdLst>
    <p:sldId id="309" r:id="rId2"/>
    <p:sldId id="350" r:id="rId3"/>
    <p:sldId id="358" r:id="rId4"/>
    <p:sldId id="360" r:id="rId5"/>
    <p:sldId id="319" r:id="rId6"/>
    <p:sldId id="346" r:id="rId7"/>
    <p:sldId id="327" r:id="rId8"/>
    <p:sldId id="329" r:id="rId9"/>
    <p:sldId id="330" r:id="rId10"/>
    <p:sldId id="331" r:id="rId11"/>
    <p:sldId id="332" r:id="rId12"/>
    <p:sldId id="341" r:id="rId13"/>
    <p:sldId id="334" r:id="rId14"/>
    <p:sldId id="333" r:id="rId15"/>
    <p:sldId id="257" r:id="rId16"/>
    <p:sldId id="274" r:id="rId17"/>
    <p:sldId id="282" r:id="rId18"/>
    <p:sldId id="287" r:id="rId19"/>
    <p:sldId id="299" r:id="rId20"/>
    <p:sldId id="295" r:id="rId21"/>
    <p:sldId id="359" r:id="rId22"/>
    <p:sldId id="318" r:id="rId23"/>
    <p:sldId id="310" r:id="rId24"/>
    <p:sldId id="317" r:id="rId25"/>
    <p:sldId id="313" r:id="rId26"/>
    <p:sldId id="316" r:id="rId27"/>
    <p:sldId id="311" r:id="rId28"/>
    <p:sldId id="312" r:id="rId29"/>
    <p:sldId id="339" r:id="rId30"/>
    <p:sldId id="314" r:id="rId31"/>
    <p:sldId id="315" r:id="rId32"/>
    <p:sldId id="340" r:id="rId33"/>
    <p:sldId id="348" r:id="rId34"/>
    <p:sldId id="338" r:id="rId35"/>
    <p:sldId id="342" r:id="rId36"/>
    <p:sldId id="335" r:id="rId37"/>
    <p:sldId id="337" r:id="rId38"/>
    <p:sldId id="345" r:id="rId39"/>
    <p:sldId id="343" r:id="rId40"/>
    <p:sldId id="347" r:id="rId41"/>
    <p:sldId id="336" r:id="rId42"/>
    <p:sldId id="344" r:id="rId43"/>
    <p:sldId id="349" r:id="rId44"/>
    <p:sldId id="351" r:id="rId45"/>
    <p:sldId id="352" r:id="rId46"/>
    <p:sldId id="353" r:id="rId47"/>
    <p:sldId id="354" r:id="rId48"/>
    <p:sldId id="355" r:id="rId49"/>
    <p:sldId id="356" r:id="rId50"/>
    <p:sldId id="357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3529" autoAdjust="0"/>
    <p:restoredTop sz="94660"/>
  </p:normalViewPr>
  <p:slideViewPr>
    <p:cSldViewPr>
      <p:cViewPr>
        <p:scale>
          <a:sx n="80" d="100"/>
          <a:sy n="80" d="100"/>
        </p:scale>
        <p:origin x="-426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1878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1E973A-A2BB-4F8E-88B1-956633D5DDAF}" type="doc">
      <dgm:prSet loTypeId="urn:microsoft.com/office/officeart/2005/8/layout/orgChart1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D7950B3-6DCA-4524-AF33-A728F3D7059C}">
      <dgm:prSet phldrT="[Текст]" custT="1"/>
      <dgm:spPr/>
      <dgm:t>
        <a:bodyPr/>
        <a:lstStyle/>
        <a:p>
          <a:r>
            <a:rPr lang="ru-RU" sz="1800" dirty="0" smtClean="0"/>
            <a:t>Цель: </a:t>
          </a:r>
          <a:r>
            <a:rPr lang="ru-RU" sz="1800" dirty="0" smtClean="0"/>
            <a:t>вовлечение </a:t>
          </a:r>
          <a:r>
            <a:rPr lang="ru-RU" sz="1800" dirty="0" smtClean="0"/>
            <a:t>педагогов и семей воспитанников в интерактивное взаимодействие, создание условий для формирования благоприятного психологического климата в ДОО</a:t>
          </a:r>
          <a:endParaRPr lang="ru-RU" sz="1800" dirty="0"/>
        </a:p>
      </dgm:t>
    </dgm:pt>
    <dgm:pt modelId="{FF601B4C-2A2B-4B00-81A5-C6643656EB3E}" type="parTrans" cxnId="{B26B65CA-24D5-4D17-A61E-C626BB4D6A43}">
      <dgm:prSet/>
      <dgm:spPr/>
      <dgm:t>
        <a:bodyPr/>
        <a:lstStyle/>
        <a:p>
          <a:endParaRPr lang="ru-RU"/>
        </a:p>
      </dgm:t>
    </dgm:pt>
    <dgm:pt modelId="{2BAE5E43-B37F-4AB0-BCA2-E69FF3815D11}" type="sibTrans" cxnId="{B26B65CA-24D5-4D17-A61E-C626BB4D6A43}">
      <dgm:prSet/>
      <dgm:spPr/>
      <dgm:t>
        <a:bodyPr/>
        <a:lstStyle/>
        <a:p>
          <a:endParaRPr lang="ru-RU"/>
        </a:p>
      </dgm:t>
    </dgm:pt>
    <dgm:pt modelId="{68DF7745-CB4D-43CE-8D0F-15F449CACE79}" type="pres">
      <dgm:prSet presAssocID="{C51E973A-A2BB-4F8E-88B1-956633D5DDA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AA21DE3-A4D8-4D3E-A23A-D70BCA66714E}" type="pres">
      <dgm:prSet presAssocID="{4D7950B3-6DCA-4524-AF33-A728F3D7059C}" presName="hierRoot1" presStyleCnt="0">
        <dgm:presLayoutVars>
          <dgm:hierBranch val="init"/>
        </dgm:presLayoutVars>
      </dgm:prSet>
      <dgm:spPr/>
    </dgm:pt>
    <dgm:pt modelId="{14C5BE3D-E38B-42D4-86E9-2FC0351F50C6}" type="pres">
      <dgm:prSet presAssocID="{4D7950B3-6DCA-4524-AF33-A728F3D7059C}" presName="rootComposite1" presStyleCnt="0"/>
      <dgm:spPr/>
    </dgm:pt>
    <dgm:pt modelId="{92CB34BE-2569-4475-BB73-EC502D1E3EF3}" type="pres">
      <dgm:prSet presAssocID="{4D7950B3-6DCA-4524-AF33-A728F3D7059C}" presName="rootText1" presStyleLbl="node0" presStyleIdx="0" presStyleCnt="1" custScaleX="224292" custScaleY="49922" custLinFactNeighborX="-9245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CC7AF2F-3EC2-4CCE-94A9-4A3437D56E5C}" type="pres">
      <dgm:prSet presAssocID="{4D7950B3-6DCA-4524-AF33-A728F3D7059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DD2CABD-B0E5-4AC1-84EF-8F8308F8B581}" type="pres">
      <dgm:prSet presAssocID="{4D7950B3-6DCA-4524-AF33-A728F3D7059C}" presName="hierChild2" presStyleCnt="0"/>
      <dgm:spPr/>
    </dgm:pt>
    <dgm:pt modelId="{A5292556-3857-4F2E-8E24-5E59320C7F7A}" type="pres">
      <dgm:prSet presAssocID="{4D7950B3-6DCA-4524-AF33-A728F3D7059C}" presName="hierChild3" presStyleCnt="0"/>
      <dgm:spPr/>
    </dgm:pt>
  </dgm:ptLst>
  <dgm:cxnLst>
    <dgm:cxn modelId="{378E188C-C3FD-49B7-98F5-41E48F0B8BDB}" type="presOf" srcId="{4D7950B3-6DCA-4524-AF33-A728F3D7059C}" destId="{92CB34BE-2569-4475-BB73-EC502D1E3EF3}" srcOrd="0" destOrd="0" presId="urn:microsoft.com/office/officeart/2005/8/layout/orgChart1"/>
    <dgm:cxn modelId="{DFF06232-AAA7-401B-8502-018AC5D92750}" type="presOf" srcId="{4D7950B3-6DCA-4524-AF33-A728F3D7059C}" destId="{FCC7AF2F-3EC2-4CCE-94A9-4A3437D56E5C}" srcOrd="1" destOrd="0" presId="urn:microsoft.com/office/officeart/2005/8/layout/orgChart1"/>
    <dgm:cxn modelId="{B26B65CA-24D5-4D17-A61E-C626BB4D6A43}" srcId="{C51E973A-A2BB-4F8E-88B1-956633D5DDAF}" destId="{4D7950B3-6DCA-4524-AF33-A728F3D7059C}" srcOrd="0" destOrd="0" parTransId="{FF601B4C-2A2B-4B00-81A5-C6643656EB3E}" sibTransId="{2BAE5E43-B37F-4AB0-BCA2-E69FF3815D11}"/>
    <dgm:cxn modelId="{FFD71808-7DBF-4781-918C-E9A92351DD50}" type="presOf" srcId="{C51E973A-A2BB-4F8E-88B1-956633D5DDAF}" destId="{68DF7745-CB4D-43CE-8D0F-15F449CACE79}" srcOrd="0" destOrd="0" presId="urn:microsoft.com/office/officeart/2005/8/layout/orgChart1"/>
    <dgm:cxn modelId="{6FD1B873-BD0F-4D54-9824-534B39E1D07E}" type="presParOf" srcId="{68DF7745-CB4D-43CE-8D0F-15F449CACE79}" destId="{CAA21DE3-A4D8-4D3E-A23A-D70BCA66714E}" srcOrd="0" destOrd="0" presId="urn:microsoft.com/office/officeart/2005/8/layout/orgChart1"/>
    <dgm:cxn modelId="{DEB5C21D-5B5F-4BE7-94EA-300E4BD3E0E2}" type="presParOf" srcId="{CAA21DE3-A4D8-4D3E-A23A-D70BCA66714E}" destId="{14C5BE3D-E38B-42D4-86E9-2FC0351F50C6}" srcOrd="0" destOrd="0" presId="urn:microsoft.com/office/officeart/2005/8/layout/orgChart1"/>
    <dgm:cxn modelId="{08BBC2AE-05F1-485F-BED0-036DF286B575}" type="presParOf" srcId="{14C5BE3D-E38B-42D4-86E9-2FC0351F50C6}" destId="{92CB34BE-2569-4475-BB73-EC502D1E3EF3}" srcOrd="0" destOrd="0" presId="urn:microsoft.com/office/officeart/2005/8/layout/orgChart1"/>
    <dgm:cxn modelId="{285D569F-7DE4-41E8-849B-0494E000545C}" type="presParOf" srcId="{14C5BE3D-E38B-42D4-86E9-2FC0351F50C6}" destId="{FCC7AF2F-3EC2-4CCE-94A9-4A3437D56E5C}" srcOrd="1" destOrd="0" presId="urn:microsoft.com/office/officeart/2005/8/layout/orgChart1"/>
    <dgm:cxn modelId="{9D161B89-2AE2-4E37-ABD2-9F91D99FB6C5}" type="presParOf" srcId="{CAA21DE3-A4D8-4D3E-A23A-D70BCA66714E}" destId="{7DD2CABD-B0E5-4AC1-84EF-8F8308F8B581}" srcOrd="1" destOrd="0" presId="urn:microsoft.com/office/officeart/2005/8/layout/orgChart1"/>
    <dgm:cxn modelId="{2F34BD7E-5FC7-46D4-A67D-3D310A652AA6}" type="presParOf" srcId="{CAA21DE3-A4D8-4D3E-A23A-D70BCA66714E}" destId="{A5292556-3857-4F2E-8E24-5E59320C7F7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BC889-DF3B-46C5-8CC5-9420179ED8E6}">
      <dsp:nvSpPr>
        <dsp:cNvPr id="0" name=""/>
        <dsp:cNvSpPr/>
      </dsp:nvSpPr>
      <dsp:spPr>
        <a:xfrm>
          <a:off x="4389623" y="2317789"/>
          <a:ext cx="2174269" cy="7983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369"/>
              </a:lnTo>
              <a:lnTo>
                <a:pt x="2174269" y="387369"/>
              </a:lnTo>
              <a:lnTo>
                <a:pt x="2174269" y="79836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D9AB15-1C25-4E3F-80E7-676B89D7637D}">
      <dsp:nvSpPr>
        <dsp:cNvPr id="0" name=""/>
        <dsp:cNvSpPr/>
      </dsp:nvSpPr>
      <dsp:spPr>
        <a:xfrm>
          <a:off x="2124500" y="2317789"/>
          <a:ext cx="2265123" cy="904357"/>
        </a:xfrm>
        <a:custGeom>
          <a:avLst/>
          <a:gdLst/>
          <a:ahLst/>
          <a:cxnLst/>
          <a:rect l="0" t="0" r="0" b="0"/>
          <a:pathLst>
            <a:path>
              <a:moveTo>
                <a:pt x="2265123" y="0"/>
              </a:moveTo>
              <a:lnTo>
                <a:pt x="2265123" y="493365"/>
              </a:lnTo>
              <a:lnTo>
                <a:pt x="0" y="493365"/>
              </a:lnTo>
              <a:lnTo>
                <a:pt x="0" y="90435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CB34BE-2569-4475-BB73-EC502D1E3EF3}">
      <dsp:nvSpPr>
        <dsp:cNvPr id="0" name=""/>
        <dsp:cNvSpPr/>
      </dsp:nvSpPr>
      <dsp:spPr>
        <a:xfrm>
          <a:off x="0" y="1340764"/>
          <a:ext cx="8779247" cy="97702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Цель: организация единого интегративного процесса взаимодействия взрослого и ребенка для наполнения и обогащения двигательного опыта детей</a:t>
          </a:r>
          <a:endParaRPr lang="ru-RU" sz="2000" kern="1200" dirty="0"/>
        </a:p>
      </dsp:txBody>
      <dsp:txXfrm>
        <a:off x="0" y="1340764"/>
        <a:ext cx="8779247" cy="977024"/>
      </dsp:txXfrm>
    </dsp:sp>
    <dsp:sp modelId="{3C130D18-7313-4E00-B832-3CF7A12CDD78}">
      <dsp:nvSpPr>
        <dsp:cNvPr id="0" name=""/>
        <dsp:cNvSpPr/>
      </dsp:nvSpPr>
      <dsp:spPr>
        <a:xfrm>
          <a:off x="299737" y="3222146"/>
          <a:ext cx="3649525" cy="336012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Задача:  создать систему для повышения двигательной активности как важного компонента физического развития детей дошкольного возраста   </a:t>
          </a:r>
          <a:endParaRPr lang="ru-RU" sz="2000" kern="1200" dirty="0"/>
        </a:p>
      </dsp:txBody>
      <dsp:txXfrm>
        <a:off x="299737" y="3222146"/>
        <a:ext cx="3649525" cy="3360129"/>
      </dsp:txXfrm>
    </dsp:sp>
    <dsp:sp modelId="{B81E0563-4A2E-4414-80DE-62D36A6DB9C0}">
      <dsp:nvSpPr>
        <dsp:cNvPr id="0" name=""/>
        <dsp:cNvSpPr/>
      </dsp:nvSpPr>
      <dsp:spPr>
        <a:xfrm>
          <a:off x="4709949" y="3116149"/>
          <a:ext cx="3707886" cy="339302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Задача: вовлекать родителей в игровой процесс, формировать интерес к совместной игре по правилам для обмена игровым опытом между детьми и взрослыми</a:t>
          </a:r>
          <a:endParaRPr lang="ru-RU" sz="2000" kern="1200" dirty="0"/>
        </a:p>
      </dsp:txBody>
      <dsp:txXfrm>
        <a:off x="4709949" y="3116149"/>
        <a:ext cx="3707886" cy="33930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0F5E8-4448-4920-BF1A-A329FA86A61A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4527B-6C60-41DA-AB33-9CC7C049383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BAAF-BC88-498A-9E11-3B9F23763E4F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FC4C-9573-4420-AF63-4724FA6D8F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BAAF-BC88-498A-9E11-3B9F23763E4F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FC4C-9573-4420-AF63-4724FA6D8F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BAAF-BC88-498A-9E11-3B9F23763E4F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FC4C-9573-4420-AF63-4724FA6D8F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BAAF-BC88-498A-9E11-3B9F23763E4F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FC4C-9573-4420-AF63-4724FA6D8F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BAAF-BC88-498A-9E11-3B9F23763E4F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FC4C-9573-4420-AF63-4724FA6D8F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BAAF-BC88-498A-9E11-3B9F23763E4F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FC4C-9573-4420-AF63-4724FA6D8F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BAAF-BC88-498A-9E11-3B9F23763E4F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FC4C-9573-4420-AF63-4724FA6D8F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BAAF-BC88-498A-9E11-3B9F23763E4F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FC4C-9573-4420-AF63-4724FA6D8F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BAAF-BC88-498A-9E11-3B9F23763E4F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FC4C-9573-4420-AF63-4724FA6D8F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BAAF-BC88-498A-9E11-3B9F23763E4F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FC4C-9573-4420-AF63-4724FA6D8F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BAAF-BC88-498A-9E11-3B9F23763E4F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FC4C-9573-4420-AF63-4724FA6D8F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8BAAF-BC88-498A-9E11-3B9F23763E4F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EFC4C-9573-4420-AF63-4724FA6D8F4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2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44;&#1057;-37\Desktop\&#1080;&#1075;&#1088;&#1099;%20&#1085;&#1072;&#1096;&#1077;&#1075;&#1086;%20&#1076;&#1077;&#1090;&#1089;&#1090;&#1074;&#1072;\&#1080;&#1075;&#1088;&#1099;%20&#1076;&#1086;&#1084;&#1072;.mp4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772400" cy="147002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sz="2000" dirty="0">
                <a:solidFill>
                  <a:srgbClr val="002060"/>
                </a:solidFill>
                <a:latin typeface="Bookman Old Style" pitchFamily="18" charset="0"/>
                <a:ea typeface="+mn-ea"/>
                <a:cs typeface="+mn-cs"/>
              </a:rPr>
              <a:t>Муниципальное </a:t>
            </a: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  <a:ea typeface="+mn-ea"/>
                <a:cs typeface="+mn-cs"/>
              </a:rPr>
              <a:t>бюджетное </a:t>
            </a:r>
            <a:r>
              <a:rPr lang="ru-RU" sz="2000" dirty="0">
                <a:solidFill>
                  <a:srgbClr val="002060"/>
                </a:solidFill>
                <a:latin typeface="Bookman Old Style" pitchFamily="18" charset="0"/>
                <a:ea typeface="+mn-ea"/>
                <a:cs typeface="+mn-cs"/>
              </a:rPr>
              <a:t>дошкольное образовательное</a:t>
            </a:r>
            <a:br>
              <a:rPr lang="ru-RU" sz="2000" dirty="0">
                <a:solidFill>
                  <a:srgbClr val="002060"/>
                </a:solidFill>
                <a:latin typeface="Bookman Old Style" pitchFamily="18" charset="0"/>
                <a:ea typeface="+mn-ea"/>
                <a:cs typeface="+mn-cs"/>
              </a:rPr>
            </a:br>
            <a:r>
              <a:rPr lang="ru-RU" sz="2000" dirty="0">
                <a:solidFill>
                  <a:srgbClr val="002060"/>
                </a:solidFill>
                <a:latin typeface="Bookman Old Style" pitchFamily="18" charset="0"/>
                <a:ea typeface="+mn-ea"/>
                <a:cs typeface="+mn-cs"/>
              </a:rPr>
              <a:t>учреждение города Новосибирска</a:t>
            </a:r>
            <a:br>
              <a:rPr lang="ru-RU" sz="2000" dirty="0">
                <a:solidFill>
                  <a:srgbClr val="002060"/>
                </a:solidFill>
                <a:latin typeface="Bookman Old Style" pitchFamily="18" charset="0"/>
                <a:ea typeface="+mn-ea"/>
                <a:cs typeface="+mn-cs"/>
              </a:rPr>
            </a:br>
            <a:r>
              <a:rPr lang="ru-RU" sz="2000" dirty="0">
                <a:solidFill>
                  <a:srgbClr val="002060"/>
                </a:solidFill>
                <a:latin typeface="Bookman Old Style" pitchFamily="18" charset="0"/>
                <a:ea typeface="+mn-ea"/>
                <a:cs typeface="+mn-cs"/>
              </a:rPr>
              <a:t>«Центр развития ребенка – детский сад      № 501 «Медвежонок»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28622" y="3228125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Семейные встречи </a:t>
            </a:r>
          </a:p>
          <a:p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«Игры </a:t>
            </a:r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нашего </a:t>
            </a: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детства» как современная система повышения двигательной активности всех участников образовательных отношений»</a:t>
            </a:r>
            <a:endParaRPr lang="ru-RU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225352" y="1865071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i="1" dirty="0" smtClean="0"/>
              <a:t>Городское методическое объединение </a:t>
            </a:r>
            <a:r>
              <a:rPr lang="ru-RU" i="1" dirty="0"/>
              <a:t>инструкторов по физической </a:t>
            </a:r>
            <a:r>
              <a:rPr lang="ru-RU" i="1" dirty="0" smtClean="0"/>
              <a:t>культуре</a:t>
            </a:r>
            <a:endParaRPr lang="ru-RU" i="1" dirty="0"/>
          </a:p>
          <a:p>
            <a:r>
              <a:rPr lang="ru-RU" dirty="0"/>
              <a:t> 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14480" y="6380946"/>
            <a:ext cx="4572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500" i="1" dirty="0" smtClean="0">
                <a:solidFill>
                  <a:schemeClr val="tx1">
                    <a:tint val="75000"/>
                  </a:schemeClr>
                </a:solidFill>
              </a:rPr>
              <a:t>Новосибирск, 2023</a:t>
            </a:r>
            <a:endParaRPr lang="ru-RU" sz="1100" kern="1400" dirty="0">
              <a:ln>
                <a:noFill/>
              </a:ln>
              <a:solidFill>
                <a:srgbClr val="000000"/>
              </a:solidFill>
              <a:effectLst/>
              <a:latin typeface="Franklin Gothic Book" panose="020B0503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5896" y="5154787"/>
            <a:ext cx="535755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Bookman Old Style" pitchFamily="18" charset="0"/>
              </a:rPr>
              <a:t>Подготовили: </a:t>
            </a:r>
            <a:endParaRPr lang="ru-RU" sz="16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endParaRPr lang="ru-RU" sz="16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Bookman Old Style" pitchFamily="18" charset="0"/>
              </a:rPr>
              <a:t>Бурцева Евгения Александровна, воспитатель</a:t>
            </a:r>
            <a:endParaRPr lang="ru-RU" sz="1600" dirty="0">
              <a:solidFill>
                <a:srgbClr val="002060"/>
              </a:solidFill>
              <a:latin typeface="Bookman Old Style" pitchFamily="18" charset="0"/>
            </a:endParaRPr>
          </a:p>
          <a:p>
            <a:r>
              <a:rPr lang="ru-RU" sz="1600" dirty="0" err="1" smtClean="0">
                <a:solidFill>
                  <a:srgbClr val="002060"/>
                </a:solidFill>
                <a:latin typeface="Bookman Old Style" pitchFamily="18" charset="0"/>
              </a:rPr>
              <a:t>Дербенева</a:t>
            </a:r>
            <a:r>
              <a:rPr lang="ru-RU" sz="1600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Bookman Old Style" pitchFamily="18" charset="0"/>
              </a:rPr>
              <a:t>Марина Васильевна, </a:t>
            </a:r>
            <a:r>
              <a:rPr lang="ru-RU" sz="1600" dirty="0" smtClean="0">
                <a:solidFill>
                  <a:srgbClr val="002060"/>
                </a:solidFill>
                <a:latin typeface="Bookman Old Style" pitchFamily="18" charset="0"/>
              </a:rPr>
              <a:t>педагог-психолог</a:t>
            </a:r>
          </a:p>
        </p:txBody>
      </p:sp>
    </p:spTree>
    <p:extLst>
      <p:ext uri="{BB962C8B-B14F-4D97-AF65-F5344CB8AC3E}">
        <p14:creationId xmlns:p14="http://schemas.microsoft.com/office/powerpoint/2010/main" xmlns="" val="161293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s\Desktop\день семьи\photo_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4606547" cy="6142062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6586" y="1714488"/>
            <a:ext cx="4937414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s\Desktop\день семьи\palmin-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16012" cy="3644172"/>
          </a:xfrm>
          <a:prstGeom prst="rect">
            <a:avLst/>
          </a:prstGeom>
          <a:noFill/>
        </p:spPr>
      </p:pic>
      <p:pic>
        <p:nvPicPr>
          <p:cNvPr id="3" name="Picture 3" descr="C:\Users\Users\Desktop\день семьи\4fa50755da0cb7225159414f20e34df5_h-1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7644" y="3214686"/>
            <a:ext cx="5446356" cy="3643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С-37\Desktop\игры нашего детства\20230125_173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214422"/>
            <a:ext cx="6072198" cy="45541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ДС-37\Desktop\заяв\IMG-20230124-WA0007.jpg"/>
          <p:cNvPicPr>
            <a:picLocks noChangeAspect="1" noChangeArrowheads="1"/>
          </p:cNvPicPr>
          <p:nvPr/>
        </p:nvPicPr>
        <p:blipFill>
          <a:blip r:embed="rId2"/>
          <a:srcRect l="15625" t="17187" r="13750" b="14375"/>
          <a:stretch>
            <a:fillRect/>
          </a:stretch>
        </p:blipFill>
        <p:spPr bwMode="auto">
          <a:xfrm rot="16200000">
            <a:off x="1401936" y="-544710"/>
            <a:ext cx="3268263" cy="4357686"/>
          </a:xfrm>
          <a:prstGeom prst="rect">
            <a:avLst/>
          </a:prstGeom>
          <a:noFill/>
        </p:spPr>
      </p:pic>
      <p:pic>
        <p:nvPicPr>
          <p:cNvPr id="3" name="Picture 2" descr="C:\Users\ДС-37\Desktop\заяв\IMG-20230124-WA0006.jpg"/>
          <p:cNvPicPr>
            <a:picLocks noChangeAspect="1" noChangeArrowheads="1"/>
          </p:cNvPicPr>
          <p:nvPr/>
        </p:nvPicPr>
        <p:blipFill>
          <a:blip r:embed="rId3"/>
          <a:srcRect l="6875" t="6875" r="13750" b="7343"/>
          <a:stretch>
            <a:fillRect/>
          </a:stretch>
        </p:blipFill>
        <p:spPr bwMode="auto">
          <a:xfrm>
            <a:off x="428596" y="3286124"/>
            <a:ext cx="2478843" cy="3571876"/>
          </a:xfrm>
          <a:prstGeom prst="rect">
            <a:avLst/>
          </a:prstGeom>
          <a:noFill/>
        </p:spPr>
      </p:pic>
      <p:pic>
        <p:nvPicPr>
          <p:cNvPr id="4" name="Picture 2" descr="C:\Users\ДС-37\Desktop\заяв\IMG-20230124-WA0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3238475"/>
            <a:ext cx="2714644" cy="3619525"/>
          </a:xfrm>
          <a:prstGeom prst="rect">
            <a:avLst/>
          </a:prstGeom>
          <a:noFill/>
        </p:spPr>
      </p:pic>
      <p:pic>
        <p:nvPicPr>
          <p:cNvPr id="5" name="Picture 2" descr="C:\Users\ДС-37\Desktop\заяв\IMG-20230124-WA0000.jpg"/>
          <p:cNvPicPr>
            <a:picLocks noChangeAspect="1" noChangeArrowheads="1"/>
          </p:cNvPicPr>
          <p:nvPr/>
        </p:nvPicPr>
        <p:blipFill>
          <a:blip r:embed="rId5"/>
          <a:srcRect t="19688" r="3585" b="18906"/>
          <a:stretch>
            <a:fillRect/>
          </a:stretch>
        </p:blipFill>
        <p:spPr bwMode="auto">
          <a:xfrm>
            <a:off x="6143636" y="3324669"/>
            <a:ext cx="2428892" cy="3533331"/>
          </a:xfrm>
          <a:prstGeom prst="rect">
            <a:avLst/>
          </a:prstGeom>
          <a:noFill/>
        </p:spPr>
      </p:pic>
      <p:pic>
        <p:nvPicPr>
          <p:cNvPr id="6" name="Picture 2" descr="C:\Users\ДС-37\Desktop\заяв\IMG-20230124-WA000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9256" y="0"/>
            <a:ext cx="2428892" cy="32385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ДС-37\Desktop\заяв\IMG-20230123-WA00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86050" cy="3905166"/>
          </a:xfrm>
          <a:prstGeom prst="rect">
            <a:avLst/>
          </a:prstGeom>
          <a:noFill/>
        </p:spPr>
      </p:pic>
      <p:pic>
        <p:nvPicPr>
          <p:cNvPr id="6" name="Picture 11" descr="C:\Users\ДС-37\Desktop\заяв\IMG-20230123-WA0022.jpg"/>
          <p:cNvPicPr>
            <a:picLocks noChangeAspect="1" noChangeArrowheads="1"/>
          </p:cNvPicPr>
          <p:nvPr/>
        </p:nvPicPr>
        <p:blipFill>
          <a:blip r:embed="rId3"/>
          <a:srcRect t="19531" r="3124" b="19531"/>
          <a:stretch>
            <a:fillRect/>
          </a:stretch>
        </p:blipFill>
        <p:spPr bwMode="auto">
          <a:xfrm>
            <a:off x="3071802" y="0"/>
            <a:ext cx="2857520" cy="3994397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0"/>
            <a:ext cx="2928926" cy="390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 l="11517" t="8654" r="14444" b="15625"/>
          <a:stretch>
            <a:fillRect/>
          </a:stretch>
        </p:blipFill>
        <p:spPr bwMode="auto">
          <a:xfrm>
            <a:off x="1076287" y="3357562"/>
            <a:ext cx="256698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3733448"/>
            <a:ext cx="3857620" cy="312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97013">
            <a:off x="459557" y="226293"/>
            <a:ext cx="2241060" cy="2988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126032">
            <a:off x="2900819" y="606806"/>
            <a:ext cx="3152222" cy="23641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11811">
            <a:off x="2024112" y="3513147"/>
            <a:ext cx="2364858" cy="3153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53938">
            <a:off x="5434964" y="3379838"/>
            <a:ext cx="2451450" cy="3268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00" t="32150" b="5901"/>
          <a:stretch/>
        </p:blipFill>
        <p:spPr>
          <a:xfrm rot="20721852">
            <a:off x="347147" y="184063"/>
            <a:ext cx="2666420" cy="32921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33" t="33201" b="9051"/>
          <a:stretch/>
        </p:blipFill>
        <p:spPr>
          <a:xfrm>
            <a:off x="3244416" y="3526748"/>
            <a:ext cx="2621523" cy="31638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468" r="4801"/>
          <a:stretch/>
        </p:blipFill>
        <p:spPr>
          <a:xfrm>
            <a:off x="3563888" y="107168"/>
            <a:ext cx="2796196" cy="32130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0561">
            <a:off x="884653" y="3672514"/>
            <a:ext cx="1873819" cy="29143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77209">
            <a:off x="6350762" y="832130"/>
            <a:ext cx="2139043" cy="30729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0083" y="3759664"/>
            <a:ext cx="2323751" cy="30983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s\Desktop\день семьи\0f1747_0972fdf77b4949fcac5db0e86506f9b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34290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404664"/>
            <a:ext cx="4700701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717033"/>
            <a:ext cx="5448813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627600"/>
            <a:ext cx="3298329" cy="32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s\Desktop\день семьи\a706471s-9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636712" cy="3429000"/>
          </a:xfrm>
          <a:prstGeom prst="rect">
            <a:avLst/>
          </a:prstGeom>
          <a:noFill/>
        </p:spPr>
      </p:pic>
      <p:pic>
        <p:nvPicPr>
          <p:cNvPr id="4099" name="Picture 3" descr="C:\Users\Users\Desktop\день семьи\d6d52988bfa0d3453251f5894b460a31--russian-federation-soviet-un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877293"/>
            <a:ext cx="5652120" cy="39807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550" b="20601"/>
          <a:stretch/>
        </p:blipFill>
        <p:spPr>
          <a:xfrm>
            <a:off x="1979712" y="-1"/>
            <a:ext cx="5328592" cy="690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0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083" t="41026" r="60417" b="36538"/>
          <a:stretch>
            <a:fillRect/>
          </a:stretch>
        </p:blipFill>
        <p:spPr bwMode="auto">
          <a:xfrm>
            <a:off x="500034" y="928670"/>
            <a:ext cx="385765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2778" t="34295" r="52083" b="34615"/>
          <a:stretch>
            <a:fillRect/>
          </a:stretch>
        </p:blipFill>
        <p:spPr bwMode="auto">
          <a:xfrm>
            <a:off x="4786314" y="928670"/>
            <a:ext cx="3357586" cy="5010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099" b="22301"/>
          <a:stretch/>
        </p:blipFill>
        <p:spPr>
          <a:xfrm>
            <a:off x="1043608" y="-35357"/>
            <a:ext cx="5904656" cy="698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52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0" y="0"/>
            <a:ext cx="9144000" cy="2071678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966938"/>
              <a:satOff val="19906"/>
              <a:lumOff val="4314"/>
              <a:alphaOff val="0"/>
            </a:schemeClr>
          </a:fillRef>
          <a:effectRef idx="0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Голящий игрок поворачивается спиной ко всем участникам. Одному из участников предлагается ведущим игры пройти за спину голящего. Голящий (не видя игрока за спиной) произносит слова: а этому фанту надо сделать…..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После чего игрок выполняет задание.</a:t>
            </a:r>
            <a:endParaRPr lang="ru-RU" sz="2400" dirty="0" smtClean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3071810"/>
            <a:ext cx="9144000" cy="571504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966938"/>
              <a:satOff val="19906"/>
              <a:lumOff val="4314"/>
              <a:alphaOff val="0"/>
            </a:schemeClr>
          </a:fillRef>
          <a:effectRef idx="0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Главное заклинание этой игры «Вкруг, </a:t>
            </a:r>
            <a:r>
              <a:rPr lang="ru-RU" sz="24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за круг </a:t>
            </a:r>
            <a:r>
              <a:rPr lang="ru-RU" sz="24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 палочкам</a:t>
            </a:r>
            <a:r>
              <a:rPr lang="ru-RU" sz="24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».</a:t>
            </a:r>
            <a:endParaRPr lang="ru-RU" sz="2400" dirty="0" smtClean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4500570"/>
            <a:ext cx="9144000" cy="487479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966938"/>
              <a:satOff val="19906"/>
              <a:lumOff val="4314"/>
              <a:alphaOff val="0"/>
            </a:schemeClr>
          </a:fillRef>
          <a:effectRef idx="0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Главная суть игры «Выбить».</a:t>
            </a:r>
            <a:endParaRPr lang="ru-RU" sz="2400" dirty="0" smtClean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5786454"/>
            <a:ext cx="9144000" cy="487479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966938"/>
              <a:satOff val="19906"/>
              <a:lumOff val="4314"/>
              <a:alphaOff val="0"/>
            </a:schemeClr>
          </a:fillRef>
          <a:effectRef idx="0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Через что можно прыгать крестиком, вперед, </a:t>
            </a:r>
            <a:r>
              <a:rPr lang="ru-RU" sz="24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назад.</a:t>
            </a:r>
            <a:endParaRPr lang="ru-RU" sz="2400" dirty="0" smtClean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2285992"/>
            <a:ext cx="9144000" cy="571504"/>
          </a:xfrm>
          <a:prstGeom prst="roundRect">
            <a:avLst>
              <a:gd name="adj" fmla="val 10000"/>
            </a:avLst>
          </a:pr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966938"/>
              <a:satOff val="19906"/>
              <a:lumOff val="4314"/>
              <a:alphaOff val="0"/>
            </a:schemeClr>
          </a:fillRef>
          <a:effectRef idx="0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Фанты</a:t>
            </a:r>
            <a:endParaRPr lang="ru-RU" sz="2400" dirty="0" smtClean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3786190"/>
            <a:ext cx="9144000" cy="571504"/>
          </a:xfrm>
          <a:prstGeom prst="roundRect">
            <a:avLst>
              <a:gd name="adj" fmla="val 10000"/>
            </a:avLst>
          </a:pr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966938"/>
              <a:satOff val="19906"/>
              <a:lumOff val="4314"/>
              <a:alphaOff val="0"/>
            </a:schemeClr>
          </a:fillRef>
          <a:effectRef idx="0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Резиночка</a:t>
            </a:r>
            <a:endParaRPr lang="ru-RU" sz="2400" dirty="0" smtClean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0" y="5072074"/>
            <a:ext cx="9144000" cy="571504"/>
          </a:xfrm>
          <a:prstGeom prst="roundRect">
            <a:avLst>
              <a:gd name="adj" fmla="val 10000"/>
            </a:avLst>
          </a:pr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966938"/>
              <a:satOff val="19906"/>
              <a:lumOff val="4314"/>
              <a:alphaOff val="0"/>
            </a:schemeClr>
          </a:fillRef>
          <a:effectRef idx="0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Вышибала</a:t>
            </a:r>
            <a:endParaRPr lang="ru-RU" sz="2400" dirty="0" smtClean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0" y="6286496"/>
            <a:ext cx="9144000" cy="571504"/>
          </a:xfrm>
          <a:prstGeom prst="roundRect">
            <a:avLst>
              <a:gd name="adj" fmla="val 10000"/>
            </a:avLst>
          </a:pr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966938"/>
              <a:satOff val="19906"/>
              <a:lumOff val="4314"/>
              <a:alphaOff val="0"/>
            </a:schemeClr>
          </a:fillRef>
          <a:effectRef idx="0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Скакалка</a:t>
            </a:r>
            <a:endParaRPr lang="ru-RU" sz="2400" dirty="0" smtClean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901" r="388"/>
          <a:stretch/>
        </p:blipFill>
        <p:spPr>
          <a:xfrm>
            <a:off x="-3983" y="0"/>
            <a:ext cx="7146020" cy="39330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51" r="2751" b="22700"/>
          <a:stretch/>
        </p:blipFill>
        <p:spPr>
          <a:xfrm>
            <a:off x="2627783" y="3332362"/>
            <a:ext cx="6498379" cy="352563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6086647" y="285728"/>
            <a:ext cx="3057353" cy="771554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966938"/>
              <a:satOff val="19906"/>
              <a:lumOff val="4314"/>
              <a:alphaOff val="0"/>
            </a:schemeClr>
          </a:fillRef>
          <a:effectRef idx="0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000" dirty="0" err="1" smtClean="0"/>
              <a:t>Сабже</a:t>
            </a: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242350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660232" cy="4995174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5357818" y="4929198"/>
            <a:ext cx="3214678" cy="854946"/>
            <a:chOff x="1864492" y="1883039"/>
            <a:chExt cx="4584982" cy="1027172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1864492" y="1983230"/>
              <a:ext cx="4360595" cy="9269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2032170" y="1883039"/>
              <a:ext cx="4417304" cy="872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Вы поедете на бал</a:t>
              </a:r>
              <a:r>
                <a:rPr lang="en-US" sz="2000" dirty="0" smtClean="0"/>
                <a:t>?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62195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04664"/>
            <a:ext cx="7740352" cy="5805264"/>
          </a:xfrm>
          <a:prstGeom prst="rect">
            <a:avLst/>
          </a:prstGeom>
        </p:spPr>
      </p:pic>
      <p:grpSp>
        <p:nvGrpSpPr>
          <p:cNvPr id="3" name="Группа 8"/>
          <p:cNvGrpSpPr/>
          <p:nvPr/>
        </p:nvGrpSpPr>
        <p:grpSpPr>
          <a:xfrm>
            <a:off x="5715008" y="59459"/>
            <a:ext cx="3214678" cy="1297840"/>
            <a:chOff x="1864492" y="1883039"/>
            <a:chExt cx="4584982" cy="1027172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1864492" y="1983230"/>
              <a:ext cx="4360595" cy="9269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2032170" y="1883039"/>
              <a:ext cx="4417304" cy="872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Тише едешь,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 дальше будешь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7137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451" r="18501" b="4851"/>
          <a:stretch/>
        </p:blipFill>
        <p:spPr>
          <a:xfrm>
            <a:off x="0" y="66015"/>
            <a:ext cx="4891607" cy="34976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04" t="20601" r="1963" b="35300"/>
          <a:stretch/>
        </p:blipFill>
        <p:spPr>
          <a:xfrm>
            <a:off x="0" y="3833664"/>
            <a:ext cx="6979840" cy="3024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51" t="25850" r="6199" b="15806"/>
          <a:stretch/>
        </p:blipFill>
        <p:spPr>
          <a:xfrm>
            <a:off x="3860954" y="1700808"/>
            <a:ext cx="5293096" cy="2952328"/>
          </a:xfrm>
          <a:prstGeom prst="rect">
            <a:avLst/>
          </a:prstGeom>
        </p:spPr>
      </p:pic>
      <p:grpSp>
        <p:nvGrpSpPr>
          <p:cNvPr id="6" name="Группа 8"/>
          <p:cNvGrpSpPr/>
          <p:nvPr/>
        </p:nvGrpSpPr>
        <p:grpSpPr>
          <a:xfrm>
            <a:off x="5715008" y="59459"/>
            <a:ext cx="3214678" cy="854946"/>
            <a:chOff x="1864492" y="1883039"/>
            <a:chExt cx="4584982" cy="102717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864492" y="1983230"/>
              <a:ext cx="4360595" cy="9269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2032170" y="1883039"/>
              <a:ext cx="4417304" cy="872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Классики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21670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25" t="29000" r="4326"/>
          <a:stretch/>
        </p:blipFill>
        <p:spPr>
          <a:xfrm>
            <a:off x="107504" y="-41563"/>
            <a:ext cx="5976664" cy="43928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38" t="32150" r="6688" b="13251"/>
          <a:stretch/>
        </p:blipFill>
        <p:spPr>
          <a:xfrm>
            <a:off x="2051719" y="3454736"/>
            <a:ext cx="7058209" cy="3462518"/>
          </a:xfrm>
          <a:prstGeom prst="rect">
            <a:avLst/>
          </a:prstGeom>
        </p:spPr>
      </p:pic>
      <p:grpSp>
        <p:nvGrpSpPr>
          <p:cNvPr id="7" name="Группа 8"/>
          <p:cNvGrpSpPr/>
          <p:nvPr/>
        </p:nvGrpSpPr>
        <p:grpSpPr>
          <a:xfrm>
            <a:off x="5715008" y="59459"/>
            <a:ext cx="3214678" cy="854946"/>
            <a:chOff x="1864492" y="1883039"/>
            <a:chExt cx="4584982" cy="102717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864492" y="1983230"/>
              <a:ext cx="4360595" cy="9269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2032170" y="1883039"/>
              <a:ext cx="4417304" cy="872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Классики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16721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88" t="19551" r="12201"/>
          <a:stretch/>
        </p:blipFill>
        <p:spPr>
          <a:xfrm>
            <a:off x="-17303" y="34993"/>
            <a:ext cx="5741431" cy="46305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01" r="1176" b="30050"/>
          <a:stretch/>
        </p:blipFill>
        <p:spPr>
          <a:xfrm>
            <a:off x="2843807" y="3757832"/>
            <a:ext cx="6175385" cy="3100168"/>
          </a:xfrm>
          <a:prstGeom prst="rect">
            <a:avLst/>
          </a:prstGeom>
        </p:spPr>
      </p:pic>
      <p:grpSp>
        <p:nvGrpSpPr>
          <p:cNvPr id="5" name="Группа 8"/>
          <p:cNvGrpSpPr/>
          <p:nvPr/>
        </p:nvGrpSpPr>
        <p:grpSpPr>
          <a:xfrm>
            <a:off x="5715008" y="59459"/>
            <a:ext cx="3214678" cy="854946"/>
            <a:chOff x="1864492" y="1883039"/>
            <a:chExt cx="4584982" cy="1027172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1864492" y="1983230"/>
              <a:ext cx="4360595" cy="9269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2032170" y="1883039"/>
              <a:ext cx="4417304" cy="872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Прыжки в </a:t>
              </a:r>
              <a:r>
                <a:rPr lang="ru-RU" sz="2000" dirty="0" err="1" smtClean="0"/>
                <a:t>резиночку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53486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201" r="388" b="9051"/>
          <a:stretch/>
        </p:blipFill>
        <p:spPr>
          <a:xfrm>
            <a:off x="0" y="29344"/>
            <a:ext cx="6804248" cy="40343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508" r="4710" b="26792"/>
          <a:stretch/>
        </p:blipFill>
        <p:spPr>
          <a:xfrm>
            <a:off x="2663280" y="3710801"/>
            <a:ext cx="6480720" cy="3147199"/>
          </a:xfrm>
          <a:prstGeom prst="rect">
            <a:avLst/>
          </a:prstGeom>
        </p:spPr>
      </p:pic>
      <p:grpSp>
        <p:nvGrpSpPr>
          <p:cNvPr id="5" name="Группа 8"/>
          <p:cNvGrpSpPr/>
          <p:nvPr/>
        </p:nvGrpSpPr>
        <p:grpSpPr>
          <a:xfrm>
            <a:off x="5715008" y="59459"/>
            <a:ext cx="3214678" cy="854946"/>
            <a:chOff x="1864492" y="1883039"/>
            <a:chExt cx="4584982" cy="1027172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1864492" y="1983230"/>
              <a:ext cx="4360595" cy="9269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2032170" y="1883039"/>
              <a:ext cx="4417304" cy="872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Прыжки в </a:t>
              </a:r>
              <a:r>
                <a:rPr lang="ru-RU" sz="2000" dirty="0" err="1" smtClean="0"/>
                <a:t>резиночку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401385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С-37\Desktop\игры нашего детства\IMG-20221128-WA0023.jpg"/>
          <p:cNvPicPr>
            <a:picLocks noChangeAspect="1" noChangeArrowheads="1"/>
          </p:cNvPicPr>
          <p:nvPr/>
        </p:nvPicPr>
        <p:blipFill>
          <a:blip r:embed="rId2"/>
          <a:srcRect r="19878"/>
          <a:stretch>
            <a:fillRect/>
          </a:stretch>
        </p:blipFill>
        <p:spPr bwMode="auto">
          <a:xfrm>
            <a:off x="0" y="0"/>
            <a:ext cx="4572000" cy="2571768"/>
          </a:xfrm>
          <a:prstGeom prst="rect">
            <a:avLst/>
          </a:prstGeom>
          <a:noFill/>
        </p:spPr>
      </p:pic>
      <p:pic>
        <p:nvPicPr>
          <p:cNvPr id="3076" name="Picture 4" descr="C:\Users\ДС-37\Desktop\игры нашего детства\IMG-20221128-WA0026.jpg"/>
          <p:cNvPicPr>
            <a:picLocks noChangeAspect="1" noChangeArrowheads="1"/>
          </p:cNvPicPr>
          <p:nvPr/>
        </p:nvPicPr>
        <p:blipFill>
          <a:blip r:embed="rId3"/>
          <a:srcRect l="9090"/>
          <a:stretch>
            <a:fillRect/>
          </a:stretch>
        </p:blipFill>
        <p:spPr bwMode="auto">
          <a:xfrm>
            <a:off x="4572000" y="1785926"/>
            <a:ext cx="4430411" cy="2196409"/>
          </a:xfrm>
          <a:prstGeom prst="rect">
            <a:avLst/>
          </a:prstGeom>
          <a:noFill/>
        </p:spPr>
      </p:pic>
      <p:pic>
        <p:nvPicPr>
          <p:cNvPr id="3077" name="Picture 5" descr="C:\Users\ДС-37\Desktop\игры нашего детства\IMG-20221128-WA0027.jpg"/>
          <p:cNvPicPr>
            <a:picLocks noChangeAspect="1" noChangeArrowheads="1"/>
          </p:cNvPicPr>
          <p:nvPr/>
        </p:nvPicPr>
        <p:blipFill>
          <a:blip r:embed="rId4"/>
          <a:srcRect l="18750" t="4930" r="11718" b="1463"/>
          <a:stretch>
            <a:fillRect/>
          </a:stretch>
        </p:blipFill>
        <p:spPr bwMode="auto">
          <a:xfrm>
            <a:off x="4552124" y="4071918"/>
            <a:ext cx="4591876" cy="2786082"/>
          </a:xfrm>
          <a:prstGeom prst="rect">
            <a:avLst/>
          </a:prstGeom>
          <a:noFill/>
        </p:spPr>
      </p:pic>
      <p:pic>
        <p:nvPicPr>
          <p:cNvPr id="3078" name="Picture 6" descr="C:\Users\ДС-37\Desktop\игры нашего детства\IMG-20221128-WA002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000372"/>
            <a:ext cx="4705794" cy="2120864"/>
          </a:xfrm>
          <a:prstGeom prst="rect">
            <a:avLst/>
          </a:prstGeom>
          <a:noFill/>
        </p:spPr>
      </p:pic>
      <p:grpSp>
        <p:nvGrpSpPr>
          <p:cNvPr id="7" name="Группа 8"/>
          <p:cNvGrpSpPr/>
          <p:nvPr/>
        </p:nvGrpSpPr>
        <p:grpSpPr>
          <a:xfrm>
            <a:off x="5715008" y="59459"/>
            <a:ext cx="3214678" cy="854946"/>
            <a:chOff x="1864492" y="1883039"/>
            <a:chExt cx="4584982" cy="102717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864492" y="1983230"/>
              <a:ext cx="4360595" cy="9269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2032170" y="1883039"/>
              <a:ext cx="4417304" cy="872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Прыжки в </a:t>
              </a:r>
              <a:r>
                <a:rPr lang="ru-RU" sz="2000" dirty="0" err="1" smtClean="0"/>
                <a:t>резиночку</a:t>
              </a:r>
              <a:endParaRPr lang="ru-RU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397" t="36764" r="-618" b="47756"/>
          <a:stretch>
            <a:fillRect/>
          </a:stretch>
        </p:blipFill>
        <p:spPr bwMode="auto">
          <a:xfrm>
            <a:off x="1500166" y="4757149"/>
            <a:ext cx="6215106" cy="210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14290"/>
            <a:ext cx="6572296" cy="451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88" t="2750"/>
          <a:stretch/>
        </p:blipFill>
        <p:spPr>
          <a:xfrm>
            <a:off x="0" y="32257"/>
            <a:ext cx="5616624" cy="47080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76" t="44750" r="11413" b="1"/>
          <a:stretch/>
        </p:blipFill>
        <p:spPr>
          <a:xfrm>
            <a:off x="3114170" y="3717031"/>
            <a:ext cx="6210357" cy="3172691"/>
          </a:xfrm>
          <a:prstGeom prst="rect">
            <a:avLst/>
          </a:prstGeom>
        </p:spPr>
      </p:pic>
      <p:grpSp>
        <p:nvGrpSpPr>
          <p:cNvPr id="4" name="Группа 8"/>
          <p:cNvGrpSpPr/>
          <p:nvPr/>
        </p:nvGrpSpPr>
        <p:grpSpPr>
          <a:xfrm>
            <a:off x="5715008" y="59459"/>
            <a:ext cx="3214678" cy="854946"/>
            <a:chOff x="1864492" y="1883039"/>
            <a:chExt cx="4584982" cy="1027172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1864492" y="1983230"/>
              <a:ext cx="4360595" cy="9269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2032170" y="1883039"/>
              <a:ext cx="4417304" cy="872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Вышибала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97850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187" t="36348" r="19288" b="-1048"/>
          <a:stretch/>
        </p:blipFill>
        <p:spPr>
          <a:xfrm>
            <a:off x="-46294" y="692696"/>
            <a:ext cx="9190294" cy="5445224"/>
          </a:xfrm>
          <a:prstGeom prst="rect">
            <a:avLst/>
          </a:prstGeom>
        </p:spPr>
      </p:pic>
      <p:grpSp>
        <p:nvGrpSpPr>
          <p:cNvPr id="4" name="Группа 8"/>
          <p:cNvGrpSpPr/>
          <p:nvPr/>
        </p:nvGrpSpPr>
        <p:grpSpPr>
          <a:xfrm>
            <a:off x="5715008" y="59459"/>
            <a:ext cx="3214678" cy="854946"/>
            <a:chOff x="1864492" y="1883039"/>
            <a:chExt cx="4584982" cy="1027172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1864492" y="1983230"/>
              <a:ext cx="4360595" cy="9269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2032170" y="1883039"/>
              <a:ext cx="4417304" cy="872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Вышибала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422378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ДС-37\Desktop\игры нашего детства\IMG-20221128-WA0025.jpg"/>
          <p:cNvPicPr>
            <a:picLocks noChangeAspect="1" noChangeArrowheads="1"/>
          </p:cNvPicPr>
          <p:nvPr/>
        </p:nvPicPr>
        <p:blipFill>
          <a:blip r:embed="rId2"/>
          <a:srcRect l="10156" t="6664" r="21875"/>
          <a:stretch>
            <a:fillRect/>
          </a:stretch>
        </p:blipFill>
        <p:spPr bwMode="auto">
          <a:xfrm>
            <a:off x="0" y="3144145"/>
            <a:ext cx="6000760" cy="3713855"/>
          </a:xfrm>
          <a:prstGeom prst="rect">
            <a:avLst/>
          </a:prstGeom>
          <a:noFill/>
        </p:spPr>
      </p:pic>
      <p:pic>
        <p:nvPicPr>
          <p:cNvPr id="7170" name="Picture 2" descr="C:\Users\ДС-37\Desktop\игры нашего детства\IMG-20221128-WA00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6000760" cy="2918974"/>
          </a:xfrm>
          <a:prstGeom prst="rect">
            <a:avLst/>
          </a:prstGeom>
          <a:noFill/>
        </p:spPr>
      </p:pic>
      <p:grpSp>
        <p:nvGrpSpPr>
          <p:cNvPr id="6" name="Группа 8"/>
          <p:cNvGrpSpPr/>
          <p:nvPr/>
        </p:nvGrpSpPr>
        <p:grpSpPr>
          <a:xfrm>
            <a:off x="5715008" y="59459"/>
            <a:ext cx="3214678" cy="854946"/>
            <a:chOff x="1864492" y="1883039"/>
            <a:chExt cx="4584982" cy="102717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864492" y="1983230"/>
              <a:ext cx="4360595" cy="9269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2032170" y="1883039"/>
              <a:ext cx="4417304" cy="872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Вышибала</a:t>
              </a:r>
              <a:endParaRPr lang="ru-RU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ДС-37\Desktop\игры нашего детства\IMG-20221128-WA0019.jpg"/>
          <p:cNvPicPr>
            <a:picLocks noChangeAspect="1" noChangeArrowheads="1"/>
          </p:cNvPicPr>
          <p:nvPr/>
        </p:nvPicPr>
        <p:blipFill>
          <a:blip r:embed="rId2"/>
          <a:srcRect l="9639" t="5347" r="12048" b="25148"/>
          <a:stretch>
            <a:fillRect/>
          </a:stretch>
        </p:blipFill>
        <p:spPr bwMode="auto">
          <a:xfrm>
            <a:off x="1071538" y="4143380"/>
            <a:ext cx="6786550" cy="2714620"/>
          </a:xfrm>
          <a:prstGeom prst="rect">
            <a:avLst/>
          </a:prstGeom>
          <a:noFill/>
        </p:spPr>
      </p:pic>
      <p:grpSp>
        <p:nvGrpSpPr>
          <p:cNvPr id="3" name="Группа 8"/>
          <p:cNvGrpSpPr/>
          <p:nvPr/>
        </p:nvGrpSpPr>
        <p:grpSpPr>
          <a:xfrm>
            <a:off x="214282" y="4143380"/>
            <a:ext cx="3214678" cy="854946"/>
            <a:chOff x="1864492" y="1883039"/>
            <a:chExt cx="4584982" cy="1027172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864492" y="1983230"/>
              <a:ext cx="4360595" cy="9269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2032170" y="1883039"/>
              <a:ext cx="4417304" cy="872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Фанты</a:t>
              </a:r>
              <a:endParaRPr lang="ru-RU" sz="2000" dirty="0"/>
            </a:p>
          </p:txBody>
        </p:sp>
      </p:grpSp>
      <p:pic>
        <p:nvPicPr>
          <p:cNvPr id="13" name="Picture 4" descr="C:\Users\ДС-37\Desktop\психолог 2022-23\фото\игры нашего детства\IMG-20221129-WA00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214290"/>
            <a:ext cx="7930472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С-37\Desktop\игры нашего детства\IMG-20221128-WA0018.jpg"/>
          <p:cNvPicPr>
            <a:picLocks noChangeAspect="1" noChangeArrowheads="1"/>
          </p:cNvPicPr>
          <p:nvPr/>
        </p:nvPicPr>
        <p:blipFill>
          <a:blip r:embed="rId2"/>
          <a:srcRect t="9148" b="26816"/>
          <a:stretch>
            <a:fillRect/>
          </a:stretch>
        </p:blipFill>
        <p:spPr bwMode="auto">
          <a:xfrm>
            <a:off x="0" y="0"/>
            <a:ext cx="3071802" cy="4365154"/>
          </a:xfrm>
          <a:prstGeom prst="rect">
            <a:avLst/>
          </a:prstGeom>
          <a:noFill/>
        </p:spPr>
      </p:pic>
      <p:pic>
        <p:nvPicPr>
          <p:cNvPr id="2052" name="Picture 4" descr="C:\Users\ДС-37\Desktop\игры нашего детства\IMG-20221128-WA0020.jpg"/>
          <p:cNvPicPr>
            <a:picLocks noChangeAspect="1" noChangeArrowheads="1"/>
          </p:cNvPicPr>
          <p:nvPr/>
        </p:nvPicPr>
        <p:blipFill>
          <a:blip r:embed="rId3"/>
          <a:srcRect t="23456" r="6851" b="17284"/>
          <a:stretch>
            <a:fillRect/>
          </a:stretch>
        </p:blipFill>
        <p:spPr bwMode="auto">
          <a:xfrm>
            <a:off x="3286116" y="0"/>
            <a:ext cx="3086700" cy="4357694"/>
          </a:xfrm>
          <a:prstGeom prst="rect">
            <a:avLst/>
          </a:prstGeom>
          <a:noFill/>
        </p:spPr>
      </p:pic>
      <p:pic>
        <p:nvPicPr>
          <p:cNvPr id="2053" name="Picture 5" descr="C:\Users\ДС-37\Desktop\игры нашего детства\IMG-20221128-WA0022.jpg"/>
          <p:cNvPicPr>
            <a:picLocks noChangeAspect="1" noChangeArrowheads="1"/>
          </p:cNvPicPr>
          <p:nvPr/>
        </p:nvPicPr>
        <p:blipFill>
          <a:blip r:embed="rId4"/>
          <a:srcRect t="18750" r="24576" b="22916"/>
          <a:stretch>
            <a:fillRect/>
          </a:stretch>
        </p:blipFill>
        <p:spPr bwMode="auto">
          <a:xfrm>
            <a:off x="6572265" y="-1"/>
            <a:ext cx="2571736" cy="4413229"/>
          </a:xfrm>
          <a:prstGeom prst="rect">
            <a:avLst/>
          </a:prstGeom>
          <a:noFill/>
        </p:spPr>
      </p:pic>
      <p:grpSp>
        <p:nvGrpSpPr>
          <p:cNvPr id="7" name="Группа 8"/>
          <p:cNvGrpSpPr/>
          <p:nvPr/>
        </p:nvGrpSpPr>
        <p:grpSpPr>
          <a:xfrm>
            <a:off x="2643174" y="4786322"/>
            <a:ext cx="3214678" cy="854946"/>
            <a:chOff x="1864492" y="1883039"/>
            <a:chExt cx="4584982" cy="102717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864492" y="1983230"/>
              <a:ext cx="4360595" cy="9269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2032170" y="1883039"/>
              <a:ext cx="4417304" cy="872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Скакалка</a:t>
              </a:r>
              <a:endParaRPr lang="ru-RU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С-37\Desktop\игры нашего детства\20230125_174941.jpg"/>
          <p:cNvPicPr>
            <a:picLocks noChangeAspect="1" noChangeArrowheads="1"/>
          </p:cNvPicPr>
          <p:nvPr/>
        </p:nvPicPr>
        <p:blipFill>
          <a:blip r:embed="rId2" cstate="print"/>
          <a:srcRect t="26154" r="6538" b="6153"/>
          <a:stretch>
            <a:fillRect/>
          </a:stretch>
        </p:blipFill>
        <p:spPr bwMode="auto">
          <a:xfrm>
            <a:off x="142844" y="214290"/>
            <a:ext cx="5786478" cy="3143272"/>
          </a:xfrm>
          <a:prstGeom prst="rect">
            <a:avLst/>
          </a:prstGeom>
          <a:noFill/>
        </p:spPr>
      </p:pic>
      <p:pic>
        <p:nvPicPr>
          <p:cNvPr id="5124" name="Picture 4" descr="C:\Users\ДС-37\Desktop\игры нашего детства\20230125_175307.jpg"/>
          <p:cNvPicPr>
            <a:picLocks noChangeAspect="1" noChangeArrowheads="1"/>
          </p:cNvPicPr>
          <p:nvPr/>
        </p:nvPicPr>
        <p:blipFill>
          <a:blip r:embed="rId3" cstate="print"/>
          <a:srcRect r="25000"/>
          <a:stretch>
            <a:fillRect/>
          </a:stretch>
        </p:blipFill>
        <p:spPr bwMode="auto">
          <a:xfrm rot="5400000">
            <a:off x="4857741" y="2571741"/>
            <a:ext cx="4286269" cy="4286248"/>
          </a:xfrm>
          <a:prstGeom prst="rect">
            <a:avLst/>
          </a:prstGeom>
          <a:noFill/>
        </p:spPr>
      </p:pic>
      <p:grpSp>
        <p:nvGrpSpPr>
          <p:cNvPr id="5" name="Группа 8"/>
          <p:cNvGrpSpPr/>
          <p:nvPr/>
        </p:nvGrpSpPr>
        <p:grpSpPr>
          <a:xfrm>
            <a:off x="5715008" y="59459"/>
            <a:ext cx="3214678" cy="854946"/>
            <a:chOff x="1864492" y="1883039"/>
            <a:chExt cx="4584982" cy="1027172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1864492" y="1983230"/>
              <a:ext cx="4360595" cy="9269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2032170" y="1883039"/>
              <a:ext cx="4417304" cy="872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Рыбаки и рыбка</a:t>
              </a:r>
              <a:endParaRPr lang="ru-RU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ДС-37\Desktop\игры нашего детства\зарница\IMG-20221128-WA00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29042"/>
            <a:ext cx="3905277" cy="2928958"/>
          </a:xfrm>
          <a:prstGeom prst="rect">
            <a:avLst/>
          </a:prstGeom>
          <a:noFill/>
        </p:spPr>
      </p:pic>
      <p:pic>
        <p:nvPicPr>
          <p:cNvPr id="2052" name="Picture 4" descr="C:\Users\ДС-37\Desktop\игры нашего детства\зарница\IMG-20221128-WA0050.jpg"/>
          <p:cNvPicPr>
            <a:picLocks noChangeAspect="1" noChangeArrowheads="1"/>
          </p:cNvPicPr>
          <p:nvPr/>
        </p:nvPicPr>
        <p:blipFill>
          <a:blip r:embed="rId3"/>
          <a:srcRect r="6249" b="11363"/>
          <a:stretch>
            <a:fillRect/>
          </a:stretch>
        </p:blipFill>
        <p:spPr bwMode="auto">
          <a:xfrm>
            <a:off x="4572000" y="3929042"/>
            <a:ext cx="4130582" cy="2928958"/>
          </a:xfrm>
          <a:prstGeom prst="rect">
            <a:avLst/>
          </a:prstGeom>
          <a:noFill/>
        </p:spPr>
      </p:pic>
      <p:pic>
        <p:nvPicPr>
          <p:cNvPr id="2053" name="Picture 5" descr="C:\Users\ДС-37\Desktop\игры нашего детства\зарница\IMG-20221128-WA0051.jpg"/>
          <p:cNvPicPr>
            <a:picLocks noChangeAspect="1" noChangeArrowheads="1"/>
          </p:cNvPicPr>
          <p:nvPr/>
        </p:nvPicPr>
        <p:blipFill>
          <a:blip r:embed="rId4"/>
          <a:srcRect r="10365"/>
          <a:stretch>
            <a:fillRect/>
          </a:stretch>
        </p:blipFill>
        <p:spPr bwMode="auto">
          <a:xfrm>
            <a:off x="0" y="357166"/>
            <a:ext cx="3857620" cy="3227778"/>
          </a:xfrm>
          <a:prstGeom prst="rect">
            <a:avLst/>
          </a:prstGeom>
          <a:noFill/>
        </p:spPr>
      </p:pic>
      <p:pic>
        <p:nvPicPr>
          <p:cNvPr id="2054" name="Picture 6" descr="C:\Users\ДС-37\Desktop\игры нашего детства\зарница\IMG-20221128-WA0054.jpg"/>
          <p:cNvPicPr>
            <a:picLocks noChangeAspect="1" noChangeArrowheads="1"/>
          </p:cNvPicPr>
          <p:nvPr/>
        </p:nvPicPr>
        <p:blipFill>
          <a:blip r:embed="rId5"/>
          <a:srcRect t="17708" b="31250"/>
          <a:stretch>
            <a:fillRect/>
          </a:stretch>
        </p:blipFill>
        <p:spPr bwMode="auto">
          <a:xfrm>
            <a:off x="4210474" y="285728"/>
            <a:ext cx="4933526" cy="3357562"/>
          </a:xfrm>
          <a:prstGeom prst="rect">
            <a:avLst/>
          </a:prstGeom>
          <a:noFill/>
        </p:spPr>
      </p:pic>
      <p:grpSp>
        <p:nvGrpSpPr>
          <p:cNvPr id="6" name="Группа 8"/>
          <p:cNvGrpSpPr/>
          <p:nvPr/>
        </p:nvGrpSpPr>
        <p:grpSpPr>
          <a:xfrm>
            <a:off x="5715008" y="59459"/>
            <a:ext cx="3214678" cy="854946"/>
            <a:chOff x="1864492" y="1883039"/>
            <a:chExt cx="4584982" cy="102717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864492" y="1983230"/>
              <a:ext cx="4360595" cy="9269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2032170" y="1883039"/>
              <a:ext cx="4417304" cy="872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Зарница</a:t>
              </a:r>
              <a:endParaRPr lang="ru-RU" sz="2000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571736" y="2928934"/>
            <a:ext cx="4214842" cy="914430"/>
            <a:chOff x="1591574" y="1883039"/>
            <a:chExt cx="5367393" cy="1098639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1591574" y="2054697"/>
              <a:ext cx="5276420" cy="9269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2032169" y="1883039"/>
              <a:ext cx="4926798" cy="872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Разбей палаточный лагерь</a:t>
              </a:r>
              <a:endParaRPr lang="ru-RU" sz="2000" dirty="0"/>
            </a:p>
          </p:txBody>
        </p:sp>
      </p:grpSp>
      <p:grpSp>
        <p:nvGrpSpPr>
          <p:cNvPr id="12" name="Группа 8"/>
          <p:cNvGrpSpPr/>
          <p:nvPr/>
        </p:nvGrpSpPr>
        <p:grpSpPr>
          <a:xfrm>
            <a:off x="1214414" y="6003054"/>
            <a:ext cx="3214678" cy="854946"/>
            <a:chOff x="1864492" y="1883039"/>
            <a:chExt cx="4584982" cy="1027172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1864492" y="1983230"/>
              <a:ext cx="4360595" cy="9269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2032170" y="1883039"/>
              <a:ext cx="4417304" cy="872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Найди Герб России</a:t>
              </a:r>
              <a:endParaRPr lang="ru-RU" sz="2000" dirty="0"/>
            </a:p>
          </p:txBody>
        </p:sp>
      </p:grpSp>
      <p:grpSp>
        <p:nvGrpSpPr>
          <p:cNvPr id="15" name="Группа 8"/>
          <p:cNvGrpSpPr/>
          <p:nvPr/>
        </p:nvGrpSpPr>
        <p:grpSpPr>
          <a:xfrm>
            <a:off x="5929322" y="6003054"/>
            <a:ext cx="3214678" cy="854946"/>
            <a:chOff x="1864492" y="1883039"/>
            <a:chExt cx="4584982" cy="1027172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1864492" y="1983230"/>
              <a:ext cx="4360595" cy="9269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2032170" y="1883039"/>
              <a:ext cx="4417304" cy="872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Собери флаг России</a:t>
              </a:r>
              <a:endParaRPr lang="ru-RU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С-37\Desktop\игры нашего детства\зарница\IMG-20221128-WA0055.jpg"/>
          <p:cNvPicPr>
            <a:picLocks noChangeAspect="1" noChangeArrowheads="1"/>
          </p:cNvPicPr>
          <p:nvPr/>
        </p:nvPicPr>
        <p:blipFill>
          <a:blip r:embed="rId2"/>
          <a:srcRect t="14583" r="25000" b="15625"/>
          <a:stretch>
            <a:fillRect/>
          </a:stretch>
        </p:blipFill>
        <p:spPr bwMode="auto">
          <a:xfrm>
            <a:off x="142844" y="0"/>
            <a:ext cx="2936388" cy="3643314"/>
          </a:xfrm>
          <a:prstGeom prst="rect">
            <a:avLst/>
          </a:prstGeom>
          <a:noFill/>
        </p:spPr>
      </p:pic>
      <p:pic>
        <p:nvPicPr>
          <p:cNvPr id="3075" name="Picture 3" descr="C:\Users\ДС-37\Desktop\игры нашего детства\зарница\IMG-20221128-WA0057.jpg"/>
          <p:cNvPicPr>
            <a:picLocks noChangeAspect="1" noChangeArrowheads="1"/>
          </p:cNvPicPr>
          <p:nvPr/>
        </p:nvPicPr>
        <p:blipFill>
          <a:blip r:embed="rId3"/>
          <a:srcRect l="4412" t="19608" r="20588"/>
          <a:stretch>
            <a:fillRect/>
          </a:stretch>
        </p:blipFill>
        <p:spPr bwMode="auto">
          <a:xfrm>
            <a:off x="3643306" y="142852"/>
            <a:ext cx="3643338" cy="2928934"/>
          </a:xfrm>
          <a:prstGeom prst="rect">
            <a:avLst/>
          </a:prstGeom>
          <a:noFill/>
        </p:spPr>
      </p:pic>
      <p:pic>
        <p:nvPicPr>
          <p:cNvPr id="3076" name="Picture 4" descr="C:\Users\ДС-37\Desktop\игры нашего детства\зарница\IMG-20221128-WA0059.jpg"/>
          <p:cNvPicPr>
            <a:picLocks noChangeAspect="1" noChangeArrowheads="1"/>
          </p:cNvPicPr>
          <p:nvPr/>
        </p:nvPicPr>
        <p:blipFill>
          <a:blip r:embed="rId4"/>
          <a:srcRect l="24490" b="28571"/>
          <a:stretch>
            <a:fillRect/>
          </a:stretch>
        </p:blipFill>
        <p:spPr bwMode="auto">
          <a:xfrm>
            <a:off x="4512173" y="3571876"/>
            <a:ext cx="4631828" cy="3286124"/>
          </a:xfrm>
          <a:prstGeom prst="rect">
            <a:avLst/>
          </a:prstGeom>
          <a:noFill/>
        </p:spPr>
      </p:pic>
      <p:pic>
        <p:nvPicPr>
          <p:cNvPr id="3077" name="Picture 5" descr="C:\Users\ДС-37\Desktop\игры нашего детства\зарница\IMG-20221128-WA0065.jpg"/>
          <p:cNvPicPr>
            <a:picLocks noChangeAspect="1" noChangeArrowheads="1"/>
          </p:cNvPicPr>
          <p:nvPr/>
        </p:nvPicPr>
        <p:blipFill>
          <a:blip r:embed="rId5"/>
          <a:srcRect l="18667" t="14222" r="11999" b="3999"/>
          <a:stretch>
            <a:fillRect/>
          </a:stretch>
        </p:blipFill>
        <p:spPr bwMode="auto">
          <a:xfrm>
            <a:off x="0" y="3571852"/>
            <a:ext cx="3714776" cy="3286148"/>
          </a:xfrm>
          <a:prstGeom prst="rect">
            <a:avLst/>
          </a:prstGeom>
          <a:noFill/>
        </p:spPr>
      </p:pic>
      <p:grpSp>
        <p:nvGrpSpPr>
          <p:cNvPr id="6" name="Группа 8"/>
          <p:cNvGrpSpPr/>
          <p:nvPr/>
        </p:nvGrpSpPr>
        <p:grpSpPr>
          <a:xfrm>
            <a:off x="5715008" y="59459"/>
            <a:ext cx="3214678" cy="854946"/>
            <a:chOff x="1864492" y="1883039"/>
            <a:chExt cx="4584982" cy="102717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864492" y="1983230"/>
              <a:ext cx="4360595" cy="9269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2032170" y="1883039"/>
              <a:ext cx="4417304" cy="872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Зарница</a:t>
              </a:r>
              <a:endParaRPr lang="ru-RU" sz="2000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643174" y="2643182"/>
            <a:ext cx="3214678" cy="854946"/>
            <a:chOff x="1864492" y="1883039"/>
            <a:chExt cx="4584982" cy="1027172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1864492" y="1983230"/>
              <a:ext cx="4360595" cy="9269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2032170" y="1883039"/>
              <a:ext cx="4417304" cy="872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Оказание первой помощи</a:t>
              </a:r>
              <a:endParaRPr lang="ru-RU" sz="2000" dirty="0"/>
            </a:p>
          </p:txBody>
        </p:sp>
      </p:grpSp>
      <p:grpSp>
        <p:nvGrpSpPr>
          <p:cNvPr id="12" name="Группа 8"/>
          <p:cNvGrpSpPr/>
          <p:nvPr/>
        </p:nvGrpSpPr>
        <p:grpSpPr>
          <a:xfrm>
            <a:off x="1214414" y="6003054"/>
            <a:ext cx="5214973" cy="854946"/>
            <a:chOff x="1798992" y="1883039"/>
            <a:chExt cx="4781481" cy="1027172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1798992" y="1983230"/>
              <a:ext cx="4781481" cy="9269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2032170" y="1883039"/>
              <a:ext cx="4417304" cy="872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Доставить </a:t>
              </a:r>
              <a:r>
                <a:rPr lang="ru-RU" sz="2000" dirty="0" smtClean="0"/>
                <a:t>срочное донесение, расшифруй топографическую карту</a:t>
              </a:r>
              <a:endParaRPr lang="ru-RU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ДС-37\Desktop\игры нашего детства\IMG-20221128-WA00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1" y="0"/>
            <a:ext cx="7524771" cy="5643578"/>
          </a:xfrm>
          <a:prstGeom prst="rect">
            <a:avLst/>
          </a:prstGeom>
          <a:noFill/>
        </p:spPr>
      </p:pic>
      <p:grpSp>
        <p:nvGrpSpPr>
          <p:cNvPr id="3" name="Группа 8"/>
          <p:cNvGrpSpPr/>
          <p:nvPr/>
        </p:nvGrpSpPr>
        <p:grpSpPr>
          <a:xfrm>
            <a:off x="5929322" y="1785926"/>
            <a:ext cx="3214678" cy="854946"/>
            <a:chOff x="1864492" y="1883039"/>
            <a:chExt cx="4584982" cy="1027172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1864492" y="1983230"/>
              <a:ext cx="4360595" cy="9269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2032170" y="1883039"/>
              <a:ext cx="4417304" cy="872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Зарница</a:t>
              </a:r>
              <a:endParaRPr lang="ru-RU" sz="2000" dirty="0"/>
            </a:p>
          </p:txBody>
        </p:sp>
      </p:grpSp>
      <p:grpSp>
        <p:nvGrpSpPr>
          <p:cNvPr id="6" name="Группа 8"/>
          <p:cNvGrpSpPr/>
          <p:nvPr/>
        </p:nvGrpSpPr>
        <p:grpSpPr>
          <a:xfrm>
            <a:off x="2857488" y="5786454"/>
            <a:ext cx="3214678" cy="854946"/>
            <a:chOff x="1864492" y="1883039"/>
            <a:chExt cx="4584982" cy="102717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864492" y="1983230"/>
              <a:ext cx="4360595" cy="9269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2032170" y="1883039"/>
              <a:ext cx="4417304" cy="872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Меткий стрелок</a:t>
              </a:r>
              <a:endParaRPr lang="ru-RU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С-37\Desktop\игры нашего детства\20230125_181300.jpg"/>
          <p:cNvPicPr>
            <a:picLocks noChangeAspect="1" noChangeArrowheads="1"/>
          </p:cNvPicPr>
          <p:nvPr/>
        </p:nvPicPr>
        <p:blipFill>
          <a:blip r:embed="rId2" cstate="print"/>
          <a:srcRect t="26316"/>
          <a:stretch>
            <a:fillRect/>
          </a:stretch>
        </p:blipFill>
        <p:spPr bwMode="auto">
          <a:xfrm>
            <a:off x="0" y="1000108"/>
            <a:ext cx="9144000" cy="5053252"/>
          </a:xfrm>
          <a:prstGeom prst="rect">
            <a:avLst/>
          </a:prstGeom>
          <a:noFill/>
        </p:spPr>
      </p:pic>
      <p:grpSp>
        <p:nvGrpSpPr>
          <p:cNvPr id="5" name="Группа 8"/>
          <p:cNvGrpSpPr/>
          <p:nvPr/>
        </p:nvGrpSpPr>
        <p:grpSpPr>
          <a:xfrm>
            <a:off x="4500562" y="285728"/>
            <a:ext cx="4643438" cy="854946"/>
            <a:chOff x="1864492" y="1883039"/>
            <a:chExt cx="4584982" cy="1027172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1864492" y="1983230"/>
              <a:ext cx="4360595" cy="9269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2032170" y="1883039"/>
              <a:ext cx="4417304" cy="872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Подведение итогов. Общее фото.</a:t>
              </a:r>
              <a:endParaRPr lang="ru-RU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3139" y="142875"/>
            <a:ext cx="4758980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ДС-37\Desktop\игры нашего детства\IMG-20221128-WA0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grpSp>
        <p:nvGrpSpPr>
          <p:cNvPr id="4" name="Группа 8"/>
          <p:cNvGrpSpPr/>
          <p:nvPr/>
        </p:nvGrpSpPr>
        <p:grpSpPr>
          <a:xfrm>
            <a:off x="4500562" y="285728"/>
            <a:ext cx="4643438" cy="854946"/>
            <a:chOff x="1864492" y="1883039"/>
            <a:chExt cx="4584982" cy="1027172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1864492" y="1983230"/>
              <a:ext cx="4360595" cy="9269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2032170" y="1883039"/>
              <a:ext cx="4417304" cy="872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Подведение итогов. Общее фото.</a:t>
              </a:r>
              <a:endParaRPr lang="ru-RU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ДС-37\Desktop\игры нашего детства\зарница\IMG-20221128-WA0043.jpg"/>
          <p:cNvPicPr>
            <a:picLocks noChangeAspect="1" noChangeArrowheads="1"/>
          </p:cNvPicPr>
          <p:nvPr/>
        </p:nvPicPr>
        <p:blipFill>
          <a:blip r:embed="rId2"/>
          <a:srcRect t="27984" b="12757"/>
          <a:stretch>
            <a:fillRect/>
          </a:stretch>
        </p:blipFill>
        <p:spPr bwMode="auto">
          <a:xfrm>
            <a:off x="0" y="1214422"/>
            <a:ext cx="9161819" cy="4071942"/>
          </a:xfrm>
          <a:prstGeom prst="rect">
            <a:avLst/>
          </a:prstGeom>
          <a:noFill/>
        </p:spPr>
      </p:pic>
      <p:grpSp>
        <p:nvGrpSpPr>
          <p:cNvPr id="4" name="Группа 8"/>
          <p:cNvGrpSpPr/>
          <p:nvPr/>
        </p:nvGrpSpPr>
        <p:grpSpPr>
          <a:xfrm>
            <a:off x="4500562" y="285728"/>
            <a:ext cx="4643438" cy="854946"/>
            <a:chOff x="1864492" y="1883039"/>
            <a:chExt cx="4584982" cy="1027172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1864492" y="1983230"/>
              <a:ext cx="4360595" cy="9269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2032170" y="1883039"/>
              <a:ext cx="4417304" cy="872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Подведение итогов. Общее фото.</a:t>
              </a:r>
              <a:endParaRPr lang="ru-RU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ДС-37\Desktop\игры нашего детства\IMG-20221128-WA00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44000" cy="4447953"/>
          </a:xfrm>
          <a:prstGeom prst="rect">
            <a:avLst/>
          </a:prstGeom>
          <a:noFill/>
        </p:spPr>
      </p:pic>
      <p:grpSp>
        <p:nvGrpSpPr>
          <p:cNvPr id="5" name="Группа 8"/>
          <p:cNvGrpSpPr/>
          <p:nvPr/>
        </p:nvGrpSpPr>
        <p:grpSpPr>
          <a:xfrm>
            <a:off x="4500562" y="285728"/>
            <a:ext cx="4643438" cy="854946"/>
            <a:chOff x="1864492" y="1883039"/>
            <a:chExt cx="4584982" cy="1027172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1864492" y="1983230"/>
              <a:ext cx="4360595" cy="9269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2032170" y="1883039"/>
              <a:ext cx="4417304" cy="872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Подведение итогов. Общее фото.</a:t>
              </a:r>
              <a:endParaRPr lang="ru-RU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2844" y="785795"/>
          <a:ext cx="8858312" cy="4572840"/>
        </p:xfrm>
        <a:graphic>
          <a:graphicData uri="http://schemas.openxmlformats.org/drawingml/2006/table">
            <a:tbl>
              <a:tblPr/>
              <a:tblGrid>
                <a:gridCol w="1701993"/>
                <a:gridCol w="7156319"/>
              </a:tblGrid>
              <a:tr h="2361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Игры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Ход игры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022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Презентация тематических игр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Участники рассматривают фотографии родителей в детстве, предварительно отправленные нам, организаторам, а детям предлагается найти на фото свою маму или папу. Такое мероприятие позволяет детям посмотреть на своих родителей с новой стороны. Затем для погружения в атмосферу детства родителей воспитанников детям предлагали фотографии досуга мам и пап в детстве. Далее участникам предлагалось по картинке отгадать, что за игра, а затем озвучить правила. Дети с удовольствием наблюдали за активностью родителей, которые с ностальгией вспоминали игры своего детства.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53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Я садовником родился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Каждый игрок выбирает своё имя – название цвета и сообщает его «садовнику» водящему и другим игрокам. Водящий произносит считалочку: «Я садовником родился, не на шутку рассердился,  все цветы мне надоели, кроме…», и называет имя (название цветка» одного из игроков. Происходит диалог между водящим и игроком. Игрок произносит название одного цветка из тех,  что есть в команде. Участник, чьё имя прозвучало, должен откликнуться. Диалог продолжается. Тот, кто ошибся, отдаёт фант – любую свою вещь. 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74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Рыбак и рыбки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Игроки стоятся по кругу. Водящий стоит в центре круга со скакалкой и проводя скакалкой под ногами игроков, которые должны перепрыгнуть через препятствия.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Скругленный прямоугольник 4"/>
          <p:cNvSpPr/>
          <p:nvPr/>
        </p:nvSpPr>
        <p:spPr>
          <a:xfrm>
            <a:off x="4429124" y="214290"/>
            <a:ext cx="4473622" cy="424833"/>
          </a:xfrm>
          <a:prstGeom prst="rect">
            <a:avLst/>
          </a:prstGeom>
          <a:solidFill>
            <a:srgbClr val="0070C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 smtClean="0"/>
              <a:t>Каталог игр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2844" y="857232"/>
          <a:ext cx="8572592" cy="5613600"/>
        </p:xfrm>
        <a:graphic>
          <a:graphicData uri="http://schemas.openxmlformats.org/drawingml/2006/table">
            <a:tbl>
              <a:tblPr/>
              <a:tblGrid>
                <a:gridCol w="1647095"/>
                <a:gridCol w="6925497"/>
              </a:tblGrid>
              <a:tr h="1292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Классики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Для игры требуется площадка, шайба или камушек, сами классики. Главное правило игры: попасть камнем в клетку, допрыгать до неё на одной или двух ногах и вернуться обратно тем же путём. Самым удачливым игроком считается тот, кому удаётся пройти весть путь от 1 до 10.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2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Съедобное – несъедобное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Все игроки садятся в ряд. Водящий (выбирается по считалке) кидает мяч одному из участников и одновременно называет какой-нибудь предмет. Если предмет «съедобный» -  игрок ловит мяч. Если нет – отбивает. Задача водящего – запутать игрока. Если игрок ошибается, то становится водящим.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Море волнуется раз…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Ведущий отворачивается от игроков и произносит считалочку: «Море волнуется раз, море волнуется два, море волнуется три, морская фигура на месте замри». Задача игроков остаться неподвижно в той позе, в которой закончилась считалка. Водящий подходит к одному из игроков и дотрагивается до него. Игрок изображает в движении свою фигуру, а водящий угадывает что это. Игрок становится водящим.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4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Резиночка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Главный атрибут –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ризинка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бельевая. Резинка натягивается между двумя стоящими участниками на расстоянии не менее двух метров. Каждая участница  выполняет прыжковые фигуры и комбинации на разной высоте от уровня щиколоток до уровня шеи. Уровни называются позиции. Прыжки совершают по схемам, например: «Вкруг, задруг, по палочкам,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поворотик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– галочка». Как только прыгун ошибается – на её место встаёт другая участниц, а допустившая ошибку – надевает на себя резинку. Если игроков четверо, пары меняются местами  когда оба  игрока из одной пары поочерёдно допускают ошибки.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Скругленный прямоугольник 4"/>
          <p:cNvSpPr/>
          <p:nvPr/>
        </p:nvSpPr>
        <p:spPr>
          <a:xfrm>
            <a:off x="4429124" y="214290"/>
            <a:ext cx="4473622" cy="424833"/>
          </a:xfrm>
          <a:prstGeom prst="rect">
            <a:avLst/>
          </a:prstGeom>
          <a:solidFill>
            <a:srgbClr val="0070C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 smtClean="0"/>
              <a:t>Каталог игр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2844" y="785794"/>
          <a:ext cx="8858280" cy="5369760"/>
        </p:xfrm>
        <a:graphic>
          <a:graphicData uri="http://schemas.openxmlformats.org/drawingml/2006/table">
            <a:tbl>
              <a:tblPr/>
              <a:tblGrid>
                <a:gridCol w="1701986"/>
                <a:gridCol w="7156294"/>
              </a:tblGrid>
              <a:tr h="25849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Вышибалы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Два водящих встают с двух сторон площадки. Игроки встают группой между ними в центре. Задача «вышибал» - бросая мяч друг другу, попасть мячом в любого «центральных игроков».  Задача  игроков – увер6нуться от летящего мяча. Тот, в кого попали, выходит из игры. Другие участники могут «спасти» выбывшего игрока, поймав мяч в воздухе (главное условие – не от земли, иначе тоже вылетаешь). Когда в команде « центральных» игроков остаётся один участник, он должен увернуться от мяча столько раз, сколько ему лет. Если ему удаётся это сделать, все выбывшие возвращаются на прежние места.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Фанты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Выбирается ведущий и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голящий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 Голящий  поворачивается спиной к  участникам игры. Ведущий показывает на любого из участников двух команд. Участник подходит к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голящиму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дотрагивается до спины голящего и уходит на своё место. Голящий поворачивается к командам и произносит слова: «Этому фанту надо сделать…..» (предлагается выполнить определённое задание, например отжимание от пола).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6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Скакалка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Родителям и детям двух команд предлагается попрыгать на скакалке по очереди. Ведущий подсчитывает очки. Выигрывает та команда, у которой больше прыжков.  Участники дети и родители.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Разминка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Для погружения в атмосферу игр родителям и детям предлагается размяться под музыку. Задача водящего запутать игроков. Водящий кидает мяч участникам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По-очереди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 задаёт различные вопросы, на которые нельзя отвечать словами: да, нет, черное, белое. Ведущий при этом задаёт простые и сложные вопросы, меняет темп речи и интонацию. 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Скругленный прямоугольник 4"/>
          <p:cNvSpPr/>
          <p:nvPr/>
        </p:nvSpPr>
        <p:spPr>
          <a:xfrm>
            <a:off x="4429124" y="214290"/>
            <a:ext cx="4473622" cy="424833"/>
          </a:xfrm>
          <a:prstGeom prst="rect">
            <a:avLst/>
          </a:prstGeom>
          <a:solidFill>
            <a:srgbClr val="0070C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 smtClean="0"/>
              <a:t>Каталог игр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2844" y="785794"/>
          <a:ext cx="8858280" cy="5612280"/>
        </p:xfrm>
        <a:graphic>
          <a:graphicData uri="http://schemas.openxmlformats.org/drawingml/2006/table">
            <a:tbl>
              <a:tblPr/>
              <a:tblGrid>
                <a:gridCol w="1701986"/>
                <a:gridCol w="7156294"/>
              </a:tblGrid>
              <a:tr h="7000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Да и нет не говорить, Черно белое не носить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Водящий произносит считалку: «Да и нет не говорить. Черное и белое не носить.  Вы поедете на бал?»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04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Тише едешь дальше будешь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Для игры понадобится площадка, очерченная с двух сторон линиями. Выбирается водящий, который встаёт за одной из линий, поворачивается спиной к игрокам. Все остальные игроки занимают место за другой линией. Водящий начинает говорить: «Тише едешь, дальше будешь. Стоп!»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По водящий произносит слова, игроки бегут в его сторону, стараясь как можно достичь полосы, за которой он стоит. Как только водящий произнес слово Стоп!  - все бегущие должны замереть. Если ведущий замечает чьё-то движение, то этот игрок выбывает из игры. Побеждает в игре тот. Кто быстрее всех пересечёт линию, за которой стоит водящий и дотронется до него. Этот игрок становится новым водящим. </a:t>
                      </a:r>
                    </a:p>
                    <a:p>
                      <a:pPr algn="l" fontAlgn="t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04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Горячая картошка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Участники становятся вкруг и начинают перебрасывать друг другу мяч. Но мяч становится всё горячее. И бросать его нужно быстрее и резче, при этом выкрикивая слово « Горячо» нужно как можно быстрее перебросить мячик, не задерживая его в руках. Тот кто  держит  его слишком долго, не успел словить или просто уронил – наказывается. Его отправляют в центр круга, где он должен сидеть на корточках. С читается, что « картошка» попала в котёл и там варится. Каждая « картофелина» может спасти себя сама. Сидящие в центре круга могут подпрыгивать не вставая в полный рост, пытаясь дотронуться над пролетающими над их головами мяча. Если кому – то это удалось, то этот участник возвращается в круг, а тот, кто бросал мяч  переходит на его место  и садится его место.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Скругленный прямоугольник 4"/>
          <p:cNvSpPr/>
          <p:nvPr/>
        </p:nvSpPr>
        <p:spPr>
          <a:xfrm>
            <a:off x="4429124" y="214290"/>
            <a:ext cx="4473622" cy="424833"/>
          </a:xfrm>
          <a:prstGeom prst="rect">
            <a:avLst/>
          </a:prstGeom>
          <a:solidFill>
            <a:srgbClr val="0070C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 smtClean="0"/>
              <a:t>Каталог игр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2844" y="714356"/>
          <a:ext cx="9001156" cy="5856120"/>
        </p:xfrm>
        <a:graphic>
          <a:graphicData uri="http://schemas.openxmlformats.org/drawingml/2006/table">
            <a:tbl>
              <a:tblPr/>
              <a:tblGrid>
                <a:gridCol w="1729438"/>
                <a:gridCol w="7271718"/>
              </a:tblGrid>
              <a:tr h="3015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Лягушка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Игроки выстраиваются в очередь друг за другом. Первый кидает в стенку мяч не ниже намеченной линии. Когда мяч летит обратно его нужно перепрыгнуть, не задев ногами. Следующий игрок ловит мяч и всё повторяется. Перепрыгнувший игрок уходит и встает в конец очереди. Кто не смог перепрыгнуть или задел мяч ногой получается наказание одну букву из слова лягушка (л – я – г – у –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ш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– к – а).  Кто не смог перепрыгнуть или задел мяч ногой получается наказание одну букву из слова лягушка (л – я – г – у –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ш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– к – а).  Кто не смог перепрыгнуть или задел мяч ногой получается наказание одну букву из слова лягушка (л – я – г – у –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ш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– к – а). Проигрывает тот, кто раньше всех соберёт всё буквы слова лягушка. Собрал все эти буквы? Всё, ты – лягушка!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27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Цвета - перебегала или светофор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Для игры выбирается ведущий.На площадке проводят две параллельные линии, которые символизируют дорогу. Взрослые и дети выстраиваются в шеренгу с одной стороны дороги. Ведущий становится к ним спиной  за второй линией. Он называет любой цвет. Затем поворачивается лицом  к играющим. Каждый ищет на своей одежде названый ведущим цвет. Если такой цвет находится, то этот участник демонстрирует его всем и смело проходит через дорогу. Затем становится рядом с ведущим. Остальные ребята, у которых такого цвета нет, тоже стремятся перебежать через «дорогу». Игра длится до тех пор, пока все ребята не перейдут на сторону « Светофора». После этого они выбирают нового ведущего.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22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Городки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Для игры нужны две команды по 5 человек. С помощью жребия определяется кому какой город достанется. На середине передней линии устанавливают фигуры в определённом порядке. Игроки команды кидают по очереди биту в фигуру с определённого расстояния. Когда все игроки одной команды сделают по одному удару, на поле выходит вторая команда и бросает биту по своим фигурам.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Скругленный прямоугольник 4"/>
          <p:cNvSpPr/>
          <p:nvPr/>
        </p:nvSpPr>
        <p:spPr>
          <a:xfrm>
            <a:off x="4429124" y="214290"/>
            <a:ext cx="4473622" cy="424833"/>
          </a:xfrm>
          <a:prstGeom prst="rect">
            <a:avLst/>
          </a:prstGeom>
          <a:solidFill>
            <a:srgbClr val="0070C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 smtClean="0"/>
              <a:t>Каталог игр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282" y="512880"/>
          <a:ext cx="8929718" cy="6345120"/>
        </p:xfrm>
        <a:graphic>
          <a:graphicData uri="http://schemas.openxmlformats.org/drawingml/2006/table">
            <a:tbl>
              <a:tblPr/>
              <a:tblGrid>
                <a:gridCol w="1715712"/>
                <a:gridCol w="7214006"/>
              </a:tblGrid>
              <a:tr h="21885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Десяточка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Игроки становятся друг за другом  перед стеной. Задача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выполнить 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 упражнений. Первый игрок с мячом выполняет задание, число повторений которого равно 10, в следующих упражнениях число повторений уменьшается на один. Если все повторения выполнены правильно, игрок передаёт мяч следующему в ряду и становится в конец очереди. Если была ошибка, то мяч сразу передаётся следующему игроку.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0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Жмурки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Для игры при помощи считалки выбирается водящий. Потом плотным платком  ему завязывают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глаза,чтобы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он не мог ничего видеть перед собой. Ловца ставят в центр круга и несколько раз раскручивают на месте, приговаривая игровую припевку. Например: Кот, кот, что ты пьёшь? Квас! Лови мышек, а не нас. После этого участники разбегаются в разные стороны. Водящий в слепую пытается найти любого из игроков.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Водящиму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достаточно дотронуться до любого из игроков. Тот,  кого осалили, становится новым водящим.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0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Испорченный телефон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При помощи считалки выбирается ведущий. Ведущий загадывает слово и шепчет его первому игроку так, чтобы не услышали остальные. Первый шепчет на ухо второму игроку то, что удалось услышать. Второй передаёт слово шепотом третьему и так далее по цепочке. Последний игрок громко вслух называет то, что услышал. Обычно это сильно отличается от слова, загаданного ведущим и вызывает всеобщее веселье. Ведущим становится последний игрок, все остальные «сдвигаются» по скамейке (по кругу).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0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Сабже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Все игроки садятся на лавочку, один ведущий становится с мячом напротив. Сначала придумывается вопрос, например, «Как тебя зовут». Ведущий кидает имена и называет имена. Если имя игроку не нравится, то мяч отбивают, если нравится, то мяч ловит и считается, что у игрока именно такое имя. При кидании можно назвать волшебное слово САБЖЕ. Если игрок услышал это слово, значит мог сам придумать себе имя.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Скругленный прямоугольник 4"/>
          <p:cNvSpPr/>
          <p:nvPr/>
        </p:nvSpPr>
        <p:spPr>
          <a:xfrm>
            <a:off x="4429124" y="0"/>
            <a:ext cx="4473622" cy="424833"/>
          </a:xfrm>
          <a:prstGeom prst="rect">
            <a:avLst/>
          </a:prstGeom>
          <a:solidFill>
            <a:srgbClr val="0070C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 smtClean="0"/>
              <a:t>Каталог игр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85720" y="785794"/>
          <a:ext cx="8858280" cy="4395720"/>
        </p:xfrm>
        <a:graphic>
          <a:graphicData uri="http://schemas.openxmlformats.org/drawingml/2006/table">
            <a:tbl>
              <a:tblPr/>
              <a:tblGrid>
                <a:gridCol w="1701986"/>
                <a:gridCol w="7156294"/>
              </a:tblGrid>
              <a:tr h="813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Туристическое многоборье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Подлезание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по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пластунски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под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в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ерёвкой с туристическим рюкзаком.</a:t>
                      </a:r>
                    </a:p>
                    <a:p>
                      <a:pPr algn="l" fontAlgn="t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Санитары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Рассказать, какую первую помощь необходимо оказать, если у вашего товарища… (ситуация описана на карточке)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8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Топография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Угадайте загадку:  Он на листок бумаги похож, Нашей Земли очень умный, Горы, равнины, моря, океаны, И города есть на нем и страны (карта). Участникам дают карту с топографическими знаками. За определенное время необходимо написать  название   топографических обозначений.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6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Кто быстрее и вкуснее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Командам необходимо разбить туристический лагерь (установить туристические  палатки, «развести костёр», приготовить пищу).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6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Символы России</a:t>
                      </a: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Задание для детей: собрать из полосок цветных Государственный флаг Российской Федерации собрать и выбрать из предложенных Государственный герб Российской Федерации найти свой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.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Музыкальное задание — «Инсценировка военной песни».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Группам на выбор предоставляются тексты военных лет на выбор (например, детям «Катюша», взрослым «Смуглянка молдаванка» 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l" fontAlgn="t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320" marR="1320" marT="13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Скругленный прямоугольник 4"/>
          <p:cNvSpPr/>
          <p:nvPr/>
        </p:nvSpPr>
        <p:spPr>
          <a:xfrm>
            <a:off x="4429124" y="214290"/>
            <a:ext cx="4473622" cy="424833"/>
          </a:xfrm>
          <a:prstGeom prst="rect">
            <a:avLst/>
          </a:prstGeom>
          <a:solidFill>
            <a:srgbClr val="0070C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 smtClean="0"/>
              <a:t>Каталог игр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1706886428"/>
              </p:ext>
            </p:extLst>
          </p:nvPr>
        </p:nvGraphicFramePr>
        <p:xfrm>
          <a:off x="359024" y="714356"/>
          <a:ext cx="8499256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4"/>
          <p:cNvSpPr txBox="1"/>
          <p:nvPr/>
        </p:nvSpPr>
        <p:spPr>
          <a:xfrm>
            <a:off x="2500298" y="0"/>
            <a:ext cx="3786215" cy="5714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smtClean="0"/>
              <a:t>Игры нашего детства</a:t>
            </a:r>
            <a:endParaRPr lang="ru-RU" dirty="0"/>
          </a:p>
        </p:txBody>
      </p:sp>
      <p:sp>
        <p:nvSpPr>
          <p:cNvPr id="11" name="Скругленный прямоугольник 4"/>
          <p:cNvSpPr/>
          <p:nvPr/>
        </p:nvSpPr>
        <p:spPr>
          <a:xfrm>
            <a:off x="357158" y="4857760"/>
            <a:ext cx="3763085" cy="8726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/>
              <a:t>Просмотр презентации </a:t>
            </a:r>
          </a:p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/>
              <a:t>(угадай по фото, игрушки нашего детства, детский досуг родителей)</a:t>
            </a:r>
            <a:endParaRPr lang="ru-RU" sz="1600" dirty="0"/>
          </a:p>
        </p:txBody>
      </p:sp>
      <p:grpSp>
        <p:nvGrpSpPr>
          <p:cNvPr id="15" name="Группа 5"/>
          <p:cNvGrpSpPr/>
          <p:nvPr/>
        </p:nvGrpSpPr>
        <p:grpSpPr>
          <a:xfrm>
            <a:off x="214282" y="1857364"/>
            <a:ext cx="2928958" cy="5000636"/>
            <a:chOff x="1839997" y="498146"/>
            <a:chExt cx="3549459" cy="883115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839997" y="498146"/>
              <a:ext cx="3481200" cy="88311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1865863" y="524012"/>
              <a:ext cx="3523593" cy="8313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/>
              <a:r>
                <a:rPr lang="ru-RU" sz="1400" b="1" i="1" dirty="0" smtClean="0"/>
                <a:t>Для воспитанников:</a:t>
              </a:r>
            </a:p>
            <a:p>
              <a:pPr algn="ctr"/>
              <a:endParaRPr lang="ru-RU" sz="1400" dirty="0" smtClean="0"/>
            </a:p>
            <a:p>
              <a:pPr lvl="0" algn="ctr">
                <a:buFont typeface="Wingdings" pitchFamily="2" charset="2"/>
                <a:buChar char="ü"/>
              </a:pPr>
              <a:r>
                <a:rPr lang="ru-RU" sz="1400" dirty="0" smtClean="0"/>
                <a:t>формировать общую культуру личности детей, в том числе ценность здорового образа жизни;</a:t>
              </a:r>
            </a:p>
            <a:p>
              <a:pPr lvl="0" algn="ctr"/>
              <a:endParaRPr lang="ru-RU" sz="1400" dirty="0" smtClean="0"/>
            </a:p>
            <a:p>
              <a:pPr lvl="0" algn="ctr">
                <a:buFont typeface="Wingdings" pitchFamily="2" charset="2"/>
                <a:buChar char="ü"/>
              </a:pPr>
              <a:r>
                <a:rPr lang="ru-RU" sz="1400" dirty="0" smtClean="0"/>
                <a:t>формировать у детей потребности в двигательной активности и физическом совершенствовании, развивать крупную и мелкую моторику;</a:t>
              </a:r>
            </a:p>
            <a:p>
              <a:pPr lvl="0" algn="ctr"/>
              <a:endParaRPr lang="ru-RU" sz="1400" dirty="0" smtClean="0"/>
            </a:p>
            <a:p>
              <a:pPr lvl="0" algn="ctr">
                <a:buFont typeface="Wingdings" pitchFamily="2" charset="2"/>
                <a:buChar char="ü"/>
              </a:pPr>
              <a:r>
                <a:rPr lang="ru-RU" sz="1400" dirty="0" smtClean="0"/>
                <a:t>развивать социальный и эмоциональный интеллект детей, эмоциональную отзывчивость.</a:t>
              </a:r>
              <a:endParaRPr lang="ru-RU" sz="1400" dirty="0"/>
            </a:p>
          </p:txBody>
        </p:sp>
      </p:grpSp>
      <p:grpSp>
        <p:nvGrpSpPr>
          <p:cNvPr id="26" name="Группа 5"/>
          <p:cNvGrpSpPr/>
          <p:nvPr/>
        </p:nvGrpSpPr>
        <p:grpSpPr>
          <a:xfrm>
            <a:off x="3214678" y="1857364"/>
            <a:ext cx="2928958" cy="5000636"/>
            <a:chOff x="1839997" y="498146"/>
            <a:chExt cx="3549459" cy="883115"/>
          </a:xfrm>
          <a:solidFill>
            <a:schemeClr val="accent6">
              <a:lumMod val="75000"/>
            </a:schemeClr>
          </a:solidFill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1839997" y="498146"/>
              <a:ext cx="3481200" cy="88311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Скругленный прямоугольник 4"/>
            <p:cNvSpPr/>
            <p:nvPr/>
          </p:nvSpPr>
          <p:spPr>
            <a:xfrm>
              <a:off x="1865863" y="524012"/>
              <a:ext cx="3523593" cy="83138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/>
              <a:r>
                <a:rPr lang="ru-RU" sz="1400" b="1" i="1" dirty="0" smtClean="0"/>
                <a:t>Для родителей:</a:t>
              </a:r>
            </a:p>
            <a:p>
              <a:pPr algn="ctr"/>
              <a:endParaRPr lang="ru-RU" sz="1400" dirty="0" smtClean="0"/>
            </a:p>
            <a:p>
              <a:pPr lvl="0" algn="ctr">
                <a:buFont typeface="Wingdings" pitchFamily="2" charset="2"/>
                <a:buChar char="ü"/>
              </a:pPr>
              <a:r>
                <a:rPr lang="ru-RU" sz="1400" dirty="0" smtClean="0"/>
                <a:t>повысить уровень педагогической компетентности в вопросах сохранения социально-психологического и физического здоровья детей;</a:t>
              </a:r>
            </a:p>
            <a:p>
              <a:pPr lvl="0" algn="ctr"/>
              <a:endParaRPr lang="ru-RU" sz="1400" dirty="0" smtClean="0"/>
            </a:p>
            <a:p>
              <a:pPr lvl="0" algn="ctr">
                <a:buFont typeface="Wingdings" pitchFamily="2" charset="2"/>
                <a:buChar char="ü"/>
              </a:pPr>
              <a:r>
                <a:rPr lang="ru-RU" sz="1400" dirty="0" smtClean="0"/>
                <a:t>способствовать воспитанию здорового ребёнка совместными усилиями детского сада и семьи.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dirty="0"/>
            </a:p>
          </p:txBody>
        </p:sp>
      </p:grpSp>
      <p:grpSp>
        <p:nvGrpSpPr>
          <p:cNvPr id="29" name="Группа 5"/>
          <p:cNvGrpSpPr/>
          <p:nvPr/>
        </p:nvGrpSpPr>
        <p:grpSpPr>
          <a:xfrm>
            <a:off x="6215042" y="1857364"/>
            <a:ext cx="2928958" cy="5000636"/>
            <a:chOff x="1839997" y="498146"/>
            <a:chExt cx="3549459" cy="883115"/>
          </a:xfrm>
          <a:solidFill>
            <a:srgbClr val="00B050"/>
          </a:solidFill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1839997" y="498146"/>
              <a:ext cx="3481200" cy="88311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Скругленный прямоугольник 4"/>
            <p:cNvSpPr/>
            <p:nvPr/>
          </p:nvSpPr>
          <p:spPr>
            <a:xfrm>
              <a:off x="1865863" y="524012"/>
              <a:ext cx="3523593" cy="83138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/>
              <a:r>
                <a:rPr lang="ru-RU" sz="1400" b="1" i="1" dirty="0" smtClean="0"/>
                <a:t>Для педагогических работников:</a:t>
              </a:r>
            </a:p>
            <a:p>
              <a:pPr algn="ctr"/>
              <a:endParaRPr lang="ru-RU" sz="1400" dirty="0" smtClean="0"/>
            </a:p>
            <a:p>
              <a:pPr lvl="0" algn="ctr">
                <a:buFont typeface="Wingdings" pitchFamily="2" charset="2"/>
                <a:buChar char="ü"/>
              </a:pPr>
              <a:r>
                <a:rPr lang="ru-RU" sz="1400" dirty="0" smtClean="0"/>
                <a:t>разработать программно-методическое обеспечение образовательной деятельности, направленное на сохранение и укрепление физического и психического здоровья детей;</a:t>
              </a:r>
            </a:p>
            <a:p>
              <a:pPr lvl="0" algn="ctr"/>
              <a:endParaRPr lang="ru-RU" sz="1400" dirty="0" smtClean="0"/>
            </a:p>
            <a:p>
              <a:pPr lvl="0" algn="ctr">
                <a:buFont typeface="Wingdings" pitchFamily="2" charset="2"/>
                <a:buChar char="ü"/>
              </a:pPr>
              <a:r>
                <a:rPr lang="ru-RU" sz="1400" dirty="0" smtClean="0"/>
                <a:t>способствовать развитию профессиональной компетентности педагогических работников в области физического и социально-коммуникативного развития;</a:t>
              </a:r>
            </a:p>
            <a:p>
              <a:pPr lvl="0" algn="ctr"/>
              <a:endParaRPr lang="ru-RU" sz="1400" dirty="0" smtClean="0"/>
            </a:p>
            <a:p>
              <a:pPr lvl="0" algn="ctr">
                <a:buFont typeface="Wingdings" pitchFamily="2" charset="2"/>
                <a:buChar char="ü"/>
              </a:pPr>
              <a:r>
                <a:rPr lang="ru-RU" sz="1400" dirty="0" smtClean="0"/>
                <a:t>организовать взаимодействие с родителями (законными представителями) воспитанников по созданию единого образовательного пространства семья – детский сад.</a:t>
              </a:r>
              <a:endParaRPr lang="ru-R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60278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/>
          <p:cNvGrpSpPr/>
          <p:nvPr/>
        </p:nvGrpSpPr>
        <p:grpSpPr>
          <a:xfrm>
            <a:off x="1571604" y="1857364"/>
            <a:ext cx="5643602" cy="2571768"/>
            <a:chOff x="1864492" y="1883039"/>
            <a:chExt cx="4364019" cy="1027172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864492" y="1983230"/>
              <a:ext cx="4360595" cy="92698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1864493" y="1883039"/>
              <a:ext cx="4364018" cy="9986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800" dirty="0" smtClean="0"/>
                <a:t>Спасибо 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800" dirty="0" smtClean="0"/>
                <a:t>за внимание</a:t>
              </a:r>
              <a:endParaRPr lang="ru-RU" sz="4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4"/>
          <p:cNvSpPr txBox="1"/>
          <p:nvPr/>
        </p:nvSpPr>
        <p:spPr>
          <a:xfrm>
            <a:off x="2357422" y="428604"/>
            <a:ext cx="3786215" cy="5714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smtClean="0"/>
              <a:t>Игры нашего детства</a:t>
            </a:r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4282" y="1214422"/>
            <a:ext cx="4500594" cy="1428760"/>
            <a:chOff x="1839997" y="498146"/>
            <a:chExt cx="3549459" cy="8831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839997" y="498146"/>
              <a:ext cx="3481200" cy="88311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1865863" y="524012"/>
              <a:ext cx="3523593" cy="8313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Приветствие/разминка</a:t>
              </a:r>
              <a:endParaRPr lang="ru-RU" sz="2000" dirty="0"/>
            </a:p>
          </p:txBody>
        </p:sp>
      </p:grpSp>
      <p:grpSp>
        <p:nvGrpSpPr>
          <p:cNvPr id="5" name="Группа 8"/>
          <p:cNvGrpSpPr/>
          <p:nvPr/>
        </p:nvGrpSpPr>
        <p:grpSpPr>
          <a:xfrm>
            <a:off x="2000232" y="2928934"/>
            <a:ext cx="4500561" cy="1500198"/>
            <a:chOff x="1864493" y="1811601"/>
            <a:chExt cx="4584981" cy="944118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1864493" y="1811601"/>
              <a:ext cx="4360595" cy="92698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2032171" y="1883039"/>
              <a:ext cx="4417303" cy="872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Просмотр презентации </a:t>
              </a:r>
            </a:p>
            <a:p>
              <a:pPr algn="ctr" defTabSz="800100">
                <a:spcBef>
                  <a:spcPct val="0"/>
                </a:spcBef>
              </a:pPr>
              <a:r>
                <a:rPr lang="ru-RU" sz="2000" dirty="0" smtClean="0"/>
                <a:t>(угадай по фото своих родителей, игрушки нашего детства,</a:t>
              </a:r>
            </a:p>
            <a:p>
              <a:pPr algn="ctr" defTabSz="800100">
                <a:spcBef>
                  <a:spcPct val="0"/>
                </a:spcBef>
              </a:pPr>
              <a:r>
                <a:rPr lang="ru-RU" sz="2000" dirty="0" smtClean="0"/>
                <a:t> детский досуг родителей)</a:t>
              </a:r>
              <a:endParaRPr lang="ru-RU" sz="2000" dirty="0"/>
            </a:p>
          </p:txBody>
        </p:sp>
      </p:grpSp>
      <p:grpSp>
        <p:nvGrpSpPr>
          <p:cNvPr id="6" name="Группа 11"/>
          <p:cNvGrpSpPr/>
          <p:nvPr/>
        </p:nvGrpSpPr>
        <p:grpSpPr>
          <a:xfrm>
            <a:off x="4357686" y="4643446"/>
            <a:ext cx="4357686" cy="1428760"/>
            <a:chOff x="2938744" y="4546540"/>
            <a:chExt cx="3525456" cy="692374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938744" y="4546540"/>
              <a:ext cx="3525456" cy="6923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2959023" y="4566819"/>
              <a:ext cx="3437380" cy="6518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Игры (родители, </a:t>
              </a:r>
              <a:r>
                <a:rPr lang="ru-RU" sz="2000" dirty="0" smtClean="0"/>
                <a:t>дети)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60278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02" y="3500438"/>
            <a:ext cx="3094242" cy="3357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26" y="0"/>
            <a:ext cx="1857372" cy="3343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0"/>
            <a:ext cx="2000264" cy="3431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3549836"/>
            <a:ext cx="2357454" cy="3308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r="8163"/>
          <a:stretch/>
        </p:blipFill>
        <p:spPr>
          <a:xfrm>
            <a:off x="3286116" y="0"/>
            <a:ext cx="2653001" cy="3400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8524" y="3500438"/>
            <a:ext cx="2376966" cy="3357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5771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гры дома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57224" y="714356"/>
            <a:ext cx="6881861" cy="516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178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s\Desktop\день семьи\d3189e2e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28604"/>
            <a:ext cx="9144000" cy="6429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3938</TotalTime>
  <Words>2267</Words>
  <Application>Microsoft Office PowerPoint</Application>
  <PresentationFormat>Экран (4:3)</PresentationFormat>
  <Paragraphs>141</Paragraphs>
  <Slides>50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Муниципальное бюджетное дошкольное образовательное учреждение города Новосибирска «Центр развития ребенка – детский сад      № 501 «Медвежонок»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Родители тоже дети</dc:title>
  <dc:creator>User Windows</dc:creator>
  <cp:lastModifiedBy>ДС-37</cp:lastModifiedBy>
  <cp:revision>127</cp:revision>
  <dcterms:created xsi:type="dcterms:W3CDTF">2019-01-25T14:35:47Z</dcterms:created>
  <dcterms:modified xsi:type="dcterms:W3CDTF">2023-01-30T04:22:51Z</dcterms:modified>
</cp:coreProperties>
</file>