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343" r:id="rId3"/>
    <p:sldId id="339" r:id="rId4"/>
    <p:sldId id="341" r:id="rId5"/>
    <p:sldId id="342" r:id="rId6"/>
    <p:sldId id="336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K3HYuw0xdak0sf055xosFQ==" hashData="0QRaVNxg8eBdIrK89f24LMRO34g="/>
  <p:extLst>
    <p:ext uri="{521415D9-36F7-43E2-AB2F-B90AF26B5E84}">
      <p14:sectionLst xmlns:p14="http://schemas.microsoft.com/office/powerpoint/2010/main">
        <p14:section name="Раздел по умолчанию" id="{4F3556C4-F17A-4CDF-8175-204FDAC44EEE}">
          <p14:sldIdLst>
            <p14:sldId id="259"/>
            <p14:sldId id="343"/>
            <p14:sldId id="339"/>
            <p14:sldId id="341"/>
            <p14:sldId id="342"/>
            <p14:sldId id="33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87BB"/>
    <a:srgbClr val="86D7F0"/>
    <a:srgbClr val="8DB9E9"/>
    <a:srgbClr val="96CDE0"/>
    <a:srgbClr val="B1D6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howGuides="1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E3143-FC29-4E20-88DC-89BF0DFCF7DD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75A04-5A6F-49A2-A540-B3AA4873A1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070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C121C2-A532-478E-90A0-DA027E28A9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AD9104A-D4A1-42D7-8D3F-9BA305972B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8B618D1-18FC-487C-B45C-EA9771760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A89176D-783D-4635-8EFD-D89F30922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F9C1755-40D1-42B8-85DD-B25E124C3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785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5F897D-2756-4EA8-92DB-1D75C1347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23B2B90-B5CE-435A-994A-81BA9F576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2F855A2-B4C3-4D0C-B2CA-2A4C51869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19E63AF-A38A-4686-9F06-A34B68E26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0C83901-0A58-4821-BE72-6BBB4D363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813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0233D024-EE87-4680-B34D-3A8B17C1B9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EBCEFC2-D82A-4C97-8F51-5743E288EB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6154235-B98A-4598-8E5F-1D9CA5B5F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BF4EE9E-9483-48FE-BC0A-F531C1B22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94ED32B-C05D-4DC7-9070-838C31C01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241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53648D-06A0-4BB6-9B70-A9B59E8F8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778D3EC-4C78-44E6-9F93-4253637A0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8CA77BE-170E-4978-8AF2-72B389BEF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54F33D1-F540-44C6-9AE7-2DED7B65E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831542C-812D-43E3-B203-C3D173D57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454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EE1E418-C1D8-48A4-A41D-33A1F4EDD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4231F4D-8C71-45C9-A928-412FB74D7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2BDB32B-2DB2-4671-96A9-64791C927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858BBBE-D39A-4BEB-B833-7D0B70B67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BA9B8BA-C95A-4EE9-88C5-A066DECCC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81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690649-7A0B-4C6F-8547-996D49B46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7B91593-894D-46C1-AD3E-CDFED6F87B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0320534-36B2-4A69-AF91-FCE2E0FD4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D355804-29D9-4826-96B1-F5CB0E5E0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1138A9C-7DF6-41BC-872B-263E73FC2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F56786D-1F80-4B7E-9A9B-8DEA0AD5C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74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76E05F-6E66-407F-8B88-E9FBC4DA9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93DCD74-7AA3-4097-B112-41075FC27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BCC5A23-3A37-4E64-B60F-5BB8B9DD0A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5415250-40DD-4BA3-A828-0E941E21A0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E299B68-C370-41BF-A0B1-988CC1ED0A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05D5B21-2DA1-422B-902E-91F9AB24E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18126E2A-A52A-40FB-8465-F1ADCCCA2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6176C3C4-8180-4BB6-8C58-591292BAC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18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E93C242-DCE1-4A74-8DA7-40310FDAB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19BDD86-B180-41C1-8518-5996C9EA3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D027695-3107-4EBB-9454-FB47EA8A1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88A2D43-05F0-4906-8C1C-363157F7C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01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114FF34F-C525-4D53-9BF6-4328FC272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0C22000-C2D0-4A5D-9188-A1BF5D3FD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2EC177B-B63C-412C-8FC1-F754ECFAF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51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8C9714-D45F-4E4D-8F56-393980939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F78EE1-03BD-44B2-994B-0607B76E9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F3B1D86-7418-404B-9D3D-9A31F0535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8A5473E-A561-47B1-8CAD-E1313DD1C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0BB28AC-7424-400D-9E4D-80D43D3ED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84CA48E-682C-44B3-A553-93CFECE4D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58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8D5C82-13C2-4EAE-A7F2-907CC043E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DC998EB0-6B40-444E-903C-798DD4E880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A5C215E-49B1-4AD6-8726-168F374EED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401599F-DA6E-461D-B069-6685AA336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3C48A7A-C314-4C51-BF18-1CFDF74F0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8820F38-C6C4-49E6-99D4-2F58050C2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64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9AEA26-DAF9-4ABA-8422-052CB2921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B6A75DF-36E8-4088-8621-5833EE4AF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A091EDF-ACF2-4B35-9A33-D13FDA96B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F8A91-7D05-44EB-AD92-F445476A4A1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70751C9-FCA4-4984-BC1D-DF99846F8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36B0C29-9B6E-4110-9F81-5DBF9475DF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DBB76-1107-437F-AE58-986969F69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328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C3BE4AA5-9171-4D70-BD40-C2CDDAFCABD1}"/>
              </a:ext>
            </a:extLst>
          </p:cNvPr>
          <p:cNvSpPr txBox="1">
            <a:spLocks/>
          </p:cNvSpPr>
          <p:nvPr/>
        </p:nvSpPr>
        <p:spPr>
          <a:xfrm>
            <a:off x="423549" y="4005064"/>
            <a:ext cx="11430640" cy="14324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5600" b="1" dirty="0">
              <a:cs typeface="Arial" panose="020B0604020202020204" pitchFamily="34" charset="0"/>
            </a:endParaRPr>
          </a:p>
          <a:p>
            <a:endParaRPr lang="ru-RU" sz="5600" b="1" dirty="0">
              <a:cs typeface="Arial" panose="020B0604020202020204" pitchFamily="34" charset="0"/>
            </a:endParaRPr>
          </a:p>
          <a:p>
            <a:endParaRPr lang="ru-RU" sz="5600" b="1" dirty="0">
              <a:cs typeface="Arial" panose="020B0604020202020204" pitchFamily="34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D053C385-39B0-4818-AB52-F4748BBFC52F}"/>
              </a:ext>
            </a:extLst>
          </p:cNvPr>
          <p:cNvSpPr txBox="1">
            <a:spLocks/>
          </p:cNvSpPr>
          <p:nvPr/>
        </p:nvSpPr>
        <p:spPr>
          <a:xfrm>
            <a:off x="8252973" y="5833941"/>
            <a:ext cx="3600000" cy="765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sz="24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880" y="2764959"/>
            <a:ext cx="1179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+mj-lt"/>
              </a:rPr>
              <a:t>«</a:t>
            </a:r>
            <a:r>
              <a:rPr lang="ru-RU" sz="2000" b="1" u="sng" dirty="0">
                <a:solidFill>
                  <a:schemeClr val="bg1"/>
                </a:solidFill>
              </a:rPr>
              <a:t>Организация обучения детей </a:t>
            </a:r>
            <a:r>
              <a:rPr lang="ru-RU" sz="2000" b="1" u="sng" dirty="0" smtClean="0">
                <a:solidFill>
                  <a:schemeClr val="bg1"/>
                </a:solidFill>
              </a:rPr>
              <a:t>мигрантов в условиях общеобразовательной школы</a:t>
            </a:r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» </a:t>
            </a:r>
            <a:endParaRPr lang="ru-RU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59896" y="6218963"/>
            <a:ext cx="66739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+mj-lt"/>
              </a:rPr>
              <a:t>«</a:t>
            </a:r>
            <a:r>
              <a:rPr lang="ru-RU" sz="1000" b="1" dirty="0" smtClean="0">
                <a:latin typeface="Arial Black" panose="020B0A04020102020204" pitchFamily="34" charset="0"/>
              </a:rPr>
              <a:t>Старший методист НОВОСИБИРСКОГО ИНСТИТУТА СОВРЕМЕННОГО ОБРАЗОВАНИЯ</a:t>
            </a:r>
          </a:p>
          <a:p>
            <a:pPr algn="r"/>
            <a:r>
              <a:rPr lang="ru-RU" sz="1000" b="1" dirty="0" smtClean="0">
                <a:latin typeface="Arial Black" panose="020B0A04020102020204" pitchFamily="34" charset="0"/>
              </a:rPr>
              <a:t>Саватеева Яна Николаевна</a:t>
            </a:r>
            <a:endParaRPr lang="ru-RU" sz="1000" b="1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3332" y="4139093"/>
            <a:ext cx="1179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«</a:t>
            </a:r>
            <a:r>
              <a:rPr lang="ru-RU" sz="4000" b="1" dirty="0" smtClean="0">
                <a:latin typeface="Arial Black" panose="020B0A04020102020204" pitchFamily="34" charset="0"/>
              </a:rPr>
              <a:t>ПРИЁМЫ </a:t>
            </a:r>
            <a:r>
              <a:rPr lang="ru-RU" sz="4000" b="1" smtClean="0">
                <a:latin typeface="Arial Black" panose="020B0A04020102020204" pitchFamily="34" charset="0"/>
              </a:rPr>
              <a:t>ВКЛЮЧЕНИЯ ДЕТЕЙ- </a:t>
            </a:r>
            <a:r>
              <a:rPr lang="ru-RU" sz="4000" b="1" dirty="0" smtClean="0">
                <a:latin typeface="Arial Black" panose="020B0A04020102020204" pitchFamily="34" charset="0"/>
              </a:rPr>
              <a:t>МИГРАНТОВ В ОБРАЗОВАТЕЛЬНУЮ ДЕЯТЕЛЬНОСТЬ НА УРОКЕ</a:t>
            </a:r>
            <a:endParaRPr lang="ru-RU" sz="4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818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E9A07F-7A6D-483C-993B-9934A148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188640"/>
            <a:ext cx="11521280" cy="720080"/>
          </a:xfrm>
        </p:spPr>
        <p:txBody>
          <a:bodyPr>
            <a:noAutofit/>
          </a:bodyPr>
          <a:lstStyle/>
          <a:p>
            <a:pPr algn="r"/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>
                <a:solidFill>
                  <a:srgbClr val="4D87BB"/>
                </a:solidFill>
                <a:latin typeface="Impact" panose="020B0806030902050204" pitchFamily="34" charset="0"/>
              </a:rPr>
              <a:t>«</a:t>
            </a:r>
            <a:r>
              <a:rPr lang="ru-RU" sz="2400" b="1" u="sng" dirty="0">
                <a:solidFill>
                  <a:srgbClr val="4D87BB"/>
                </a:solidFill>
                <a:latin typeface="Impact" panose="020B0806030902050204" pitchFamily="34" charset="0"/>
              </a:rPr>
              <a:t>Организация обучения детей мигрантов в условиях общеобразовательной школы</a:t>
            </a:r>
            <a:r>
              <a:rPr lang="ru-RU" sz="2400" b="1" dirty="0">
                <a:solidFill>
                  <a:srgbClr val="4D87BB"/>
                </a:solidFill>
                <a:latin typeface="Impact" panose="020B0806030902050204" pitchFamily="34" charset="0"/>
              </a:rPr>
              <a:t>» 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1800" b="1" dirty="0">
                <a:latin typeface="Arial Black" panose="020B0A04020102020204" pitchFamily="34" charset="0"/>
              </a:rPr>
              <a:t/>
            </a:r>
            <a:br>
              <a:rPr lang="ru-RU" sz="1800" b="1" dirty="0">
                <a:latin typeface="Arial Black" panose="020B0A04020102020204" pitchFamily="34" charset="0"/>
              </a:rPr>
            </a:br>
            <a:r>
              <a:rPr lang="ru-RU" sz="1800" b="1" dirty="0">
                <a:latin typeface="Arial Black" panose="020B0A04020102020204" pitchFamily="34" charset="0"/>
              </a:rPr>
              <a:t> </a:t>
            </a:r>
            <a:r>
              <a:rPr lang="ru-RU" sz="2000" b="1" dirty="0">
                <a:latin typeface="Arial Black" panose="020B0A04020102020204" pitchFamily="34" charset="0"/>
              </a:rPr>
              <a:t/>
            </a:r>
            <a:br>
              <a:rPr lang="ru-RU" sz="2000" b="1" dirty="0">
                <a:latin typeface="Arial Black" panose="020B0A04020102020204" pitchFamily="34" charset="0"/>
              </a:rPr>
            </a:br>
            <a:endParaRPr lang="ru-RU" sz="20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4">
            <a:extLst>
              <a:ext uri="{FF2B5EF4-FFF2-40B4-BE49-F238E27FC236}">
                <a16:creationId xmlns:a16="http://schemas.microsoft.com/office/drawing/2014/main" xmlns="" id="{B9F8FCDB-C947-4A2C-AF61-4F3A559195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651713"/>
              </p:ext>
            </p:extLst>
          </p:nvPr>
        </p:nvGraphicFramePr>
        <p:xfrm>
          <a:off x="479984" y="1052736"/>
          <a:ext cx="11232032" cy="5353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5365">
                  <a:extLst>
                    <a:ext uri="{9D8B030D-6E8A-4147-A177-3AD203B41FA5}">
                      <a16:colId xmlns:a16="http://schemas.microsoft.com/office/drawing/2014/main" xmlns="" val="3654855662"/>
                    </a:ext>
                  </a:extLst>
                </a:gridCol>
                <a:gridCol w="5616667">
                  <a:extLst>
                    <a:ext uri="{9D8B030D-6E8A-4147-A177-3AD203B41FA5}">
                      <a16:colId xmlns:a16="http://schemas.microsoft.com/office/drawing/2014/main" xmlns="" val="4088403971"/>
                    </a:ext>
                  </a:extLst>
                </a:gridCol>
              </a:tblGrid>
              <a:tr h="956821">
                <a:tc>
                  <a:txBody>
                    <a:bodyPr/>
                    <a:lstStyle/>
                    <a:p>
                      <a:pPr algn="ctr"/>
                      <a:r>
                        <a:rPr lang="ru-RU" sz="1600" b="1" spc="-10" dirty="0">
                          <a:latin typeface="Georgia" panose="02040502050405020303" pitchFamily="18" charset="0"/>
                        </a:rPr>
                        <a:t>ТИПИЧНЫЕ ТРУДНОСТИ ПЕДАГОГОВ В ПРОЦЕССЕ ОРГАНИЗАЦИИ ОБУЧЕНИЯ                  ДЕТЕЙ-БИЛИНГВОВ И ИНОФОНОВ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spc="-10" dirty="0">
                          <a:latin typeface="Georgia" panose="02040502050405020303" pitchFamily="18" charset="0"/>
                        </a:rPr>
                        <a:t>ВАРИАНТЫ РЕШЕНИЯ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7309491"/>
                  </a:ext>
                </a:extLst>
              </a:tr>
              <a:tr h="987395">
                <a:tc>
                  <a:txBody>
                    <a:bodyPr/>
                    <a:lstStyle/>
                    <a:p>
                      <a:pPr marL="12700" marR="5080">
                        <a:lnSpc>
                          <a:spcPct val="101899"/>
                        </a:lnSpc>
                        <a:spcBef>
                          <a:spcPts val="60"/>
                        </a:spcBef>
                      </a:pPr>
                      <a:r>
                        <a:rPr lang="ru-RU" sz="1800" spc="-1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Трудности с организацией учебного процесса (отсутствие возможности индивидуальной работы) 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</a:t>
                      </a:r>
                      <a:r>
                        <a:rPr lang="ru-RU" baseline="0" dirty="0" smtClean="0"/>
                        <a:t> ответственности администрации ОО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548010"/>
                  </a:ext>
                </a:extLst>
              </a:tr>
              <a:tr h="745745">
                <a:tc>
                  <a:txBody>
                    <a:bodyPr/>
                    <a:lstStyle/>
                    <a:p>
                      <a:pPr marL="12700" marR="5080">
                        <a:lnSpc>
                          <a:spcPct val="101899"/>
                        </a:lnSpc>
                        <a:spcBef>
                          <a:spcPts val="60"/>
                        </a:spcBef>
                      </a:pPr>
                      <a:r>
                        <a:rPr lang="ru-RU" sz="1800" spc="-3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Отсутствие выстроенной методической системы сопровождения учителей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Запрос в муниципальную методическую службу на организацию </a:t>
                      </a:r>
                      <a:r>
                        <a:rPr lang="ru-RU" dirty="0" smtClean="0"/>
                        <a:t>помощи, формирование общешкольной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6201719"/>
                  </a:ext>
                </a:extLst>
              </a:tr>
              <a:tr h="43116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Трудности в отборе методов обучения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САМООБРАЗОВАНИЕ, ОБМЕН ОПЫТОМ !!!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9957697"/>
                  </a:ext>
                </a:extLst>
              </a:tr>
              <a:tr h="7441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pc="-3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Трудности</a:t>
                      </a:r>
                      <a:r>
                        <a:rPr lang="ru-RU" sz="1800" spc="25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ru-RU" sz="1800" spc="-5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в коммуникации с этой категорией обучающихся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Подключение специалистов психолого-педагогической службы и социального педагога, </a:t>
                      </a:r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ПРИНЯТИЕ !!!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8799560"/>
                  </a:ext>
                </a:extLst>
              </a:tr>
              <a:tr h="7441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pc="-3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Трудности</a:t>
                      </a:r>
                      <a:r>
                        <a:rPr lang="ru-RU" sz="1800" spc="2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ru-RU" sz="1800" spc="-5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в </a:t>
                      </a:r>
                      <a:r>
                        <a:rPr lang="ru-RU" sz="1800" spc="-1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коммуникации </a:t>
                      </a:r>
                      <a:r>
                        <a:rPr lang="ru-RU" sz="1800" spc="-5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с родителями, отсутствие помощи с их стороны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ПОДКЛЮЧЕНИЕ ПРЕДСТАВИТЕЛЕЙ ЭТНИЧЕСКИХ ДИАСПОР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1868405"/>
                  </a:ext>
                </a:extLst>
              </a:tr>
              <a:tr h="744194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Трудности установления единых требований образовательной организации и семьи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Разъяснительная работа, подключение родителей к процессу формирования единых требований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5309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317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E9A07F-7A6D-483C-993B-9934A148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188640"/>
            <a:ext cx="11449272" cy="5325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400" b="1" dirty="0" smtClean="0">
                <a:solidFill>
                  <a:srgbClr val="4D87BB"/>
                </a:solidFill>
                <a:latin typeface="Impact" panose="020B0806030902050204" pitchFamily="34" charset="0"/>
              </a:rPr>
              <a:t>«</a:t>
            </a:r>
            <a:r>
              <a:rPr lang="ru-RU" sz="2400" b="1" u="sng" dirty="0">
                <a:solidFill>
                  <a:srgbClr val="4D87BB"/>
                </a:solidFill>
                <a:latin typeface="Impact" panose="020B0806030902050204" pitchFamily="34" charset="0"/>
              </a:rPr>
              <a:t>Организация обучения детей мигрантов в условиях общеобразовательной школы</a:t>
            </a:r>
            <a:r>
              <a:rPr lang="ru-RU" sz="2400" b="1" dirty="0">
                <a:solidFill>
                  <a:srgbClr val="4D87BB"/>
                </a:solidFill>
                <a:latin typeface="Impact" panose="020B0806030902050204" pitchFamily="34" charset="0"/>
              </a:rPr>
              <a:t>» 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>
                <a:latin typeface="Impact" panose="020B0806030902050204" pitchFamily="34" charset="0"/>
              </a:rPr>
              <a:t>РАБОТАЮЩИЕ ТЕХНИКИ И ФОРМЫ</a:t>
            </a:r>
            <a:r>
              <a:rPr lang="ru-RU" sz="2000" b="1" dirty="0">
                <a:latin typeface="Impact" panose="020B0806030902050204" pitchFamily="34" charset="0"/>
              </a:rPr>
              <a:t/>
            </a:r>
            <a:br>
              <a:rPr lang="ru-RU" sz="2000" b="1" dirty="0">
                <a:latin typeface="Impact" panose="020B0806030902050204" pitchFamily="34" charset="0"/>
              </a:rPr>
            </a:br>
            <a:endParaRPr lang="ru-RU" sz="2000" b="1" dirty="0"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4">
            <a:extLst>
              <a:ext uri="{FF2B5EF4-FFF2-40B4-BE49-F238E27FC236}">
                <a16:creationId xmlns:a16="http://schemas.microsoft.com/office/drawing/2014/main" xmlns="" id="{42549AAF-9414-4DF8-8059-FE79809E1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450" y="863600"/>
            <a:ext cx="11564938" cy="7080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ru-RU" sz="2000" b="1" u="sng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b="1" u="sng" dirty="0" smtClean="0">
                <a:latin typeface="Impact" panose="020B0806030902050204" pitchFamily="34" charset="0"/>
                <a:cs typeface="Times New Roman" panose="02020603050405020304" pitchFamily="18" charset="0"/>
              </a:rPr>
              <a:t>ВСЕ КОЛЛЕКТИВНЫЕ ФОРМЫ ВЗАИМОДЕЙСТВИЯ (активные и интерактивные)</a:t>
            </a:r>
          </a:p>
          <a:p>
            <a:pPr>
              <a:buFontTx/>
              <a:buChar char="-"/>
            </a:pPr>
            <a:r>
              <a:rPr lang="ru-RU" b="1" u="sng" dirty="0" smtClean="0">
                <a:latin typeface="Impact" panose="020B0806030902050204" pitchFamily="34" charset="0"/>
                <a:cs typeface="Times New Roman" panose="02020603050405020304" pitchFamily="18" charset="0"/>
              </a:rPr>
              <a:t>работа в парах/по цепочке</a:t>
            </a:r>
          </a:p>
          <a:p>
            <a:pPr>
              <a:buFontTx/>
              <a:buChar char="-"/>
            </a:pPr>
            <a:r>
              <a:rPr lang="ru-RU" b="1" u="sng" dirty="0" smtClean="0">
                <a:latin typeface="Impact" panose="020B0806030902050204" pitchFamily="34" charset="0"/>
                <a:cs typeface="Times New Roman" panose="02020603050405020304" pitchFamily="18" charset="0"/>
              </a:rPr>
              <a:t>«пишут все» </a:t>
            </a:r>
            <a:r>
              <a:rPr lang="ru-RU" b="1" dirty="0" smtClean="0">
                <a:latin typeface="Impact" panose="020B0806030902050204" pitchFamily="34" charset="0"/>
                <a:cs typeface="Times New Roman" panose="02020603050405020304" pitchFamily="18" charset="0"/>
              </a:rPr>
              <a:t>(отметить одинаковое и дописать новое/недостающее)</a:t>
            </a:r>
          </a:p>
          <a:p>
            <a:pPr>
              <a:buFontTx/>
              <a:buChar char="-"/>
            </a:pPr>
            <a:r>
              <a:rPr lang="ru-RU" b="1" u="sng" dirty="0" smtClean="0">
                <a:latin typeface="Impact" panose="020B0806030902050204" pitchFamily="34" charset="0"/>
                <a:cs typeface="Times New Roman" panose="02020603050405020304" pitchFamily="18" charset="0"/>
              </a:rPr>
              <a:t>«опроси-опроси-обменяйся» (</a:t>
            </a:r>
            <a:r>
              <a:rPr lang="ru-RU" b="1" dirty="0" smtClean="0">
                <a:latin typeface="Impact" panose="020B0806030902050204" pitchFamily="34" charset="0"/>
                <a:cs typeface="Times New Roman" panose="02020603050405020304" pitchFamily="18" charset="0"/>
              </a:rPr>
              <a:t>проверяют и обучают друг друга, используя карточки с вопросами и ответами по теме)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Impact" panose="020B0806030902050204" pitchFamily="34" charset="0"/>
                <a:cs typeface="Times New Roman" panose="02020603050405020304" pitchFamily="18" charset="0"/>
              </a:rPr>
              <a:t>«модель </a:t>
            </a:r>
            <a:r>
              <a:rPr lang="ru-RU" b="1" dirty="0" err="1" smtClean="0">
                <a:latin typeface="Impact" panose="020B0806030902050204" pitchFamily="34" charset="0"/>
                <a:cs typeface="Times New Roman" panose="02020603050405020304" pitchFamily="18" charset="0"/>
              </a:rPr>
              <a:t>Фрейер</a:t>
            </a:r>
            <a:r>
              <a:rPr lang="ru-RU" b="1" dirty="0" smtClean="0">
                <a:latin typeface="Impact" panose="020B0806030902050204" pitchFamily="34" charset="0"/>
                <a:cs typeface="Times New Roman" panose="02020603050405020304" pitchFamily="18" charset="0"/>
              </a:rPr>
              <a:t>» (обсуждается </a:t>
            </a:r>
            <a:r>
              <a:rPr lang="ru-RU" b="1" dirty="0" smtClean="0">
                <a:latin typeface="Impact" panose="020B0806030902050204" pitchFamily="34" charset="0"/>
              </a:rPr>
              <a:t>понятие/определение </a:t>
            </a:r>
            <a:r>
              <a:rPr lang="ru-RU" b="1" dirty="0">
                <a:latin typeface="Impact" panose="020B0806030902050204" pitchFamily="34" charset="0"/>
              </a:rPr>
              <a:t>с разных сторон, записывая его обязательные и необязательные характеристики, примеры и </a:t>
            </a:r>
            <a:r>
              <a:rPr lang="ru-RU" b="1" dirty="0" err="1">
                <a:latin typeface="Impact" panose="020B0806030902050204" pitchFamily="34" charset="0"/>
              </a:rPr>
              <a:t>антипримеры</a:t>
            </a:r>
            <a:r>
              <a:rPr lang="ru-RU" b="1" dirty="0">
                <a:latin typeface="Impact" panose="020B0806030902050204" pitchFamily="34" charset="0"/>
              </a:rPr>
              <a:t> (то, что не может являться примером</a:t>
            </a:r>
            <a:r>
              <a:rPr lang="ru-RU" dirty="0" smtClean="0">
                <a:latin typeface="Impact" panose="020B0806030902050204" pitchFamily="34" charset="0"/>
              </a:rPr>
              <a:t>)</a:t>
            </a:r>
            <a:endParaRPr lang="ru-RU" b="1" dirty="0" smtClean="0">
              <a:latin typeface="Impact" panose="020B080603090205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Impact" panose="020B0806030902050204" pitchFamily="34" charset="0"/>
                <a:cs typeface="Times New Roman" panose="02020603050405020304" pitchFamily="18" charset="0"/>
              </a:rPr>
              <a:t>«серпантин»/»снежный ком» (помоги завершить/договорить)</a:t>
            </a:r>
          </a:p>
          <a:p>
            <a:pPr>
              <a:buFontTx/>
              <a:buChar char="-"/>
            </a:pPr>
            <a:endParaRPr lang="ru-RU" sz="2400" b="1" dirty="0" smtClean="0">
              <a:latin typeface="Impact" panose="020B080603090205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000" b="1" dirty="0" smtClean="0">
              <a:latin typeface="Impact" panose="020B080603090205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u="sng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u="sng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242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E9A07F-7A6D-483C-993B-9934A148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188640"/>
            <a:ext cx="11449272" cy="5325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400" b="1" dirty="0" smtClean="0">
                <a:solidFill>
                  <a:srgbClr val="4D87BB"/>
                </a:solidFill>
                <a:latin typeface="Impact" panose="020B0806030902050204" pitchFamily="34" charset="0"/>
              </a:rPr>
              <a:t>«</a:t>
            </a:r>
            <a:r>
              <a:rPr lang="ru-RU" sz="2400" b="1" u="sng" dirty="0">
                <a:solidFill>
                  <a:srgbClr val="4D87BB"/>
                </a:solidFill>
                <a:latin typeface="Impact" panose="020B0806030902050204" pitchFamily="34" charset="0"/>
              </a:rPr>
              <a:t>Организация обучения детей мигрантов в условиях общеобразовательной школы</a:t>
            </a:r>
            <a:r>
              <a:rPr lang="ru-RU" sz="2400" b="1" dirty="0">
                <a:solidFill>
                  <a:srgbClr val="4D87BB"/>
                </a:solidFill>
                <a:latin typeface="Impact" panose="020B0806030902050204" pitchFamily="34" charset="0"/>
              </a:rPr>
              <a:t>» 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>
                <a:latin typeface="Impact" panose="020B0806030902050204" pitchFamily="34" charset="0"/>
              </a:rPr>
              <a:t>РАБОТАЮЩИЕ ТЕХНИКИ И ФОРМЫ</a:t>
            </a:r>
            <a:r>
              <a:rPr lang="ru-RU" sz="2000" b="1" dirty="0">
                <a:latin typeface="Impact" panose="020B0806030902050204" pitchFamily="34" charset="0"/>
              </a:rPr>
              <a:t/>
            </a:r>
            <a:br>
              <a:rPr lang="ru-RU" sz="2000" b="1" dirty="0">
                <a:latin typeface="Impact" panose="020B0806030902050204" pitchFamily="34" charset="0"/>
              </a:rPr>
            </a:br>
            <a:endParaRPr lang="ru-RU" sz="2000" b="1" dirty="0"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4">
            <a:extLst>
              <a:ext uri="{FF2B5EF4-FFF2-40B4-BE49-F238E27FC236}">
                <a16:creationId xmlns:a16="http://schemas.microsoft.com/office/drawing/2014/main" xmlns="" id="{42549AAF-9414-4DF8-8059-FE79809E1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450" y="863600"/>
            <a:ext cx="11564938" cy="5529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ru-RU" sz="2000" b="1" u="sng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Impact" panose="020B0806030902050204" pitchFamily="34" charset="0"/>
                <a:cs typeface="Times New Roman" panose="02020603050405020304" pitchFamily="18" charset="0"/>
              </a:rPr>
              <a:t>2.</a:t>
            </a:r>
            <a:r>
              <a:rPr lang="ru-RU" b="1" u="sng" dirty="0" smtClean="0">
                <a:latin typeface="Impact" panose="020B0806030902050204" pitchFamily="34" charset="0"/>
                <a:cs typeface="Times New Roman" panose="02020603050405020304" pitchFamily="18" charset="0"/>
              </a:rPr>
              <a:t>  ПРИЁМЫ РАБОТЫ С ТЕКСТОМ</a:t>
            </a:r>
          </a:p>
          <a:p>
            <a:pPr>
              <a:buFontTx/>
              <a:buChar char="-"/>
            </a:pPr>
            <a:r>
              <a:rPr lang="ru-RU" b="1" u="sng" dirty="0" smtClean="0">
                <a:latin typeface="Impact" panose="020B0806030902050204" pitchFamily="34" charset="0"/>
                <a:cs typeface="Times New Roman" panose="02020603050405020304" pitchFamily="18" charset="0"/>
              </a:rPr>
              <a:t>«</a:t>
            </a:r>
            <a:r>
              <a:rPr lang="ru-RU" b="1" u="sng" dirty="0" err="1" smtClean="0">
                <a:latin typeface="Impact" panose="020B0806030902050204" pitchFamily="34" charset="0"/>
                <a:cs typeface="Times New Roman" panose="02020603050405020304" pitchFamily="18" charset="0"/>
              </a:rPr>
              <a:t>инсерт</a:t>
            </a:r>
            <a:r>
              <a:rPr lang="ru-RU" b="1" u="sng" dirty="0" smtClean="0">
                <a:latin typeface="Impact" panose="020B0806030902050204" pitchFamily="34" charset="0"/>
                <a:cs typeface="Times New Roman" panose="02020603050405020304" pitchFamily="18" charset="0"/>
              </a:rPr>
              <a:t>» (знаю, согласен, сомневаюсь, узнал)</a:t>
            </a:r>
          </a:p>
          <a:p>
            <a:pPr>
              <a:buFontTx/>
              <a:buChar char="-"/>
            </a:pPr>
            <a:r>
              <a:rPr lang="ru-RU" b="1" u="sng" dirty="0" smtClean="0">
                <a:latin typeface="Impact" panose="020B0806030902050204" pitchFamily="34" charset="0"/>
                <a:cs typeface="Times New Roman" panose="02020603050405020304" pitchFamily="18" charset="0"/>
              </a:rPr>
              <a:t>«редактор» </a:t>
            </a:r>
            <a:r>
              <a:rPr lang="ru-RU" b="1" dirty="0" smtClean="0">
                <a:latin typeface="Impact" panose="020B0806030902050204" pitchFamily="34" charset="0"/>
                <a:cs typeface="Times New Roman" panose="02020603050405020304" pitchFamily="18" charset="0"/>
              </a:rPr>
              <a:t>(исправь ошибки в тексте)</a:t>
            </a:r>
          </a:p>
          <a:p>
            <a:pPr>
              <a:buFontTx/>
              <a:buChar char="-"/>
            </a:pPr>
            <a:r>
              <a:rPr lang="ru-RU" b="1" u="sng" dirty="0" smtClean="0">
                <a:latin typeface="Impact" panose="020B0806030902050204" pitchFamily="34" charset="0"/>
                <a:cs typeface="Times New Roman" panose="02020603050405020304" pitchFamily="18" charset="0"/>
              </a:rPr>
              <a:t>«восстанови ……………» (</a:t>
            </a:r>
            <a:r>
              <a:rPr lang="ru-RU" b="1" dirty="0" smtClean="0">
                <a:latin typeface="Impact" panose="020B0806030902050204" pitchFamily="34" charset="0"/>
                <a:cs typeface="Times New Roman" panose="02020603050405020304" pitchFamily="18" charset="0"/>
              </a:rPr>
              <a:t>вставить пропущенные слова, словосочетания и т.д.)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Impact" panose="020B0806030902050204" pitchFamily="34" charset="0"/>
                <a:cs typeface="Times New Roman" panose="02020603050405020304" pitchFamily="18" charset="0"/>
              </a:rPr>
              <a:t>«управляемое чтение» (чтение с остановками)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Impact" panose="020B0806030902050204" pitchFamily="34" charset="0"/>
                <a:cs typeface="Times New Roman" panose="02020603050405020304" pitchFamily="18" charset="0"/>
              </a:rPr>
              <a:t>«комментированное чтение»</a:t>
            </a:r>
          </a:p>
          <a:p>
            <a:pPr>
              <a:buFontTx/>
              <a:buChar char="-"/>
            </a:pPr>
            <a:endParaRPr lang="ru-RU" sz="2400" b="1" dirty="0" smtClean="0">
              <a:latin typeface="Impact" panose="020B080603090205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000" b="1" dirty="0" smtClean="0">
              <a:latin typeface="Impact" panose="020B080603090205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u="sng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u="sng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967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E9A07F-7A6D-483C-993B-9934A148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188640"/>
            <a:ext cx="11449272" cy="5325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400" b="1" dirty="0" smtClean="0">
                <a:solidFill>
                  <a:srgbClr val="4D87BB"/>
                </a:solidFill>
                <a:latin typeface="Impact" panose="020B0806030902050204" pitchFamily="34" charset="0"/>
              </a:rPr>
              <a:t>«</a:t>
            </a:r>
            <a:r>
              <a:rPr lang="ru-RU" sz="2400" b="1" u="sng" dirty="0">
                <a:solidFill>
                  <a:srgbClr val="4D87BB"/>
                </a:solidFill>
                <a:latin typeface="Impact" panose="020B0806030902050204" pitchFamily="34" charset="0"/>
              </a:rPr>
              <a:t>Организация обучения детей мигрантов в условиях общеобразовательной школы</a:t>
            </a:r>
            <a:r>
              <a:rPr lang="ru-RU" sz="2400" b="1" dirty="0">
                <a:solidFill>
                  <a:srgbClr val="4D87BB"/>
                </a:solidFill>
                <a:latin typeface="Impact" panose="020B0806030902050204" pitchFamily="34" charset="0"/>
              </a:rPr>
              <a:t>» 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>
                <a:latin typeface="Impact" panose="020B0806030902050204" pitchFamily="34" charset="0"/>
              </a:rPr>
              <a:t>РАБОТАЮЩИЕ ТЕХНИКИ И ФОРМЫ</a:t>
            </a:r>
            <a:r>
              <a:rPr lang="ru-RU" sz="2000" b="1" dirty="0">
                <a:latin typeface="Impact" panose="020B0806030902050204" pitchFamily="34" charset="0"/>
              </a:rPr>
              <a:t/>
            </a:r>
            <a:br>
              <a:rPr lang="ru-RU" sz="2000" b="1" dirty="0">
                <a:latin typeface="Impact" panose="020B0806030902050204" pitchFamily="34" charset="0"/>
              </a:rPr>
            </a:br>
            <a:endParaRPr lang="ru-RU" sz="2000" b="1" dirty="0"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4">
            <a:extLst>
              <a:ext uri="{FF2B5EF4-FFF2-40B4-BE49-F238E27FC236}">
                <a16:creationId xmlns:a16="http://schemas.microsoft.com/office/drawing/2014/main" xmlns="" id="{42549AAF-9414-4DF8-8059-FE79809E1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450" y="863600"/>
            <a:ext cx="11564938" cy="5550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ru-RU" sz="3200" b="1" u="sng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dirty="0">
                <a:latin typeface="Impact" panose="020B0806030902050204" pitchFamily="34" charset="0"/>
                <a:cs typeface="Times New Roman" panose="02020603050405020304" pitchFamily="18" charset="0"/>
              </a:rPr>
              <a:t>3</a:t>
            </a:r>
            <a:r>
              <a:rPr lang="ru-RU" sz="3200" b="1" dirty="0" smtClean="0">
                <a:latin typeface="Impact" panose="020B0806030902050204" pitchFamily="34" charset="0"/>
                <a:cs typeface="Times New Roman" panose="02020603050405020304" pitchFamily="18" charset="0"/>
              </a:rPr>
              <a:t>.</a:t>
            </a:r>
            <a:r>
              <a:rPr lang="ru-RU" sz="3200" b="1" u="sng" dirty="0" smtClean="0">
                <a:latin typeface="Impact" panose="020B0806030902050204" pitchFamily="34" charset="0"/>
                <a:cs typeface="Times New Roman" panose="02020603050405020304" pitchFamily="18" charset="0"/>
              </a:rPr>
              <a:t>  ПРИЁМЫ РАБОТЫ С ИНФОРМАЦИЕЙ</a:t>
            </a:r>
          </a:p>
          <a:p>
            <a:pPr>
              <a:buFontTx/>
              <a:buChar char="-"/>
            </a:pPr>
            <a:r>
              <a:rPr lang="ru-RU" sz="3200" b="1" u="sng" dirty="0" smtClean="0">
                <a:latin typeface="Impact" panose="020B0806030902050204" pitchFamily="34" charset="0"/>
                <a:cs typeface="Times New Roman" panose="02020603050405020304" pitchFamily="18" charset="0"/>
              </a:rPr>
              <a:t>«кластер» (облако имеющихся знаний)</a:t>
            </a:r>
          </a:p>
          <a:p>
            <a:pPr>
              <a:buFontTx/>
              <a:buChar char="-"/>
            </a:pPr>
            <a:r>
              <a:rPr lang="ru-RU" sz="3200" b="1" u="sng" dirty="0" smtClean="0">
                <a:latin typeface="Impact" panose="020B0806030902050204" pitchFamily="34" charset="0"/>
                <a:cs typeface="Times New Roman" panose="02020603050405020304" pitchFamily="18" charset="0"/>
              </a:rPr>
              <a:t>«нетерпеливые слушатели» </a:t>
            </a:r>
            <a:r>
              <a:rPr lang="ru-RU" sz="3200" b="1" dirty="0" smtClean="0">
                <a:latin typeface="Impact" panose="020B0806030902050204" pitchFamily="34" charset="0"/>
                <a:cs typeface="Times New Roman" panose="02020603050405020304" pitchFamily="18" charset="0"/>
              </a:rPr>
              <a:t>(возможность задать уточняющий вопрос)</a:t>
            </a:r>
          </a:p>
          <a:p>
            <a:pPr>
              <a:buFontTx/>
              <a:buChar char="-"/>
            </a:pPr>
            <a:r>
              <a:rPr lang="ru-RU" sz="3200" b="1" dirty="0" smtClean="0">
                <a:latin typeface="Impact" panose="020B0806030902050204" pitchFamily="34" charset="0"/>
                <a:cs typeface="Times New Roman" panose="02020603050405020304" pitchFamily="18" charset="0"/>
              </a:rPr>
              <a:t>визуализация речи</a:t>
            </a:r>
          </a:p>
          <a:p>
            <a:pPr>
              <a:buFontTx/>
              <a:buChar char="-"/>
            </a:pPr>
            <a:endParaRPr lang="ru-RU" sz="3200" b="1" dirty="0" smtClean="0">
              <a:latin typeface="Impact" panose="020B080603090205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3200" b="1" dirty="0" smtClean="0">
              <a:latin typeface="Impact" panose="020B080603090205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b="1" u="sng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b="1" u="sng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872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5142C8A-2B0D-406D-BF63-1FAFF6912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564904"/>
            <a:ext cx="10749018" cy="100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002060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БЛАГОДАРЮ</a:t>
            </a:r>
            <a:endParaRPr lang="ru-RU" sz="6600" b="1" dirty="0">
              <a:solidFill>
                <a:srgbClr val="002060"/>
              </a:solidFill>
              <a:latin typeface="Impact" panose="020B080603090205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1B317502-3CC8-44E1-A1B8-0747D813480E}"/>
              </a:ext>
            </a:extLst>
          </p:cNvPr>
          <p:cNvSpPr txBox="1">
            <a:spLocks/>
          </p:cNvSpPr>
          <p:nvPr/>
        </p:nvSpPr>
        <p:spPr>
          <a:xfrm>
            <a:off x="119336" y="116632"/>
            <a:ext cx="11593288" cy="431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 smtClean="0"/>
          </a:p>
          <a:p>
            <a:pPr algn="ctr"/>
            <a:endParaRPr lang="ru-RU" sz="2800" b="1" dirty="0">
              <a:solidFill>
                <a:srgbClr val="4D87BB"/>
              </a:solidFill>
              <a:latin typeface="Impact" panose="020B0806030902050204" pitchFamily="34" charset="0"/>
            </a:endParaRPr>
          </a:p>
          <a:p>
            <a:pPr algn="ctr"/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8808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2437</TotalTime>
  <Words>296</Words>
  <Application>Microsoft Office PowerPoint</Application>
  <PresentationFormat>Произвольный</PresentationFormat>
  <Paragraphs>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   «Организация обучения детей мигрантов в условиях общеобразовательной школы»      </vt:lpstr>
      <vt:lpstr>  «Организация обучения детей мигрантов в условиях общеобразовательной школы»   РАБОТАЮЩИЕ ТЕХНИКИ И ФОРМЫ </vt:lpstr>
      <vt:lpstr>  «Организация обучения детей мигрантов в условиях общеобразовательной школы»   РАБОТАЮЩИЕ ТЕХНИКИ И ФОРМЫ </vt:lpstr>
      <vt:lpstr>  «Организация обучения детей мигрантов в условиях общеобразовательной школы»   РАБОТАЮЩИЕ ТЕХНИКИ И ФОРМЫ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Богомолов Иван Сергеевич</cp:lastModifiedBy>
  <cp:revision>110</cp:revision>
  <dcterms:created xsi:type="dcterms:W3CDTF">2022-02-08T09:10:55Z</dcterms:created>
  <dcterms:modified xsi:type="dcterms:W3CDTF">2024-02-01T04:24:11Z</dcterms:modified>
</cp:coreProperties>
</file>