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4" r:id="rId4"/>
    <p:sldId id="272" r:id="rId5"/>
    <p:sldId id="273" r:id="rId6"/>
    <p:sldId id="263" r:id="rId7"/>
    <p:sldId id="265" r:id="rId8"/>
    <p:sldId id="266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9" r:id="rId25"/>
    <p:sldId id="286" r:id="rId26"/>
    <p:sldId id="288" r:id="rId27"/>
    <p:sldId id="270" r:id="rId2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N7fy6fL5WFwgAi4L/Yy6w==" hashData="InXZ8sh208FZqoNVLHeCwfgXbNo="/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C8380-CE98-4BC2-BCDC-7134D56F892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D81D-E5BF-4F95-9BC7-619E7ACF7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3E0D-BC0B-4FB3-8677-D952FBA4BBD8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B011-6BBD-4E91-83CC-CFD995703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f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707654"/>
            <a:ext cx="6642238" cy="857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Презентация научно-методической литературы для работы с детьми мигрантов </a:t>
            </a:r>
            <a:endParaRPr lang="ru-RU" dirty="0">
              <a:solidFill>
                <a:srgbClr val="003770"/>
              </a:solidFill>
            </a:endParaRPr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1619672" y="3263766"/>
            <a:ext cx="6642238" cy="1424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err="1"/>
              <a:t>Касенова</a:t>
            </a:r>
            <a:r>
              <a:rPr lang="ru-RU" sz="1600" b="1" dirty="0"/>
              <a:t> Надежда Николаевна</a:t>
            </a:r>
            <a:endParaRPr lang="ru-RU" sz="1600" dirty="0">
              <a:solidFill>
                <a:srgbClr val="003770"/>
              </a:solidFill>
            </a:endParaRPr>
          </a:p>
          <a:p>
            <a:r>
              <a:rPr lang="ru-RU" sz="1600" dirty="0">
                <a:solidFill>
                  <a:srgbClr val="003770"/>
                </a:solidFill>
              </a:rPr>
              <a:t>к.п.н.,</a:t>
            </a:r>
            <a:br>
              <a:rPr lang="ru-RU" sz="1600" dirty="0">
                <a:solidFill>
                  <a:srgbClr val="003770"/>
                </a:solidFill>
              </a:rPr>
            </a:br>
            <a:r>
              <a:rPr lang="ru-RU" sz="1600" dirty="0">
                <a:solidFill>
                  <a:srgbClr val="003770"/>
                </a:solidFill>
              </a:rPr>
              <a:t>доцент кафедры Педагогики и методики начального образования</a:t>
            </a:r>
          </a:p>
          <a:p>
            <a:r>
              <a:rPr lang="ru-RU" sz="1600" dirty="0">
                <a:solidFill>
                  <a:srgbClr val="003770"/>
                </a:solidFill>
              </a:rPr>
              <a:t>ФГБОУ ВО «НГПУ», </a:t>
            </a:r>
            <a:r>
              <a:rPr lang="ru-RU" sz="1600" dirty="0" err="1">
                <a:solidFill>
                  <a:srgbClr val="003770"/>
                </a:solidFill>
              </a:rPr>
              <a:t>блоггер</a:t>
            </a:r>
            <a:endParaRPr lang="ru-RU" sz="1600" dirty="0">
              <a:solidFill>
                <a:srgbClr val="003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4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1383327"/>
            <a:ext cx="69117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Главными направлениями </a:t>
            </a:r>
            <a:r>
              <a:rPr lang="ru-RU" sz="1400" b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работы образовательных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учреждений с семьями мигрантов  являются: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изучение особенностей семьи, ее состава, социального и материального положения, уровня владения русским языком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путем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анкетирования, мониторинга, собеседований и т. д.;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1400" dirty="0">
                <a:latin typeface="+mj-lt"/>
                <a:ea typeface="Times New Roman" pitchFamily="18" charset="0"/>
                <a:cs typeface="Times New Roman" pitchFamily="18" charset="0"/>
              </a:rPr>
              <a:t>психолого-педагогическое просвещение родителей на родительских лекториях, тренингах, практикумах и т. д.;</a:t>
            </a:r>
            <a:endParaRPr lang="ru-RU" sz="1400" dirty="0"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информирование родителей о текущих задачах и проблемах на родительских собраниях, конференциях, дискуссиях и т. д.;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индивидуальное и групповое консультирование родителей по вопросам воспитания и образования детей;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1400" dirty="0">
                <a:latin typeface="+mj-lt"/>
                <a:ea typeface="Times New Roman" pitchFamily="18" charset="0"/>
                <a:cs typeface="Arial" pitchFamily="34" charset="0"/>
              </a:rPr>
              <a:t>содействие сближению детей и родителей мигрантов с представителями принимающей стороны посредством участия в родительских клубах, школьных советах, семейных соревнованиях, подготовке и проведении общегражданских праздников, в том числе мероприятиях с этнокультурным содержанием и т.д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1348195"/>
            <a:ext cx="69117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dirty="0"/>
              <a:t>Успех адаптации ребенка из семьи мигрантов не всегда зависит только от работы специалистов, образовательных учреждений.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800" dirty="0"/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Сама семья  должна стать участником полноценного образовательного процесса.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2286000" y="1347614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Дискуссионная площадка для учителей </a:t>
            </a:r>
          </a:p>
          <a:p>
            <a:pPr algn="ctr"/>
            <a:r>
              <a:rPr lang="ru-RU" b="1" i="1" dirty="0"/>
              <a:t>«Работа с детьми-билингвами, </a:t>
            </a:r>
            <a:r>
              <a:rPr lang="ru-RU" b="1" i="1" dirty="0" err="1"/>
              <a:t>инофонами</a:t>
            </a:r>
            <a:r>
              <a:rPr lang="ru-RU" b="1" i="1" dirty="0"/>
              <a:t> и мигрантами: трудности и перспективы»</a:t>
            </a:r>
            <a:endParaRPr lang="ru-RU" i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-21609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Всероссийское научно-воспитательное мероприятие (с международным участием)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«Неделя межнационального взаимодействия – 201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теме: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Культура межнационального общения в современных условиях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XXI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века»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Домашний комп\Неделя этнотолерантности\2017\Нелеля М.Н.О\Дискуссионная площадка\IMG_859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2211710"/>
            <a:ext cx="4130552" cy="2753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Объект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0"/>
            <a:ext cx="3671516" cy="48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619672" y="19548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КУРСЫ ПОВЫШЕНИЯ КВАЛИФИКАЦИИ </a:t>
            </a:r>
          </a:p>
          <a:p>
            <a:pPr algn="ctr"/>
            <a:r>
              <a:rPr lang="ru-RU" dirty="0"/>
              <a:t>«Психолого-педагогическое сопровождение </a:t>
            </a:r>
            <a:r>
              <a:rPr lang="ru-RU" dirty="0" err="1"/>
              <a:t>детей-инофонов</a:t>
            </a:r>
            <a:r>
              <a:rPr lang="ru-RU" dirty="0"/>
              <a:t>, </a:t>
            </a:r>
            <a:r>
              <a:rPr lang="ru-RU" dirty="0" err="1"/>
              <a:t>билингвов</a:t>
            </a:r>
            <a:r>
              <a:rPr lang="ru-RU" dirty="0"/>
              <a:t> и мигрантов в организациях, осуществляющих образовательную деятельность в условиях ФГОС» (72 </a:t>
            </a:r>
            <a:r>
              <a:rPr lang="ru-RU" dirty="0" err="1"/>
              <a:t>ак</a:t>
            </a:r>
            <a:r>
              <a:rPr lang="ru-RU" dirty="0"/>
              <a:t>. ч.)</a:t>
            </a:r>
          </a:p>
        </p:txBody>
      </p:sp>
      <p:pic>
        <p:nvPicPr>
          <p:cNvPr id="17" name="Picture 4" descr="IMG_178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1563638"/>
            <a:ext cx="4947493" cy="310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23" name="Picture 3" descr="C:\Users\user\Desktop\Кемине\2024-01-26_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0"/>
            <a:ext cx="3454345" cy="5026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46" name="Picture 2" descr="C:\Users\user\Desktop\Кемине\2024-01-26_0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627534"/>
            <a:ext cx="7524328" cy="423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770" name="Picture 2" descr="C:\Users\user\Desktop\Кемине\2024-01-26_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123478"/>
            <a:ext cx="3183236" cy="4773786"/>
          </a:xfrm>
          <a:prstGeom prst="rect">
            <a:avLst/>
          </a:prstGeom>
          <a:noFill/>
        </p:spPr>
      </p:pic>
      <p:pic>
        <p:nvPicPr>
          <p:cNvPr id="32771" name="Picture 3" descr="C:\Users\user\Desktop\Кемине\2024-01-26_0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0"/>
            <a:ext cx="3168291" cy="4880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795" name="Picture 3" descr="C:\Users\user\Desktop\Кемине\2024-01-26_00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123478"/>
            <a:ext cx="3358637" cy="4880273"/>
          </a:xfrm>
          <a:prstGeom prst="rect">
            <a:avLst/>
          </a:prstGeom>
          <a:noFill/>
        </p:spPr>
      </p:pic>
      <p:pic>
        <p:nvPicPr>
          <p:cNvPr id="33796" name="Picture 4" descr="C:\Users\user\Desktop\Кемине\2024-01-26_00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1"/>
            <a:ext cx="3220214" cy="480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818" name="Picture 2" descr="C:\Users\user\Desktop\Кемине\2024-01-26_00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1" y="195486"/>
            <a:ext cx="3416820" cy="4793084"/>
          </a:xfrm>
          <a:prstGeom prst="rect">
            <a:avLst/>
          </a:prstGeom>
          <a:noFill/>
        </p:spPr>
      </p:pic>
      <p:pic>
        <p:nvPicPr>
          <p:cNvPr id="34819" name="Picture 3" descr="C:\Users\user\Desktop\Кемине\2024-01-26_0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0"/>
            <a:ext cx="3168352" cy="4882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187624" y="1275606"/>
            <a:ext cx="74888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500" dirty="0"/>
              <a:t>К 2020 году Российская Федерация (наряду с США, Германией, Саудовской Аравией и Великобританией) вошла в топ-5 стран мира, перспективных для проживания иностранных граждан. </a:t>
            </a:r>
          </a:p>
          <a:p>
            <a:pPr indent="457200" algn="just"/>
            <a:r>
              <a:rPr lang="ru-RU" sz="2500" dirty="0"/>
              <a:t>Эти данные представили эксперты в докладе департамента Организации Объединенных Наций по экономическим и социальным вопросам. По их мнению, в России проживает 12 миллионов мигрантов. 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842" name="Picture 2" descr="C:\Users\user\Desktop\Кемине\2024-01-26_0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123478"/>
            <a:ext cx="3310996" cy="4896544"/>
          </a:xfrm>
          <a:prstGeom prst="rect">
            <a:avLst/>
          </a:prstGeom>
          <a:noFill/>
        </p:spPr>
      </p:pic>
      <p:pic>
        <p:nvPicPr>
          <p:cNvPr id="35843" name="Picture 3" descr="C:\Users\user\Desktop\Кемине\2024-01-26_0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1"/>
            <a:ext cx="3168352" cy="4977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866" name="Picture 2" descr="C:\Домашний комп\Контракты с ПРАВИТЕЛЬСТВОМ\Пособие и монография\Учебное пособие 2023\Oblogka- касенова и др - коп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195486"/>
            <a:ext cx="3109372" cy="474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890" name="Picture 2" descr="C:\Users\user\Desktop\Кемине\2024-01-26_0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0"/>
            <a:ext cx="6712048" cy="5073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4558DF-9024-440C-99E0-42E6E34904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63" y="0"/>
            <a:ext cx="33040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55DD32-5E34-4B6C-951D-E2D432E8D4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1739" y="-1066031"/>
            <a:ext cx="5143499" cy="72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187624" y="19548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РЕГИОНАЛЬНЫЙ КОНКУРС НА ЛУЧШУЮ</a:t>
            </a:r>
          </a:p>
          <a:p>
            <a:pPr algn="ctr"/>
            <a:r>
              <a:rPr lang="ru-RU" b="1" dirty="0"/>
              <a:t>УЧЕБНО-МЕТОДИЧЕСКУЮ РАЗРАБОТКУ В РАМКАХ РЕАЛИЗАЦИИ ПРОЕКТА «ПСИХОЛОГО-ПЕДАГОГИЧЕСКОЕ СОПРОВОЖДЕНИЕ ДЕТЕЙ</a:t>
            </a:r>
          </a:p>
          <a:p>
            <a:pPr algn="ctr"/>
            <a:r>
              <a:rPr lang="ru-RU" b="1" dirty="0"/>
              <a:t>МИГРАНТОВ (БИЛИНГВОВ И ИНОФОНОВ)»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163564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 рамках Конкурса выделены следующие номинации:</a:t>
            </a:r>
          </a:p>
          <a:p>
            <a:r>
              <a:rPr lang="ru-RU" dirty="0"/>
              <a:t>а) «Урок русского языка для детей мигрантов (</a:t>
            </a:r>
            <a:r>
              <a:rPr lang="ru-RU" dirty="0" err="1"/>
              <a:t>билингвов</a:t>
            </a:r>
            <a:r>
              <a:rPr lang="ru-RU" dirty="0"/>
              <a:t> и </a:t>
            </a:r>
            <a:r>
              <a:rPr lang="ru-RU" dirty="0" err="1"/>
              <a:t>инофонов</a:t>
            </a:r>
            <a:r>
              <a:rPr lang="ru-RU" dirty="0"/>
              <a:t>)»;</a:t>
            </a:r>
          </a:p>
          <a:p>
            <a:r>
              <a:rPr lang="ru-RU" dirty="0"/>
              <a:t>б) «Урок литературного чтения для детей мигрантов (</a:t>
            </a:r>
            <a:r>
              <a:rPr lang="ru-RU" dirty="0" err="1"/>
              <a:t>билингвов</a:t>
            </a:r>
            <a:r>
              <a:rPr lang="ru-RU" dirty="0"/>
              <a:t> и </a:t>
            </a:r>
            <a:r>
              <a:rPr lang="ru-RU" dirty="0" err="1"/>
              <a:t>инофонов</a:t>
            </a:r>
            <a:r>
              <a:rPr lang="ru-RU" dirty="0"/>
              <a:t>)»;</a:t>
            </a:r>
          </a:p>
          <a:p>
            <a:r>
              <a:rPr lang="ru-RU" dirty="0"/>
              <a:t>в) «Внеклассное занятие с детьми мигрантов (билингвами и </a:t>
            </a:r>
            <a:r>
              <a:rPr lang="ru-RU" dirty="0" err="1"/>
              <a:t>инофонами</a:t>
            </a:r>
            <a:r>
              <a:rPr lang="ru-RU" dirty="0"/>
              <a:t>)»;</a:t>
            </a:r>
          </a:p>
          <a:p>
            <a:r>
              <a:rPr lang="ru-RU" dirty="0"/>
              <a:t>г) «Дидактические материалы»;</a:t>
            </a:r>
          </a:p>
          <a:p>
            <a:r>
              <a:rPr lang="ru-RU" dirty="0" err="1"/>
              <a:t>д</a:t>
            </a:r>
            <a:r>
              <a:rPr lang="ru-RU" dirty="0"/>
              <a:t>) «Классное собрание с родителями-мигрантами».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75656" y="19548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Курсы повышения квалификации для педагогов </a:t>
            </a:r>
          </a:p>
          <a:p>
            <a:pPr algn="ctr"/>
            <a:r>
              <a:rPr lang="ru-RU" b="1" dirty="0"/>
              <a:t>«Межэтническое и межкультурное взаимодействие в городском социуме (работа с детьми-билингвами и </a:t>
            </a:r>
            <a:r>
              <a:rPr lang="ru-RU" b="1" dirty="0" err="1"/>
              <a:t>детьми-инофонами</a:t>
            </a:r>
            <a:r>
              <a:rPr lang="ru-RU" b="1" dirty="0"/>
              <a:t>)» (72 </a:t>
            </a:r>
            <a:r>
              <a:rPr lang="ru-RU" b="1" dirty="0" err="1"/>
              <a:t>ак</a:t>
            </a:r>
            <a:r>
              <a:rPr lang="ru-RU" b="1" dirty="0"/>
              <a:t>. ч.).</a:t>
            </a:r>
          </a:p>
        </p:txBody>
      </p:sp>
      <p:pic>
        <p:nvPicPr>
          <p:cNvPr id="19" name="Picture 3" descr="C:\Домашний комп\+ НРОО ЦКН Туулу Алтай\ГРАНТЫ\+ МЭРИЯ 2023\ФОТО\TwRbclfspe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1491630"/>
            <a:ext cx="4383584" cy="328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2640856"/>
            <a:ext cx="6911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475656" y="771550"/>
          <a:ext cx="6840759" cy="3550377"/>
        </p:xfrm>
        <a:graphic>
          <a:graphicData uri="http://schemas.openxmlformats.org/drawingml/2006/table">
            <a:tbl>
              <a:tblPr/>
              <a:tblGrid>
                <a:gridCol w="23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5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1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Указавшие цель приезда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 указали цель приезда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работу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учебу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Новосибирская область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Лица, временно находившиеся на территории Российской Федерации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1 672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постоянно  проживают: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странах СНГ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1 499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1 478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Азербайджан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Армения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Беларусь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Казахстан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Киргизия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Молдова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Таджикистан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Туркменистан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Узбекистан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8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других странах мира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03648" y="12347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Таблица 1. Население, временно находившееся на территории Российской Федерации, по стране постоянного проживания и цели приезда в Россию по субъектам российской федерации (2020)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19672" y="33950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Дети мигрантов – это дети родителей, переехавших на постоянное место жительства в другое государство по причине национально-правовой, экономической, политической нестабильности или иным причинам.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923677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Дети-билингвы – это дети, одинаково хорошо владеющие как своим родным языком, так и другим языком (явление, при котором ребенок одинаково хорошо говорит на трех и более языках, получило название </a:t>
            </a:r>
            <a:r>
              <a:rPr lang="ru-RU" b="1" i="1" dirty="0" err="1"/>
              <a:t>полилингвизма</a:t>
            </a:r>
            <a:r>
              <a:rPr lang="ru-RU" b="1" i="1" dirty="0"/>
              <a:t>). </a:t>
            </a:r>
          </a:p>
          <a:p>
            <a:pPr algn="just"/>
            <a:r>
              <a:rPr lang="ru-RU" dirty="0"/>
              <a:t>Основная особенность </a:t>
            </a:r>
            <a:r>
              <a:rPr lang="ru-RU" dirty="0" err="1"/>
              <a:t>детей-билингвов</a:t>
            </a:r>
            <a:r>
              <a:rPr lang="ru-RU" dirty="0"/>
              <a:t> – это способность автоматически использовать для общения две языковые системы, не допуская при этом ошибок ни в грамматике, ни в фонетике. 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19672" y="33950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Дети-инофоны</a:t>
            </a:r>
            <a:r>
              <a:rPr lang="ru-RU" b="1" i="1" dirty="0"/>
              <a:t> – это дети, принадлежащие к иной языковой и культурной общности, чем большинство коренного населения страны, в которой они проживают и получают образование, слабо владеющие языком данной страны или вовсе не говорящие на этом языке.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923677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Дети, мигрировавшие в старшем возрасте, чаще являются </a:t>
            </a:r>
            <a:r>
              <a:rPr lang="ru-RU" dirty="0" err="1"/>
              <a:t>детьми-инофонами</a:t>
            </a:r>
            <a:r>
              <a:rPr lang="ru-RU" dirty="0"/>
              <a:t>, поскольку необходимо специальное обучение их другому языку. Однако в случае успешного овладения языком, </a:t>
            </a:r>
            <a:r>
              <a:rPr lang="ru-RU" dirty="0" err="1"/>
              <a:t>дети-инофоны</a:t>
            </a:r>
            <a:r>
              <a:rPr lang="ru-RU" dirty="0"/>
              <a:t> также могут стать детьми-билингвами. В этом случае билингвизм становится не врожденным или ранним (естественным), а приобретенным, или поздним. </a:t>
            </a:r>
          </a:p>
          <a:p>
            <a:pPr algn="just"/>
            <a:r>
              <a:rPr lang="ru-RU" dirty="0"/>
              <a:t>В зависимости от степени владения языком страны, в которую ребенок мигрировал, он может быть либо </a:t>
            </a:r>
            <a:r>
              <a:rPr lang="ru-RU" dirty="0" err="1"/>
              <a:t>инофоном</a:t>
            </a:r>
            <a:r>
              <a:rPr lang="ru-RU" dirty="0"/>
              <a:t>, </a:t>
            </a:r>
            <a:r>
              <a:rPr lang="ru-RU" dirty="0" err="1"/>
              <a:t>либо</a:t>
            </a:r>
            <a:r>
              <a:rPr lang="ru-RU" dirty="0"/>
              <a:t> </a:t>
            </a:r>
            <a:r>
              <a:rPr lang="ru-RU" dirty="0" err="1"/>
              <a:t>билингвом</a:t>
            </a:r>
            <a:r>
              <a:rPr lang="ru-RU" dirty="0"/>
              <a:t>. При этом </a:t>
            </a:r>
            <a:r>
              <a:rPr lang="ru-RU" dirty="0" err="1"/>
              <a:t>ребенок-билингв</a:t>
            </a:r>
            <a:r>
              <a:rPr lang="ru-RU" dirty="0"/>
              <a:t> не обязательно является ребенком-мигрантом, а </a:t>
            </a:r>
            <a:r>
              <a:rPr lang="ru-RU" dirty="0" err="1"/>
              <a:t>ребенок-инофон</a:t>
            </a:r>
            <a:r>
              <a:rPr lang="ru-RU" dirty="0"/>
              <a:t> может быть </a:t>
            </a:r>
            <a:r>
              <a:rPr lang="ru-RU" dirty="0" err="1"/>
              <a:t>билингвом</a:t>
            </a:r>
            <a:r>
              <a:rPr lang="ru-RU" dirty="0"/>
              <a:t> или </a:t>
            </a:r>
            <a:r>
              <a:rPr lang="ru-RU" dirty="0" err="1"/>
              <a:t>полилингвом</a:t>
            </a:r>
            <a:r>
              <a:rPr lang="ru-RU" dirty="0"/>
              <a:t> (владеть двумя и более языками, но не языком страны, в которую мигрировал).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pic>
        <p:nvPicPr>
          <p:cNvPr id="17410" name="Picture 2" descr="https://xn--48-mlc2ax2eva.xn--p1ai/wp-content/uploads/2022/04/kartinka-k-sp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5616" y="1419622"/>
            <a:ext cx="3168351" cy="253556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99992" y="771550"/>
            <a:ext cx="4176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/>
              <a:t>Семья мигрантов</a:t>
            </a:r>
            <a:r>
              <a:rPr lang="ru-RU" sz="1600" dirty="0"/>
              <a:t> – это семья, целью временного пребывания которой на территории иностранного государства является работа либо учеба.</a:t>
            </a:r>
          </a:p>
          <a:p>
            <a:pPr indent="457200" algn="just"/>
            <a:r>
              <a:rPr lang="ru-RU" sz="1600" dirty="0"/>
              <a:t> Чаще всего это молодые мужчина и женщина с несколькими детьми. Женщины репродуктивного возраста, мужчины трудоспособного возраста. </a:t>
            </a:r>
          </a:p>
          <a:p>
            <a:pPr indent="457200" algn="just"/>
            <a:r>
              <a:rPr lang="ru-RU" sz="1600" dirty="0"/>
              <a:t>Обычно это моноэтнические (</a:t>
            </a:r>
            <a:r>
              <a:rPr lang="ru-RU" sz="1600" dirty="0" err="1"/>
              <a:t>однонациональные</a:t>
            </a:r>
            <a:r>
              <a:rPr lang="ru-RU" sz="1600" dirty="0"/>
              <a:t>) семьи, где, по наблюдениям исследователей, уровень знания государственного языка страны пребывания у женщин ниже, чем у мужчин. В большинстве случаев это семьи с особым укладом жизни, основанном на традициях, обычаях, этническом и религиозном  менталитете.</a:t>
            </a:r>
          </a:p>
        </p:txBody>
      </p: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07704" y="134761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Высокая </a:t>
            </a:r>
            <a:r>
              <a:rPr lang="ru-RU" dirty="0" err="1"/>
              <a:t>адаптированность</a:t>
            </a:r>
            <a:r>
              <a:rPr lang="ru-RU" dirty="0"/>
              <a:t> присуща меньшинству, </a:t>
            </a:r>
          </a:p>
          <a:p>
            <a:pPr algn="ctr"/>
            <a:r>
              <a:rPr lang="ru-RU" dirty="0"/>
              <a:t>низкая </a:t>
            </a:r>
            <a:r>
              <a:rPr lang="ru-RU" dirty="0" err="1"/>
              <a:t>адаптированность</a:t>
            </a:r>
            <a:r>
              <a:rPr lang="ru-RU" dirty="0"/>
              <a:t> – большинству детей из семей мигрантов.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57175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Почему такое происходит? Как помочь детям мигрантов с  низкой социально-психологической </a:t>
            </a:r>
            <a:r>
              <a:rPr lang="ru-RU" dirty="0" err="1"/>
              <a:t>адаптированностью</a:t>
            </a:r>
            <a:r>
              <a:rPr lang="ru-RU" dirty="0"/>
              <a:t>?</a:t>
            </a:r>
          </a:p>
        </p:txBody>
      </p:sp>
      <p:pic>
        <p:nvPicPr>
          <p:cNvPr id="20482" name="Picture 2" descr="https://proprikol.ru/wp-content/uploads/2020/07/kartinki-znak-voprosa-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664" y="2211710"/>
            <a:ext cx="326436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3808" y="1203598"/>
            <a:ext cx="41764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Причины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608" y="2643758"/>
            <a:ext cx="2880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Непринятие обществом (коренными жителями) данной семьи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2643758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уровень образования и культуры семьи мигрантов 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419872" y="199568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6136" y="199568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-36512" y="-1"/>
            <a:ext cx="1350650" cy="5143501"/>
            <a:chOff x="0" y="-1"/>
            <a:chExt cx="1800867" cy="6858001"/>
          </a:xfrm>
        </p:grpSpPr>
        <p:grpSp>
          <p:nvGrpSpPr>
            <p:cNvPr id="3" name="Группа 65"/>
            <p:cNvGrpSpPr/>
            <p:nvPr/>
          </p:nvGrpSpPr>
          <p:grpSpPr>
            <a:xfrm>
              <a:off x="0" y="-1"/>
              <a:ext cx="1213503" cy="6858001"/>
              <a:chOff x="0" y="-1"/>
              <a:chExt cx="1213503" cy="6858001"/>
            </a:xfrm>
          </p:grpSpPr>
          <p:pic>
            <p:nvPicPr>
              <p:cNvPr id="70" name="Picture 9" descr="\\172.16.15.171\обмен\Пресс-центр\Полина\папка\фон легкий.t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33" t="27508" r="66911" b="15423"/>
              <a:stretch/>
            </p:blipFill>
            <p:spPr bwMode="auto">
              <a:xfrm>
                <a:off x="0" y="0"/>
                <a:ext cx="121350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User\Desktop\Кубы png\беж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77"/>
              <a:stretch/>
            </p:blipFill>
            <p:spPr bwMode="auto">
              <a:xfrm>
                <a:off x="0" y="4718146"/>
                <a:ext cx="451713" cy="116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User\Desktop\Кубы png\гол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46" y="5085184"/>
                <a:ext cx="996103" cy="88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C:\Users\User\Desktop\Кубы png\жел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3"/>
              <a:stretch/>
            </p:blipFill>
            <p:spPr bwMode="auto">
              <a:xfrm>
                <a:off x="0" y="2674422"/>
                <a:ext cx="482581" cy="1300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5" descr="C:\Users\User\Desktop\Кубы png\Зел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34" y="2276872"/>
                <a:ext cx="513456" cy="53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6" descr="C:\Users\User\Desktop\Кубы png\ор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06" t="15737"/>
              <a:stretch/>
            </p:blipFill>
            <p:spPr bwMode="auto">
              <a:xfrm>
                <a:off x="0" y="-1"/>
                <a:ext cx="676918" cy="94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1" descr="C:\Users\User\Desktop\Кубы png\син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3"/>
              <a:stretch/>
            </p:blipFill>
            <p:spPr bwMode="auto">
              <a:xfrm>
                <a:off x="0" y="1323856"/>
                <a:ext cx="461238" cy="1087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C:\Users\User\Desktop\Кубы png\тор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1"/>
              <a:stretch/>
            </p:blipFill>
            <p:spPr bwMode="auto">
              <a:xfrm>
                <a:off x="0" y="3997430"/>
                <a:ext cx="613816" cy="609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C:\Users\User\Desktop\Кубы png\фиол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21" b="25642"/>
              <a:stretch/>
            </p:blipFill>
            <p:spPr bwMode="auto">
              <a:xfrm>
                <a:off x="0" y="5456819"/>
                <a:ext cx="988690" cy="1401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C:\Users\User\Desktop\Кубы png\св гол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73"/>
              <a:stretch/>
            </p:blipFill>
            <p:spPr bwMode="auto">
              <a:xfrm>
                <a:off x="305775" y="0"/>
                <a:ext cx="852373" cy="29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8" y="260648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object 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744" y="0"/>
            <a:ext cx="1478909" cy="1203598"/>
          </a:xfrm>
          <a:prstGeom prst="rect">
            <a:avLst/>
          </a:prstGeom>
        </p:spPr>
      </p:pic>
      <p:pic>
        <p:nvPicPr>
          <p:cNvPr id="1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1412" y="234956"/>
            <a:ext cx="90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226489"/>
            <a:ext cx="2485172" cy="5996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99992" y="1635646"/>
            <a:ext cx="417646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/>
              <a:t>Для членов семей, плохо владеющих или вовсе не владеющих языком страны пребывания мигрантов привлечение представителей национальных диаспор в качестве переводчиков и лиц, имеющих авторитет среди своих земляков.</a:t>
            </a:r>
            <a:endParaRPr lang="ru-RU" dirty="0"/>
          </a:p>
        </p:txBody>
      </p:sp>
      <p:pic>
        <p:nvPicPr>
          <p:cNvPr id="22530" name="Picture 2" descr="https://deminom.ru/upload/iblock/757/xxm0gzlgnmbnzmtb7f82lldxythddm1v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1635646"/>
            <a:ext cx="2795464" cy="209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612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839</Words>
  <Application>Microsoft Office PowerPoint</Application>
  <PresentationFormat>Экран (16:9)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научно-методической литературы для работы с детьми мигрантов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Богомолов Иван Сергеевич</cp:lastModifiedBy>
  <cp:revision>70</cp:revision>
  <cp:lastPrinted>2021-09-30T04:32:51Z</cp:lastPrinted>
  <dcterms:created xsi:type="dcterms:W3CDTF">2021-09-29T01:38:14Z</dcterms:created>
  <dcterms:modified xsi:type="dcterms:W3CDTF">2024-02-01T04:24:40Z</dcterms:modified>
</cp:coreProperties>
</file>