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7" r:id="rId1"/>
  </p:sldMasterIdLst>
  <p:sldIdLst>
    <p:sldId id="256" r:id="rId2"/>
    <p:sldId id="282" r:id="rId3"/>
    <p:sldId id="283" r:id="rId4"/>
    <p:sldId id="264" r:id="rId5"/>
    <p:sldId id="263" r:id="rId6"/>
    <p:sldId id="265" r:id="rId7"/>
    <p:sldId id="266" r:id="rId8"/>
    <p:sldId id="268" r:id="rId9"/>
    <p:sldId id="267" r:id="rId10"/>
    <p:sldId id="269" r:id="rId11"/>
    <p:sldId id="273" r:id="rId12"/>
    <p:sldId id="276" r:id="rId13"/>
    <p:sldId id="277" r:id="rId14"/>
    <p:sldId id="278" r:id="rId15"/>
    <p:sldId id="280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yCw+YrxiYdt/8nhoVB7z4w==" hashData="z5KtGlAOL6dHXIkBHfXBkoQHxac="/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-516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F757E-F924-4EF3-8051-B222D10D72F6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A3711A8-0B57-4C5D-B048-575A85000C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1509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F757E-F924-4EF3-8051-B222D10D72F6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A3711A8-0B57-4C5D-B048-575A85000C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1726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F757E-F924-4EF3-8051-B222D10D72F6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A3711A8-0B57-4C5D-B048-575A85000C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103624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F757E-F924-4EF3-8051-B222D10D72F6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A3711A8-0B57-4C5D-B048-575A85000C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81612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F757E-F924-4EF3-8051-B222D10D72F6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A3711A8-0B57-4C5D-B048-575A85000C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001307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F757E-F924-4EF3-8051-B222D10D72F6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A3711A8-0B57-4C5D-B048-575A85000C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21354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F757E-F924-4EF3-8051-B222D10D72F6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711A8-0B57-4C5D-B048-575A85000C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53918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F757E-F924-4EF3-8051-B222D10D72F6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711A8-0B57-4C5D-B048-575A85000C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021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F757E-F924-4EF3-8051-B222D10D72F6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711A8-0B57-4C5D-B048-575A85000C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4711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F757E-F924-4EF3-8051-B222D10D72F6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A3711A8-0B57-4C5D-B048-575A85000C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5155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F757E-F924-4EF3-8051-B222D10D72F6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A3711A8-0B57-4C5D-B048-575A85000C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2476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F757E-F924-4EF3-8051-B222D10D72F6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A3711A8-0B57-4C5D-B048-575A85000C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9985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F757E-F924-4EF3-8051-B222D10D72F6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711A8-0B57-4C5D-B048-575A85000C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9993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F757E-F924-4EF3-8051-B222D10D72F6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711A8-0B57-4C5D-B048-575A85000C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1430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F757E-F924-4EF3-8051-B222D10D72F6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711A8-0B57-4C5D-B048-575A85000C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381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F757E-F924-4EF3-8051-B222D10D72F6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A3711A8-0B57-4C5D-B048-575A85000C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4670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F757E-F924-4EF3-8051-B222D10D72F6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A3711A8-0B57-4C5D-B048-575A85000C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459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  <p:sldLayoutId id="2147483849" r:id="rId12"/>
    <p:sldLayoutId id="2147483850" r:id="rId13"/>
    <p:sldLayoutId id="2147483851" r:id="rId14"/>
    <p:sldLayoutId id="2147483852" r:id="rId15"/>
    <p:sldLayoutId id="214748385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524002" y="3458819"/>
            <a:ext cx="9861342" cy="2411895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>
                <a:solidFill>
                  <a:schemeClr val="accent1">
                    <a:lumMod val="75000"/>
                  </a:schemeClr>
                </a:solidFill>
              </a:rPr>
              <a:t>Методы и приёмы подготовки</a:t>
            </a:r>
            <a:br>
              <a:rPr lang="ru-RU" sz="44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4400" b="1" dirty="0">
                <a:solidFill>
                  <a:schemeClr val="accent1">
                    <a:lumMod val="75000"/>
                  </a:schemeClr>
                </a:solidFill>
              </a:rPr>
              <a:t> детей-</a:t>
            </a:r>
            <a:r>
              <a:rPr lang="ru-RU" sz="4400" b="1" dirty="0" err="1">
                <a:solidFill>
                  <a:schemeClr val="accent1">
                    <a:lumMod val="75000"/>
                  </a:schemeClr>
                </a:solidFill>
              </a:rPr>
              <a:t>инофонов</a:t>
            </a:r>
            <a:r>
              <a:rPr lang="ru-RU" sz="4400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44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4400" b="1" dirty="0">
                <a:solidFill>
                  <a:schemeClr val="accent1">
                    <a:lumMod val="75000"/>
                  </a:schemeClr>
                </a:solidFill>
              </a:rPr>
              <a:t> к ОГЭ </a:t>
            </a:r>
            <a:br>
              <a:rPr lang="ru-RU" sz="44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4400" b="1" dirty="0">
                <a:solidFill>
                  <a:schemeClr val="accent1">
                    <a:lumMod val="75000"/>
                  </a:schemeClr>
                </a:solidFill>
              </a:rPr>
              <a:t>по русскому языку</a:t>
            </a:r>
            <a:br>
              <a:rPr lang="ru-RU" sz="44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4400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44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заместитель директора</a:t>
            </a:r>
            <a:br>
              <a:rPr lang="ru-RU" sz="2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учитель русского языка и литературы</a:t>
            </a:r>
            <a:br>
              <a:rPr lang="ru-RU" sz="2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высшей квалификационной категории</a:t>
            </a:r>
            <a:br>
              <a:rPr lang="ru-RU" sz="2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МАОУ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СОШ № 77 г. Новосибирска</a:t>
            </a:r>
            <a:br>
              <a:rPr lang="ru-RU" sz="2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Бердникова Татьяна Анатольевна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0871126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Сжатое изложение (часть 1)</a:t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200" dirty="0">
                <a:solidFill>
                  <a:schemeClr val="accent1">
                    <a:lumMod val="75000"/>
                  </a:schemeClr>
                </a:solidFill>
              </a:rPr>
              <a:t>Последовательность работы при визуальном восприятии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>текста</a:t>
            </a:r>
            <a:r>
              <a:rPr lang="ru-RU" sz="22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2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200" dirty="0">
                <a:solidFill>
                  <a:schemeClr val="accent1">
                    <a:lumMod val="75000"/>
                  </a:schemeClr>
                </a:solidFill>
              </a:rPr>
              <a:t>(под руководством учителя)</a:t>
            </a:r>
            <a:br>
              <a:rPr lang="ru-RU" sz="2200" dirty="0">
                <a:solidFill>
                  <a:schemeClr val="accent1">
                    <a:lumMod val="75000"/>
                  </a:schemeClr>
                </a:solidFill>
              </a:rPr>
            </a:br>
            <a:endParaRPr lang="ru-RU" sz="2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algn="just"/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Читаем исходный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текст;</a:t>
            </a: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  <a:p>
            <a:pPr lvl="0" algn="just"/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Формулируем основную тему (о чем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текст?)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и идею (что хотел сказать автор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?);</a:t>
            </a: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  <a:p>
            <a:pPr lvl="0" algn="just"/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Выделяем ключевые слова и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предложения;</a:t>
            </a: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  <a:p>
            <a:pPr lvl="0" algn="just"/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Выделение в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тексте </a:t>
            </a:r>
            <a:r>
              <a:rPr lang="ru-RU" sz="2000" b="1" dirty="0" err="1">
                <a:solidFill>
                  <a:schemeClr val="accent1">
                    <a:lumMod val="75000"/>
                  </a:schemeClr>
                </a:solidFill>
              </a:rPr>
              <a:t>микротем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, составление подробного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плана;</a:t>
            </a: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  <a:p>
            <a:pPr lvl="0" algn="just"/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Выделяем в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тексте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компоненты (слова, словосочетания, предложения), которые можно подвергнуть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компрессии;</a:t>
            </a: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  <a:p>
            <a:pPr lvl="0" algn="just"/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Сокращаем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текст;</a:t>
            </a: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Из всех существующих приемов сжатия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текста </a:t>
            </a:r>
            <a:r>
              <a:rPr lang="ru-RU" sz="2000" i="1" dirty="0">
                <a:solidFill>
                  <a:schemeClr val="accent1">
                    <a:lumMod val="75000"/>
                  </a:schemeClr>
                </a:solidFill>
              </a:rPr>
              <a:t>понятным и доступным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 для детей-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</a:rPr>
              <a:t>инофонов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 является </a:t>
            </a:r>
            <a:r>
              <a:rPr lang="ru-RU" sz="2000" i="1" dirty="0">
                <a:solidFill>
                  <a:schemeClr val="accent1">
                    <a:lumMod val="75000"/>
                  </a:schemeClr>
                </a:solidFill>
              </a:rPr>
              <a:t>прием исключения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. Такие приемы как обобщение и упрощение вызывают у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</a:rPr>
              <a:t>инофонов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 трудности,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ошибки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753995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Основные языковые приемы компрессии исходного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текста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</a:rPr>
            </a:b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6116459"/>
              </p:ext>
            </p:extLst>
          </p:nvPr>
        </p:nvGraphicFramePr>
        <p:xfrm>
          <a:off x="2306472" y="1856096"/>
          <a:ext cx="8543498" cy="41403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77970"/>
                <a:gridCol w="95534"/>
                <a:gridCol w="2169994"/>
              </a:tblGrid>
              <a:tr h="659174"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приемы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доступные приемы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1381">
                <a:tc gridSpan="3"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Исключение 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1381">
                <a:tc gridSpan="2"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- исключение повторов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+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88862">
                <a:tc gridSpan="2"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- исключение одного или нескольких предложений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+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62762">
                <a:tc gridSpan="2"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- исключение уточняющих, поясняющих, вводных конструкций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+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83293">
                <a:tc gridSpan="2"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- исключение фрагмента предложения, имеющего менее существенное значение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62762">
                <a:tc gridSpan="2"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- исключение однородных членов при обобщающем слове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+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33265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5131908"/>
              </p:ext>
            </p:extLst>
          </p:nvPr>
        </p:nvGraphicFramePr>
        <p:xfrm>
          <a:off x="2115402" y="313899"/>
          <a:ext cx="8980227" cy="65151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987655"/>
                <a:gridCol w="1992572"/>
              </a:tblGrid>
              <a:tr h="266700">
                <a:tc gridSpan="2"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Обобщение 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00100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- замена однородных членов обобщающим наименованием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-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33400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- замена прямой речи косвенной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+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333500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- замена предложения или его части определительным или отрицательным местоимением с обобщающим значением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-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66700">
                <a:tc gridSpan="2"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Упрощение 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- слияние нескольких предложений в одно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-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00100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- замена предложения или его части указательным местоимением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+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66700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- замена СПП простым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+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66800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- замена фрагмента предложения синонимическим выражением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-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33400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- сокращение количества частей СП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+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35939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38233" y="982639"/>
            <a:ext cx="9266379" cy="3261816"/>
          </a:xfrm>
        </p:spPr>
        <p:txBody>
          <a:bodyPr>
            <a:noAutofit/>
          </a:bodyPr>
          <a:lstStyle/>
          <a:p>
            <a:pPr lvl="0" algn="just"/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Проверяем смысловую и грамматическую связь между предложениями, абзацами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  <a:p>
            <a:pPr lvl="0" algn="just"/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Наличие авторского замысла.</a:t>
            </a:r>
          </a:p>
          <a:p>
            <a:pPr lvl="0" algn="just"/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Тщательно проверяем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текст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на наличие грамматических, речевых, орфографических и пунктуационных ошибок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5965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СОЧИНЕНИЕ –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РАССУЖДЕНИЕ</a:t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часть3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40367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600" dirty="0" smtClean="0">
                <a:solidFill>
                  <a:schemeClr val="accent1">
                    <a:lumMod val="75000"/>
                  </a:schemeClr>
                </a:solidFill>
              </a:rPr>
              <a:t>Задание 13.3</a:t>
            </a:r>
          </a:p>
          <a:p>
            <a:pPr marL="0" indent="0" algn="just">
              <a:buNone/>
            </a:pPr>
            <a:r>
              <a:rPr lang="ru-RU" sz="2600" dirty="0" smtClean="0">
                <a:solidFill>
                  <a:schemeClr val="accent1">
                    <a:lumMod val="75000"/>
                  </a:schemeClr>
                </a:solidFill>
              </a:rPr>
              <a:t>    План </a:t>
            </a:r>
            <a:r>
              <a:rPr lang="ru-RU" sz="2600" dirty="0">
                <a:solidFill>
                  <a:schemeClr val="accent1">
                    <a:lumMod val="75000"/>
                  </a:schemeClr>
                </a:solidFill>
              </a:rPr>
              <a:t>по подготовке:</a:t>
            </a:r>
          </a:p>
          <a:p>
            <a:pPr lvl="0" algn="just"/>
            <a:r>
              <a:rPr lang="ru-RU" sz="2600" dirty="0">
                <a:solidFill>
                  <a:schemeClr val="accent1">
                    <a:lumMod val="75000"/>
                  </a:schemeClr>
                </a:solidFill>
              </a:rPr>
              <a:t>изучаем структуру создаваемого </a:t>
            </a:r>
            <a:r>
              <a:rPr lang="ru-RU" sz="2600" dirty="0" smtClean="0">
                <a:solidFill>
                  <a:schemeClr val="accent1">
                    <a:lumMod val="75000"/>
                  </a:schemeClr>
                </a:solidFill>
              </a:rPr>
              <a:t>текста;</a:t>
            </a:r>
            <a:endParaRPr lang="ru-RU" sz="2600" dirty="0">
              <a:solidFill>
                <a:schemeClr val="accent1">
                  <a:lumMod val="75000"/>
                </a:schemeClr>
              </a:solidFill>
            </a:endParaRPr>
          </a:p>
          <a:p>
            <a:pPr lvl="0" algn="just"/>
            <a:r>
              <a:rPr lang="ru-RU" sz="2600" dirty="0">
                <a:solidFill>
                  <a:schemeClr val="accent1">
                    <a:lumMod val="75000"/>
                  </a:schemeClr>
                </a:solidFill>
              </a:rPr>
              <a:t>заучиваем таблицу речевых клише!!! (дается в готовом </a:t>
            </a:r>
            <a:r>
              <a:rPr lang="ru-RU" sz="2600" dirty="0" smtClean="0">
                <a:solidFill>
                  <a:schemeClr val="accent1">
                    <a:lumMod val="75000"/>
                  </a:schemeClr>
                </a:solidFill>
              </a:rPr>
              <a:t>виде). Обязательно </a:t>
            </a:r>
            <a:r>
              <a:rPr lang="ru-RU" sz="2600" dirty="0">
                <a:solidFill>
                  <a:schemeClr val="accent1">
                    <a:lumMod val="75000"/>
                  </a:schemeClr>
                </a:solidFill>
              </a:rPr>
              <a:t>заучивается наизусть!!!</a:t>
            </a:r>
          </a:p>
          <a:p>
            <a:pPr lvl="0" algn="just"/>
            <a:r>
              <a:rPr lang="ru-RU" sz="2600" dirty="0" smtClean="0">
                <a:solidFill>
                  <a:schemeClr val="accent1">
                    <a:lumMod val="75000"/>
                  </a:schemeClr>
                </a:solidFill>
              </a:rPr>
              <a:t>критерий </a:t>
            </a:r>
            <a:r>
              <a:rPr lang="ru-RU" sz="2600" dirty="0">
                <a:solidFill>
                  <a:schemeClr val="accent1">
                    <a:lumMod val="75000"/>
                  </a:schemeClr>
                </a:solidFill>
              </a:rPr>
              <a:t>С1К2 почти не выполним для детей-</a:t>
            </a:r>
            <a:r>
              <a:rPr lang="ru-RU" sz="2600" dirty="0" err="1">
                <a:solidFill>
                  <a:schemeClr val="accent1">
                    <a:lumMod val="75000"/>
                  </a:schemeClr>
                </a:solidFill>
              </a:rPr>
              <a:t>инофонов</a:t>
            </a:r>
            <a:r>
              <a:rPr lang="ru-RU" sz="2600" dirty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ru-RU" sz="2600" dirty="0" smtClean="0">
                <a:solidFill>
                  <a:schemeClr val="accent1">
                    <a:lumMod val="75000"/>
                  </a:schemeClr>
                </a:solidFill>
              </a:rPr>
              <a:t>Аргументы приводим только из текста.</a:t>
            </a:r>
            <a:endParaRPr lang="ru-RU" sz="26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96858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ВЫВОД</a:t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</a:rPr>
            </a:b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sz="2400" smtClean="0">
                <a:solidFill>
                  <a:schemeClr val="accent1">
                    <a:lumMod val="75000"/>
                  </a:schemeClr>
                </a:solidFill>
              </a:rPr>
              <a:t>    При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обучении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детей-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инофонов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;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  <a:p>
            <a:pPr lvl="0" algn="just"/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необходима возможность корректировки учебных программ;</a:t>
            </a:r>
          </a:p>
          <a:p>
            <a:pPr lvl="0" algn="just"/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необходимо применение отдельных средств и приемов из  методики обучения русскому языку как иностранному и методики работы в классах компенсирующего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обучения.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  <a:p>
            <a:pPr lvl="0" algn="just"/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8898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69774" y="569843"/>
            <a:ext cx="9834839" cy="204083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муниципальное автономное общеобразовательное учреждение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города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Новосибирска</a:t>
            </a:r>
            <a:br>
              <a:rPr lang="ru-RU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"Средняя общеобразовательная школа № 77"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5" t="3148" r="6349"/>
          <a:stretch/>
        </p:blipFill>
        <p:spPr>
          <a:xfrm>
            <a:off x="4054433" y="2703513"/>
            <a:ext cx="5064209" cy="377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949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6922" y="624109"/>
            <a:ext cx="10457691" cy="246364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МАОУ СОШ № 77</a:t>
            </a:r>
            <a:br>
              <a:rPr lang="ru-RU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41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% обучающихся – </a:t>
            </a:r>
            <a:r>
              <a:rPr lang="ru-RU" b="1" dirty="0" err="1">
                <a:solidFill>
                  <a:schemeClr val="accent2">
                    <a:lumMod val="75000"/>
                  </a:schemeClr>
                </a:solidFill>
              </a:rPr>
              <a:t>инофоны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 и билингвы</a:t>
            </a:r>
            <a:br>
              <a:rPr lang="ru-RU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Низкий уровень владения русским языком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– </a:t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это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основная причина трудностей обучения, адаптации и социализации детей-мигрантов.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8568473"/>
              </p:ext>
            </p:extLst>
          </p:nvPr>
        </p:nvGraphicFramePr>
        <p:xfrm>
          <a:off x="821634" y="3445672"/>
          <a:ext cx="10389704" cy="22792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9208"/>
                <a:gridCol w="799208"/>
                <a:gridCol w="799208"/>
                <a:gridCol w="799208"/>
                <a:gridCol w="799208"/>
                <a:gridCol w="799208"/>
                <a:gridCol w="799208"/>
                <a:gridCol w="799208"/>
                <a:gridCol w="799208"/>
                <a:gridCol w="799208"/>
                <a:gridCol w="799208"/>
                <a:gridCol w="799208"/>
                <a:gridCol w="799208"/>
              </a:tblGrid>
              <a:tr h="6733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класс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900" marR="659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всего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900" marR="659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err="1">
                          <a:effectLst/>
                        </a:rPr>
                        <a:t>езиды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900" marR="659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армяне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900" marR="659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таджики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900" marR="659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узбеки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900" marR="659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err="1">
                          <a:effectLst/>
                        </a:rPr>
                        <a:t>кыргызы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900" marR="659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казахи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900" marR="659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татары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900" marR="659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украинцы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900" marR="659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err="1">
                          <a:effectLst/>
                        </a:rPr>
                        <a:t>азерб-цы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900" marR="659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цыгане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900" marR="659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из них мигранты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900" marR="65900" marT="0" marB="0"/>
                </a:tc>
              </a:tr>
              <a:tr h="4014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</a:rPr>
                        <a:t>НОО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</a:rPr>
                        <a:t>227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</a:rPr>
                        <a:t>53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</a:rPr>
                        <a:t>21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</a:rPr>
                        <a:t>27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4014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</a:rPr>
                        <a:t>ООО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</a:rPr>
                        <a:t>296</a:t>
                      </a: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</a:rPr>
                        <a:t>64</a:t>
                      </a: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</a:rPr>
                        <a:t>21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4014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</a:rPr>
                        <a:t>СОО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</a:rPr>
                        <a:t>29</a:t>
                      </a: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4014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</a:rPr>
                        <a:t>Всего:</a:t>
                      </a: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</a:rPr>
                        <a:t>552</a:t>
                      </a: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</a:rPr>
                        <a:t>126</a:t>
                      </a: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</a:rPr>
                        <a:t>33</a:t>
                      </a: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</a:rPr>
                        <a:t>39</a:t>
                      </a: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</a:rPr>
                        <a:t>42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4791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Причины низких результатов ОГЭ </a:t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по русскому языку: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отсутствие или очень низкий уровень  учебной мотивации и навыков  учебного труда;</a:t>
            </a:r>
          </a:p>
          <a:p>
            <a:pPr lvl="0" algn="just"/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</a:rPr>
              <a:t>невостребованность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 образования как образа жизни;</a:t>
            </a:r>
          </a:p>
          <a:p>
            <a:pPr lvl="0" algn="just"/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отсутствие поддержки образовательной деятельности ученика-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</a:rPr>
              <a:t>инофона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 со стороны родителей, национального сообщества;</a:t>
            </a:r>
          </a:p>
          <a:p>
            <a:pPr lvl="0" algn="just"/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крайне низкий опыт языковой практики  в любых формах  во всех сферах общения;</a:t>
            </a:r>
          </a:p>
          <a:p>
            <a:pPr lvl="0" algn="just"/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слабо сформированные навыки чтения, понимания , анализа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текста.</a:t>
            </a: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9528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Содержание ОГЭ</a:t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по русскому языку: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 часть </a:t>
            </a:r>
            <a:r>
              <a:rPr lang="ru-RU" sz="3600" dirty="0">
                <a:solidFill>
                  <a:schemeClr val="accent1">
                    <a:lumMod val="75000"/>
                  </a:schemeClr>
                </a:solidFill>
              </a:rPr>
              <a:t>1 – сжатое </a:t>
            </a: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изложение</a:t>
            </a:r>
            <a:r>
              <a:rPr lang="ru-RU" sz="3600" dirty="0">
                <a:solidFill>
                  <a:schemeClr val="accent1">
                    <a:lumMod val="75000"/>
                  </a:schemeClr>
                </a:solidFill>
              </a:rPr>
              <a:t>;</a:t>
            </a:r>
            <a:endParaRPr lang="ru-RU" sz="3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 часть2:</a:t>
            </a:r>
          </a:p>
          <a:p>
            <a:pPr marL="0" indent="0" algn="just">
              <a:buNone/>
            </a:pP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 – 8 заданий (лингвистическая компетенция)</a:t>
            </a:r>
          </a:p>
          <a:p>
            <a:pPr marL="0" indent="0" algn="just">
              <a:buNone/>
            </a:pP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- 3 задания на </a:t>
            </a:r>
            <a:r>
              <a:rPr lang="ru-RU" sz="3600" dirty="0">
                <a:solidFill>
                  <a:schemeClr val="accent1">
                    <a:lumMod val="75000"/>
                  </a:schemeClr>
                </a:solidFill>
              </a:rPr>
              <a:t>основе прочитанного </a:t>
            </a: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текста; </a:t>
            </a:r>
          </a:p>
          <a:p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 часть 3 </a:t>
            </a:r>
            <a:r>
              <a:rPr lang="ru-RU" sz="3600" dirty="0">
                <a:solidFill>
                  <a:schemeClr val="accent1">
                    <a:lumMod val="75000"/>
                  </a:schemeClr>
                </a:solidFill>
              </a:rPr>
              <a:t>– </a:t>
            </a: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сочинение–рассуждение</a:t>
            </a:r>
            <a:r>
              <a:rPr lang="ru-RU" sz="3600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9565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Приемы отработки заданий 2-12</a:t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(часть 2)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блоковая подача теоретического материала (очень важна наглядность, зрительное соотнесение с образцом);</a:t>
            </a:r>
          </a:p>
          <a:p>
            <a:pPr lvl="0" algn="just"/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репродуктивная работа по образцу под руководством учителя (слабо сформирован навык самостоятельной учебной деятельности);</a:t>
            </a:r>
          </a:p>
          <a:p>
            <a:pPr lvl="0" algn="just"/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закрепление практических навыков на языковом материале из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КИМ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в форме ОГЭ.</a:t>
            </a:r>
          </a:p>
          <a:p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82126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Задания 2-12 (часть 2)</a:t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«выполнимые»: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</a:rPr>
              <a:t>№ 6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:  - правописание приставок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,</a:t>
            </a:r>
            <a:endParaRPr lang="ru-RU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             - чередующиеся гласные в корне; </a:t>
            </a:r>
          </a:p>
          <a:p>
            <a:pPr algn="just"/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</a:rPr>
              <a:t>№ 9: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виды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подчинительной связи в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    словосочетании;</a:t>
            </a:r>
          </a:p>
          <a:p>
            <a:pPr algn="just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№ 4, 5: вводные слова, обращения и уточняющие обособленные обстоятельства;</a:t>
            </a:r>
          </a:p>
          <a:p>
            <a:pPr algn="just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№ 10: определение высказываний, соответствующих содержанию текста.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     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54038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Задания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2-12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(часть 2)</a:t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«невыполнимые»: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№ 11: 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укажите предложение, в котором средством выразительности речи является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…;</a:t>
            </a:r>
          </a:p>
          <a:p>
            <a:pPr algn="just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№ 12: - (если) выявление фразеологизмов,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              - замените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разговорное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слово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стилистически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   нейтральным синонимом.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dirty="0"/>
          </a:p>
          <a:p>
            <a:endParaRPr lang="ru-RU" i="1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17408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Задания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2-12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(часть 2)</a:t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«трудновыполнимые»: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09530" y="1905000"/>
            <a:ext cx="9795082" cy="4006222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№6: правописание суффиксов различных частей речи;</a:t>
            </a:r>
          </a:p>
          <a:p>
            <a:pPr algn="just"/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№2: выделение грамматических основ в предложении;</a:t>
            </a:r>
          </a:p>
          <a:p>
            <a:pPr algn="just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№4,5: 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пунктуация при однородных и обособленных членах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предложения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;</a:t>
            </a:r>
            <a:endParaRPr lang="ru-RU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№3,4: 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сложносочиненные и сложноподчиненные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предложения;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                виды соподчинения придаточных предложений к       главному;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               сложные предложения с разными видами связи.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915088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276</TotalTime>
  <Words>671</Words>
  <Application>Microsoft Office PowerPoint</Application>
  <PresentationFormat>Произвольный</PresentationFormat>
  <Paragraphs>157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Легкий дым</vt:lpstr>
      <vt:lpstr>Методы и приёмы подготовки  детей-инофонов  к ОГЭ  по русскому языку  заместитель директора учитель русского языка и литературы высшей квалификационной категории МАОУ СОШ № 77 г. Новосибирска Бердникова Татьяна Анатольевна</vt:lpstr>
      <vt:lpstr>муниципальное автономное общеобразовательное учреждение  города Новосибирска  "Средняя общеобразовательная школа № 77"</vt:lpstr>
      <vt:lpstr>МАОУ СОШ № 77 41 % обучающихся – инофоны и билингвы Низкий уровень владения русским языком –  это основная причина трудностей обучения, адаптации и социализации детей-мигрантов.</vt:lpstr>
      <vt:lpstr>Причины низких результатов ОГЭ  по русскому языку:</vt:lpstr>
      <vt:lpstr>Содержание ОГЭ  по русскому языку:</vt:lpstr>
      <vt:lpstr>Приемы отработки заданий 2-12 (часть 2)</vt:lpstr>
      <vt:lpstr>Задания 2-12 (часть 2) «выполнимые»:</vt:lpstr>
      <vt:lpstr>Задания 2-12 (часть 2) «невыполнимые»:</vt:lpstr>
      <vt:lpstr>Задания 2-12 (часть 2) «трудновыполнимые»:</vt:lpstr>
      <vt:lpstr>Сжатое изложение (часть 1) Последовательность работы при визуальном восприятии текста (под руководством учителя) </vt:lpstr>
      <vt:lpstr>Основные языковые приемы компрессии исходного текста </vt:lpstr>
      <vt:lpstr>Презентация PowerPoint</vt:lpstr>
      <vt:lpstr>Презентация PowerPoint</vt:lpstr>
      <vt:lpstr>СОЧИНЕНИЕ – РАССУЖДЕНИЕ часть3 </vt:lpstr>
      <vt:lpstr>ВЫВОД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 детей-инофонов  к ОГЭ  по русскому языку.</dc:title>
  <dc:creator>User</dc:creator>
  <cp:lastModifiedBy>Богомолов Иван Сергеевич</cp:lastModifiedBy>
  <cp:revision>24</cp:revision>
  <dcterms:created xsi:type="dcterms:W3CDTF">2016-03-17T06:06:51Z</dcterms:created>
  <dcterms:modified xsi:type="dcterms:W3CDTF">2024-02-01T04:24:57Z</dcterms:modified>
</cp:coreProperties>
</file>