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58" r:id="rId3"/>
    <p:sldId id="256" r:id="rId4"/>
    <p:sldId id="259" r:id="rId5"/>
    <p:sldId id="260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45" d="100"/>
          <a:sy n="45" d="100"/>
        </p:scale>
        <p:origin x="-64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CEC3A-30EF-4EB9-9C08-20D0855D5CB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18000-A6E5-43F0-9374-0302D9096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23630" cy="539503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20546" y="0"/>
            <a:ext cx="2923630" cy="539503"/>
          </a:xfrm>
          <a:prstGeom prst="rect">
            <a:avLst/>
          </a:prstGeom>
        </p:spPr>
        <p:txBody>
          <a:bodyPr/>
          <a:lstStyle/>
          <a:p>
            <a:fld id="{F834F1D5-33B3-480A-A4E8-311841A67364}" type="datetime1">
              <a:rPr lang="ru-RU" smtClean="0"/>
              <a:t>22.11.2022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804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16F3-6DC1-413F-B660-D81B397ED26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EF3A-33DC-4159-8CD9-41EE6650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85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16F3-6DC1-413F-B660-D81B397ED26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EF3A-33DC-4159-8CD9-41EE6650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604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16F3-6DC1-413F-B660-D81B397ED26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EF3A-33DC-4159-8CD9-41EE6650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217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497973D-0FE3-2A35-590F-B61E7EE3EF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0725" y="6126916"/>
            <a:ext cx="1631739" cy="46900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2354522-5686-48C5-41FD-5F5EA3202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6932" b="24285"/>
          <a:stretch/>
        </p:blipFill>
        <p:spPr>
          <a:xfrm>
            <a:off x="0" y="2223023"/>
            <a:ext cx="2263846" cy="46349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014FD9C-9C80-F08A-A7FB-7C1B47F55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5967" r="59746"/>
          <a:stretch/>
        </p:blipFill>
        <p:spPr>
          <a:xfrm>
            <a:off x="8575696" y="0"/>
            <a:ext cx="3616304" cy="59472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A6579F0-636D-87BE-75CE-8A1809F74046}"/>
              </a:ext>
            </a:extLst>
          </p:cNvPr>
          <p:cNvSpPr txBox="1"/>
          <p:nvPr userDrawn="1"/>
        </p:nvSpPr>
        <p:spPr>
          <a:xfrm>
            <a:off x="377472" y="6408384"/>
            <a:ext cx="25802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Текст 1">
            <a:extLst>
              <a:ext uri="{FF2B5EF4-FFF2-40B4-BE49-F238E27FC236}">
                <a16:creationId xmlns="" xmlns:a16="http://schemas.microsoft.com/office/drawing/2014/main" id="{D3E22855-F484-1710-E4D3-9390939B947D}"/>
              </a:ext>
            </a:extLst>
          </p:cNvPr>
          <p:cNvSpPr txBox="1">
            <a:spLocks/>
          </p:cNvSpPr>
          <p:nvPr userDrawn="1"/>
        </p:nvSpPr>
        <p:spPr>
          <a:xfrm>
            <a:off x="11323460" y="48558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18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16F3-6DC1-413F-B660-D81B397ED26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EF3A-33DC-4159-8CD9-41EE6650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97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16F3-6DC1-413F-B660-D81B397ED26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EF3A-33DC-4159-8CD9-41EE6650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32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16F3-6DC1-413F-B660-D81B397ED26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EF3A-33DC-4159-8CD9-41EE6650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52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16F3-6DC1-413F-B660-D81B397ED26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EF3A-33DC-4159-8CD9-41EE6650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40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16F3-6DC1-413F-B660-D81B397ED26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EF3A-33DC-4159-8CD9-41EE6650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46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16F3-6DC1-413F-B660-D81B397ED26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EF3A-33DC-4159-8CD9-41EE6650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0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16F3-6DC1-413F-B660-D81B397ED26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EF3A-33DC-4159-8CD9-41EE6650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50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16F3-6DC1-413F-B660-D81B397ED26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EF3A-33DC-4159-8CD9-41EE6650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0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316F3-6DC1-413F-B660-D81B397ED26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AEF3A-33DC-4159-8CD9-41EE6650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03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8B25BD6-3500-765E-196A-BF54821BF9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" r="3395" b="1697"/>
          <a:stretch/>
        </p:blipFill>
        <p:spPr>
          <a:xfrm>
            <a:off x="-4775" y="0"/>
            <a:ext cx="12192000" cy="6858000"/>
          </a:xfrm>
          <a:prstGeom prst="rect">
            <a:avLst/>
          </a:prstGeom>
        </p:spPr>
      </p:pic>
      <p:graphicFrame>
        <p:nvGraphicFramePr>
          <p:cNvPr id="7" name="Объект 6" hidden="1">
            <a:extLst>
              <a:ext uri="{FF2B5EF4-FFF2-40B4-BE49-F238E27FC236}">
                <a16:creationId xmlns=""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Слайд think-cell" r:id="rId7" imgW="359" imgH="360" progId="TCLayout.ActiveDocument.1">
                  <p:embed/>
                </p:oleObj>
              </mc:Choice>
              <mc:Fallback>
                <p:oleObj name="Слайд think-cell" r:id="rId7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=""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67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37" y="6432105"/>
            <a:ext cx="117125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Все права защищены. Никакая часть презентации не может быть воспроизведена в какой </a:t>
            </a:r>
            <a:r>
              <a:rPr lang="ru-RU" sz="1000" dirty="0" smtClean="0">
                <a:solidFill>
                  <a:schemeClr val="bg1">
                    <a:alpha val="40000"/>
                  </a:schemeClr>
                </a:solidFill>
                <a:latin typeface="Calibri"/>
              </a:rPr>
              <a:t> бы </a:t>
            </a: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то ни было форме и какими бы то ни было средствами, включая размещение в Интернете </a:t>
            </a:r>
            <a:b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</a:b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и в корпоративных сетях, а также запись в память ЭВМ,  для частного или публичного использования, </a:t>
            </a:r>
            <a:r>
              <a:rPr lang="ru-RU" sz="1000" dirty="0" smtClean="0">
                <a:solidFill>
                  <a:schemeClr val="bg1">
                    <a:alpha val="40000"/>
                  </a:schemeClr>
                </a:solidFill>
                <a:latin typeface="Calibri"/>
              </a:rPr>
              <a:t>без </a:t>
            </a: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письменного разрешения владельца авторских прав. © АО «Издательство «Просвещение», 20</a:t>
            </a:r>
            <a:r>
              <a:rPr lang="en-US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2</a:t>
            </a: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2 г.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3F6D87B1-092F-8439-B98B-D2C4DA0737E8}"/>
              </a:ext>
            </a:extLst>
          </p:cNvPr>
          <p:cNvSpPr txBox="1">
            <a:spLocks/>
          </p:cNvSpPr>
          <p:nvPr/>
        </p:nvSpPr>
        <p:spPr>
          <a:xfrm>
            <a:off x="0" y="5834556"/>
            <a:ext cx="697367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bg1"/>
                </a:solidFill>
                <a:ea typeface="Open Sans Condensed" pitchFamily="34" charset="0"/>
                <a:cs typeface="Open Sans Condensed" pitchFamily="34" charset="0"/>
              </a:rPr>
              <a:t>Методический день учителя русского языка</a:t>
            </a:r>
            <a:endParaRPr lang="ru-RU" sz="2000" b="1" dirty="0">
              <a:solidFill>
                <a:schemeClr val="bg1"/>
              </a:solidFill>
              <a:ea typeface="Open Sans Condensed" pitchFamily="34" charset="0"/>
              <a:cs typeface="Open Sans Condensed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E72057C-EE7E-C9E6-36DA-5A2A1647BC4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" r="71" b="18722"/>
          <a:stretch/>
        </p:blipFill>
        <p:spPr>
          <a:xfrm>
            <a:off x="1903923" y="718079"/>
            <a:ext cx="1913489" cy="5187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937" y="1205687"/>
            <a:ext cx="52514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Октябрь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Название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Имя существительное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Шепот, робкое дыханье,</a:t>
            </a:r>
          </a:p>
          <a:p>
            <a:r>
              <a:rPr lang="ru-RU" dirty="0" smtClean="0"/>
              <a:t>Трели соловья.</a:t>
            </a:r>
          </a:p>
          <a:p>
            <a:r>
              <a:rPr lang="ru-RU" dirty="0" smtClean="0"/>
              <a:t>Серебро и колыханье</a:t>
            </a:r>
          </a:p>
          <a:p>
            <a:r>
              <a:rPr lang="ru-RU" dirty="0" smtClean="0"/>
              <a:t>Сонного ручья.</a:t>
            </a:r>
          </a:p>
          <a:p>
            <a:r>
              <a:rPr lang="ru-RU" dirty="0" smtClean="0"/>
              <a:t>Свет ночной. Ночные тени,</a:t>
            </a:r>
          </a:p>
          <a:p>
            <a:r>
              <a:rPr lang="ru-RU" dirty="0" smtClean="0"/>
              <a:t>Тени без конца.</a:t>
            </a:r>
          </a:p>
          <a:p>
            <a:r>
              <a:rPr lang="ru-RU" dirty="0" smtClean="0"/>
              <a:t>Ряд волшебных изменений</a:t>
            </a:r>
          </a:p>
          <a:p>
            <a:r>
              <a:rPr lang="ru-RU" dirty="0" smtClean="0"/>
              <a:t>Милого лица.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760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Способы проверки безударных гласных в корне</a:t>
            </a:r>
            <a:br>
              <a:rPr lang="ru-RU" dirty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Подобрать </a:t>
            </a:r>
            <a:r>
              <a:rPr lang="ru-RU" dirty="0" smtClean="0"/>
              <a:t>другую форму этого же слова	</a:t>
            </a:r>
          </a:p>
          <a:p>
            <a:r>
              <a:rPr lang="ru-RU" dirty="0" smtClean="0"/>
              <a:t>Подобрать родственные слова1. Один - много река - </a:t>
            </a:r>
            <a:r>
              <a:rPr lang="ru-RU" dirty="0" err="1" smtClean="0"/>
              <a:t>ре́ки</a:t>
            </a:r>
            <a:r>
              <a:rPr lang="ru-RU" dirty="0" smtClean="0"/>
              <a:t>	</a:t>
            </a:r>
          </a:p>
          <a:p>
            <a:r>
              <a:rPr lang="ru-RU" dirty="0" smtClean="0"/>
              <a:t>1. Большой – маленький тропа – </a:t>
            </a:r>
            <a:r>
              <a:rPr lang="ru-RU" dirty="0" err="1" smtClean="0"/>
              <a:t>тро́пка</a:t>
            </a:r>
            <a:endParaRPr lang="ru-RU" dirty="0" smtClean="0"/>
          </a:p>
          <a:p>
            <a:r>
              <a:rPr lang="ru-RU" dirty="0" smtClean="0"/>
              <a:t>2. Много - один  колосья - </a:t>
            </a:r>
            <a:r>
              <a:rPr lang="ru-RU" dirty="0" err="1" smtClean="0"/>
              <a:t>ко́лос</a:t>
            </a:r>
            <a:r>
              <a:rPr lang="ru-RU" dirty="0" smtClean="0"/>
              <a:t>	</a:t>
            </a:r>
          </a:p>
          <a:p>
            <a:r>
              <a:rPr lang="ru-RU" dirty="0" smtClean="0"/>
              <a:t>2. Маленький - </a:t>
            </a:r>
            <a:r>
              <a:rPr lang="ru-RU" dirty="0" err="1" smtClean="0"/>
              <a:t>большойплощадка</a:t>
            </a:r>
            <a:r>
              <a:rPr lang="ru-RU" dirty="0" smtClean="0"/>
              <a:t> – </a:t>
            </a:r>
            <a:r>
              <a:rPr lang="ru-RU" dirty="0" err="1" smtClean="0"/>
              <a:t>пло́щадь</a:t>
            </a:r>
            <a:endParaRPr lang="ru-RU" dirty="0" smtClean="0"/>
          </a:p>
          <a:p>
            <a:r>
              <a:rPr lang="ru-RU" dirty="0" smtClean="0"/>
              <a:t>3. По вопросам: О чём? в лесу - о </a:t>
            </a:r>
            <a:r>
              <a:rPr lang="ru-RU" dirty="0" err="1" smtClean="0"/>
              <a:t>ле́се</a:t>
            </a:r>
            <a:r>
              <a:rPr lang="ru-RU" dirty="0" smtClean="0"/>
              <a:t> </a:t>
            </a:r>
          </a:p>
          <a:p>
            <a:r>
              <a:rPr lang="ru-RU" dirty="0" smtClean="0"/>
              <a:t>Что </a:t>
            </a:r>
            <a:r>
              <a:rPr lang="ru-RU" dirty="0" err="1" smtClean="0"/>
              <a:t>делал?Что</a:t>
            </a:r>
            <a:r>
              <a:rPr lang="ru-RU" dirty="0" smtClean="0"/>
              <a:t> делает? катил - </a:t>
            </a:r>
            <a:r>
              <a:rPr lang="ru-RU" dirty="0" err="1" smtClean="0"/>
              <a:t>ка́тит</a:t>
            </a:r>
            <a:r>
              <a:rPr lang="ru-RU" dirty="0" smtClean="0"/>
              <a:t>	</a:t>
            </a:r>
          </a:p>
          <a:p>
            <a:r>
              <a:rPr lang="ru-RU" dirty="0" smtClean="0"/>
              <a:t>3. Назови ласково звезда – звёздочка</a:t>
            </a:r>
          </a:p>
          <a:p>
            <a:r>
              <a:rPr lang="ru-RU" dirty="0" smtClean="0"/>
              <a:t>4. Какой? - </a:t>
            </a:r>
            <a:r>
              <a:rPr lang="ru-RU" dirty="0" err="1" smtClean="0"/>
              <a:t>Что?зелёный</a:t>
            </a:r>
            <a:r>
              <a:rPr lang="ru-RU" dirty="0" smtClean="0"/>
              <a:t> – </a:t>
            </a:r>
            <a:r>
              <a:rPr lang="ru-RU" dirty="0" err="1" smtClean="0"/>
              <a:t>зе́лень</a:t>
            </a:r>
            <a:endParaRPr lang="ru-RU" dirty="0" smtClean="0"/>
          </a:p>
          <a:p>
            <a:r>
              <a:rPr lang="ru-RU" dirty="0" smtClean="0"/>
              <a:t>5. Что делал? - </a:t>
            </a:r>
            <a:r>
              <a:rPr lang="ru-RU" dirty="0" err="1" smtClean="0"/>
              <a:t>Что?платил</a:t>
            </a:r>
            <a:r>
              <a:rPr lang="ru-RU" dirty="0" smtClean="0"/>
              <a:t> - </a:t>
            </a:r>
            <a:r>
              <a:rPr lang="ru-RU" dirty="0" err="1" smtClean="0"/>
              <a:t>пла́та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52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Имя существительное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Андрея  БИТОВ в рассказе «  Мой дедушка Чехов и прадедушка Пушкин. Автобиография» пишет:</a:t>
            </a:r>
            <a:r>
              <a:rPr lang="ru-RU" b="1" dirty="0"/>
              <a:t> </a:t>
            </a:r>
            <a:r>
              <a:rPr lang="ru-RU" dirty="0"/>
              <a:t>«В хрестоматийном рассказе «Ванька Жуков» мальчишка-подмастерье, жалуясь на жизнь так, что у читателя душа переворачивается, надписывает адрес на конверте: “На деревню, Дедушке” — и бросает письмо в ящик.»</a:t>
            </a:r>
          </a:p>
          <a:p>
            <a:r>
              <a:rPr lang="ru-RU" i="1" dirty="0" smtClean="0"/>
              <a:t>1</a:t>
            </a:r>
            <a:r>
              <a:rPr lang="ru-RU" i="1" dirty="0"/>
              <a:t>.  Начинай письмо с обращения к адресату (не забудь поздороваться).</a:t>
            </a:r>
            <a:endParaRPr lang="ru-RU" dirty="0"/>
          </a:p>
          <a:p>
            <a:r>
              <a:rPr lang="ru-RU" dirty="0"/>
              <a:t>        Например:  • Привет, Серёжа!</a:t>
            </a:r>
          </a:p>
          <a:p>
            <a:r>
              <a:rPr lang="ru-RU" dirty="0"/>
              <a:t>    </a:t>
            </a:r>
            <a:r>
              <a:rPr lang="ru-RU" i="1" dirty="0"/>
              <a:t>2. Спроси, как идут дела у того, кому ты пишешь.</a:t>
            </a:r>
            <a:endParaRPr lang="ru-RU" dirty="0"/>
          </a:p>
          <a:p>
            <a:r>
              <a:rPr lang="ru-RU" dirty="0"/>
              <a:t>        Например:        • Как вы поживаете?    • Что нового? </a:t>
            </a:r>
          </a:p>
          <a:p>
            <a:r>
              <a:rPr lang="ru-RU" i="1" dirty="0"/>
              <a:t>3. Если ты отвечаешь на чьё-то письмо, поблагодари за                  внимание.</a:t>
            </a:r>
            <a:endParaRPr lang="ru-RU" dirty="0"/>
          </a:p>
          <a:p>
            <a:r>
              <a:rPr lang="ru-RU" dirty="0"/>
              <a:t> Например:  • Спасибо за письмо.  • Я была очень рада получить от тебя письмо</a:t>
            </a:r>
          </a:p>
        </p:txBody>
      </p:sp>
    </p:spTree>
    <p:extLst>
      <p:ext uri="{BB962C8B-B14F-4D97-AF65-F5344CB8AC3E}">
        <p14:creationId xmlns:p14="http://schemas.microsoft.com/office/powerpoint/2010/main" val="234684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i="1" dirty="0"/>
              <a:t>4. Вспомни, о чём тебе писали в прошлый раз, и скажи о своём отношении к новостям.   </a:t>
            </a:r>
            <a:endParaRPr lang="ru-RU" dirty="0"/>
          </a:p>
          <a:p>
            <a:r>
              <a:rPr lang="ru-RU" dirty="0"/>
              <a:t>        Например:   • Я рад, что ты приедешь к нам летом!</a:t>
            </a:r>
          </a:p>
          <a:p>
            <a:r>
              <a:rPr lang="ru-RU" i="1" dirty="0"/>
              <a:t>5. Сообщи новости, расскажи о своих радостях, печалях.</a:t>
            </a:r>
            <a:endParaRPr lang="ru-RU" dirty="0"/>
          </a:p>
          <a:p>
            <a:r>
              <a:rPr lang="ru-RU" i="1" dirty="0"/>
              <a:t>        Например:</a:t>
            </a:r>
            <a:r>
              <a:rPr lang="ru-RU" dirty="0"/>
              <a:t> • Я уже целый месяц хожу в бассейн. Я уже научился держаться на воде.</a:t>
            </a:r>
          </a:p>
          <a:p>
            <a:r>
              <a:rPr lang="ru-RU" dirty="0"/>
              <a:t> </a:t>
            </a:r>
            <a:r>
              <a:rPr lang="ru-RU" i="1" dirty="0"/>
              <a:t>6. Передай привет друзьям, знакомым, родственникам.</a:t>
            </a:r>
            <a:endParaRPr lang="ru-RU" dirty="0"/>
          </a:p>
          <a:p>
            <a:r>
              <a:rPr lang="ru-RU" dirty="0"/>
              <a:t>        Например:  • Не забудь передать привет бабушке!  • Дедушке большой привет и спасибо за посылку!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516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Например:  • Не забудь передать привет бабушке!  • Дедушке большой привет и спасибо за посылку!</a:t>
            </a:r>
          </a:p>
          <a:p>
            <a:r>
              <a:rPr lang="ru-RU" i="1" dirty="0"/>
              <a:t>9. Когда будешь прощаться, не забудь подписаться.</a:t>
            </a:r>
            <a:endParaRPr lang="ru-RU" dirty="0"/>
          </a:p>
          <a:p>
            <a:r>
              <a:rPr lang="ru-RU" dirty="0"/>
              <a:t>      Например:• До </a:t>
            </a:r>
            <a:r>
              <a:rPr lang="ru-RU" dirty="0" smtClean="0"/>
              <a:t>свидания, бабушка. </a:t>
            </a:r>
            <a:r>
              <a:rPr lang="ru-RU" dirty="0"/>
              <a:t>• До скорой встречи. Твоя внучка.</a:t>
            </a:r>
          </a:p>
          <a:p>
            <a:r>
              <a:rPr lang="ru-RU" i="1" dirty="0"/>
              <a:t>10. Если ты забыл что-то указать в письме, можно написать постскриптум. (Пост- </a:t>
            </a:r>
            <a:r>
              <a:rPr lang="ru-RU" i="1" dirty="0" err="1"/>
              <a:t>скриптум</a:t>
            </a:r>
            <a:r>
              <a:rPr lang="ru-RU" i="1" dirty="0"/>
              <a:t> -  это  приписка  в  письме, которая стоит после подписи и обозначается  буквами «P.S.». Постскриптум переводится с  латинского как «после написанного»).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21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Имя существительное</a:t>
            </a:r>
            <a:endParaRPr lang="ru-RU" dirty="0"/>
          </a:p>
        </p:txBody>
      </p:sp>
      <p:pic>
        <p:nvPicPr>
          <p:cNvPr id="3074" name="Picture 2" descr="https://fsd.kopilkaurokov.ru/up/html/2020/12/25/k_5fe6510938e58/568576_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825625"/>
            <a:ext cx="90170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917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Морфологический разбор имени существительного на основе паспорта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Я, ____________, - имя существительное, так как обозначаю ___________ и отвечаю на вопрос _________________.</a:t>
            </a:r>
          </a:p>
          <a:p>
            <a:r>
              <a:rPr lang="ru-RU" dirty="0"/>
              <a:t>1. Моя начальная форма: ____________________.</a:t>
            </a:r>
          </a:p>
          <a:p>
            <a:r>
              <a:rPr lang="ru-RU" dirty="0"/>
              <a:t>2. Мои морфологические признаки:</a:t>
            </a:r>
          </a:p>
          <a:p>
            <a:r>
              <a:rPr lang="ru-RU" dirty="0"/>
              <a:t>а) постоянные: по разряду я существительное - _______________, ______________ (одушевленное-неодушевленное), ____________ (рода), ______________ (склонения);</a:t>
            </a:r>
          </a:p>
          <a:p>
            <a:r>
              <a:rPr lang="ru-RU" dirty="0"/>
              <a:t>б) непостоянные: стою в форме______________ (числа), ______________ (падежа).</a:t>
            </a:r>
          </a:p>
          <a:p>
            <a:r>
              <a:rPr lang="ru-RU" dirty="0"/>
              <a:t>3. Работаю в соседнем государстве Синтаксисе.</a:t>
            </a:r>
          </a:p>
          <a:p>
            <a:r>
              <a:rPr lang="ru-RU" dirty="0"/>
              <a:t>Сегодня я играю роль</a:t>
            </a:r>
            <a:r>
              <a:rPr lang="ru-RU" dirty="0" smtClean="0"/>
              <a:t>_______________                                  Козловская Лилия </a:t>
            </a:r>
            <a:r>
              <a:rPr lang="ru-RU" dirty="0" err="1" smtClean="0"/>
              <a:t>Мих</a:t>
            </a:r>
            <a:r>
              <a:rPr lang="ru-RU" dirty="0" smtClean="0"/>
              <a:t>-на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4824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179</Words>
  <Application>Microsoft Office PowerPoint</Application>
  <PresentationFormat>Произвольный</PresentationFormat>
  <Paragraphs>54</Paragraphs>
  <Slides>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Слайд think-cell</vt:lpstr>
      <vt:lpstr>Презентация PowerPoint</vt:lpstr>
      <vt:lpstr>Имя существительное</vt:lpstr>
      <vt:lpstr>Способы проверки безударных гласных в корне </vt:lpstr>
      <vt:lpstr>Имя существительное</vt:lpstr>
      <vt:lpstr>Презентация PowerPoint</vt:lpstr>
      <vt:lpstr>Презентация PowerPoint</vt:lpstr>
      <vt:lpstr>Имя существительное</vt:lpstr>
      <vt:lpstr>Морфологический разбор имени существительного на основе паспорта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LUNEVA</dc:creator>
  <cp:lastModifiedBy>User</cp:lastModifiedBy>
  <cp:revision>7</cp:revision>
  <dcterms:created xsi:type="dcterms:W3CDTF">2022-10-11T00:19:34Z</dcterms:created>
  <dcterms:modified xsi:type="dcterms:W3CDTF">2022-11-22T02:25:39Z</dcterms:modified>
</cp:coreProperties>
</file>