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8" r:id="rId4"/>
    <p:sldId id="270" r:id="rId5"/>
    <p:sldId id="261" r:id="rId6"/>
    <p:sldId id="274" r:id="rId7"/>
    <p:sldId id="275" r:id="rId8"/>
    <p:sldId id="272" r:id="rId9"/>
    <p:sldId id="273" r:id="rId10"/>
    <p:sldId id="284" r:id="rId11"/>
    <p:sldId id="285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334" y="-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A0913-DC24-4814-B9D0-40717E5264C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1181-82D3-49EC-9A0E-3C7C8B40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181-82D3-49EC-9A0E-3C7C8B401D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96A8D-C177-41E2-8752-4A751097F9C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A81-1510-4EBC-8ABB-9D1B3B3A5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3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4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5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3016"/>
            <a:ext cx="8572560" cy="14700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критического мышления </a:t>
            </a:r>
            <a:r>
              <a:rPr lang="ru-RU" sz="49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уроках внеклассного чтения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1071546"/>
            <a:ext cx="821537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1 отрывка.</a:t>
            </a:r>
            <a:endParaRPr lang="ru-RU" sz="3200" b="1" i="1" dirty="0">
              <a:ln w="1905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0"/>
            <a:ext cx="8534400" cy="7589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Стадия 2. Осмысление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143116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 происходят действия в рассказе?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какие детали обращает внимание автор, описывая окружающий мир?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Кто является героями рассказа?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отношения сложились между ними?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Какое событие легло в основу повествования?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Что произойдет дальше?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142852"/>
            <a:ext cx="821537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2 отрывка.</a:t>
            </a:r>
            <a:endParaRPr lang="ru-RU" sz="3200" b="1" i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Какую новую информацию вы узнали про девочек?</a:t>
            </a:r>
          </a:p>
          <a:p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Какими словами автор подчеркивает состояние сестричек и Ипатьевой?</a:t>
            </a:r>
          </a:p>
          <a:p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 вы думаете, могут ли измениться отношения между сиротами и старухой?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42852"/>
            <a:ext cx="828680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3 отрывка.</a:t>
            </a:r>
            <a:endParaRPr lang="ru-RU" sz="3200" b="1" i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142984"/>
            <a:ext cx="83582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 какого события отношения между героями рассказа становятся более теплыми?</a:t>
            </a:r>
          </a:p>
          <a:p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Какое важное решение принимает Ипатьева? </a:t>
            </a:r>
          </a:p>
          <a:p>
            <a:pPr>
              <a:buFont typeface="Wingdings" pitchFamily="2" charset="2"/>
              <a:buChar char="ü"/>
            </a:pP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 чувствуют себя сёстры?</a:t>
            </a:r>
          </a:p>
          <a:p>
            <a:pPr>
              <a:buFont typeface="Wingdings" pitchFamily="2" charset="2"/>
              <a:buChar char="ü"/>
            </a:pP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Жизнь старухи и девочек вошла в свое русло, почему автор на этом не завершила повествование? Что должно произойти дальше?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42852"/>
            <a:ext cx="828680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4 отрывка.</a:t>
            </a:r>
            <a:endParaRPr lang="ru-RU" sz="3200" b="1" i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Каким показывает автор мир взрослых?</a:t>
            </a:r>
          </a:p>
          <a:p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Оказавшись в беспросветно-тёмной очереди за капустой, девочки продрогли, </a:t>
            </a:r>
            <a:r>
              <a:rPr lang="ru-RU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«им в голову не приходило уйти без капусты»?</a:t>
            </a:r>
          </a:p>
          <a:p>
            <a:pPr>
              <a:buFont typeface="Wingdings" pitchFamily="2" charset="2"/>
              <a:buChar char="ü"/>
            </a:pPr>
            <a:endParaRPr lang="ru-RU" sz="3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вы почувствовали, слушая этот отрывок текста?</a:t>
            </a:r>
          </a:p>
          <a:p>
            <a:pPr>
              <a:buFont typeface="Wingdings" pitchFamily="2" charset="2"/>
              <a:buChar char="ü"/>
            </a:pP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будут дальше развиваться события?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42852"/>
            <a:ext cx="828680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5 отрывка.</a:t>
            </a:r>
            <a:endParaRPr lang="ru-RU" sz="3200" b="1" i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928802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 говорит, что девочки плакали,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«на них свалилось горе»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Что произошло?</a:t>
            </a:r>
          </a:p>
          <a:p>
            <a:pPr>
              <a:buFont typeface="Wingdings" pitchFamily="2" charset="2"/>
              <a:buChar char="ü"/>
            </a:pP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Почему Дуся не может сказать Ипатьевой о том, что они потеряли деньги?</a:t>
            </a:r>
          </a:p>
          <a:p>
            <a:pPr>
              <a:buFont typeface="Wingdings" pitchFamily="2" charset="2"/>
              <a:buChar char="ü"/>
            </a:pP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Что произойдет с героями дальше по вашему мнению?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42852"/>
            <a:ext cx="828680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6 отрывка.</a:t>
            </a:r>
            <a:endParaRPr lang="ru-RU" sz="3200" b="1" i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вы думаете, почему к ногам девочек упала капуста?  Почему 2 кочана, при этом один из них распался надвое? Что они символизируют?</a:t>
            </a:r>
          </a:p>
          <a:p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То, что произошло с девочками, как можно назвать?</a:t>
            </a:r>
          </a:p>
          <a:p>
            <a:pPr>
              <a:buFont typeface="Wingdings" pitchFamily="2" charset="2"/>
              <a:buChar char="ü"/>
            </a:pP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Может ли еще что-то чудесное произойти в финале рассказа?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77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42852"/>
            <a:ext cx="828680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7 отрывка.</a:t>
            </a:r>
            <a:endParaRPr lang="ru-RU" sz="3200" b="1" i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821537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ключевые слова вы можете назвать в этом отрывке?</a:t>
            </a:r>
          </a:p>
          <a:p>
            <a:pPr>
              <a:buFont typeface="Wingdings" pitchFamily="2" charset="2"/>
              <a:buChar char="ü"/>
            </a:pPr>
            <a:endParaRPr lang="ru-RU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Какое преображение произошло и с кем?</a:t>
            </a:r>
          </a:p>
          <a:p>
            <a:pPr>
              <a:buFont typeface="Wingdings" pitchFamily="2" charset="2"/>
              <a:buChar char="ü"/>
            </a:pPr>
            <a:endParaRPr lang="ru-RU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какой жанр прозы похож этот рассказ?</a:t>
            </a:r>
          </a:p>
          <a:p>
            <a:pPr>
              <a:buFont typeface="Wingdings" pitchFamily="2" charset="2"/>
              <a:buChar char="ü"/>
            </a:pPr>
            <a:endParaRPr lang="ru-RU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Вернемся к названию рассказа. 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Как вы можете его объяснить?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4643446"/>
            <a:ext cx="8286808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Капустное чудо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свершение таинства и чуда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намеренно </a:t>
            </a:r>
            <a:r>
              <a:rPr lang="ru-RU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приземляется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(капуста). 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происходит на земле с людьми и при помощи людей.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57158" y="0"/>
            <a:ext cx="8534400" cy="7589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Отношения между героями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000108"/>
          <a:ext cx="8286808" cy="5783580"/>
        </p:xfrm>
        <a:graphic>
          <a:graphicData uri="http://schemas.openxmlformats.org/drawingml/2006/table">
            <a:tbl>
              <a:tblPr/>
              <a:tblGrid>
                <a:gridCol w="4143404"/>
                <a:gridCol w="41434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Дуся и Оля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Ипатьева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Испуганно жались друг к дружке, исподлобья смотрели.</a:t>
                      </a:r>
                      <a:endParaRPr lang="ru-RU" sz="25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Оставила их у себя, но без большой радости. Бормотала – привезли на мою голову.</a:t>
                      </a:r>
                      <a:endParaRPr lang="ru-RU" sz="25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Молчали, только шуршали.</a:t>
                      </a:r>
                      <a:endParaRPr lang="ru-RU" sz="25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сдать ли в детдом.</a:t>
                      </a:r>
                      <a:endParaRPr lang="ru-RU" sz="25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Заговорили сначала между собой, а потом и со старухой.</a:t>
                      </a:r>
                      <a:endParaRPr lang="ru-RU" sz="25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Повела в баню, уложила спать на свою кровать.</a:t>
                      </a:r>
                      <a:endParaRPr lang="ru-RU" sz="25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Стали звать бабой Таней.</a:t>
                      </a:r>
                      <a:endParaRPr lang="ru-RU" sz="25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Господь с ними, пусть живут.</a:t>
                      </a:r>
                      <a:endParaRPr lang="ru-RU" sz="25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Девчонки-то золотые, ласковые… </a:t>
                      </a:r>
                      <a:r>
                        <a:rPr lang="ru-RU" sz="25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я-то </a:t>
                      </a: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без них?</a:t>
                      </a:r>
                      <a:endParaRPr lang="ru-RU" sz="25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57158" y="0"/>
            <a:ext cx="8534400" cy="7589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Стадия 3. Рефлексия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14422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Написать сочинение-рассуждение 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«Чудо человеческого преображения», опираясь на слова Омара Хайяма:</a:t>
            </a:r>
          </a:p>
          <a:p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Ветер жизни иногда свиреп.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целом жизнь, однако, хороша.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не страшно, когда чёрный хлеб,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Страшно, когда чёрная душа…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1928802"/>
            <a:ext cx="535785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Читать – это еще ничего не значит;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читать и как понимать читаемое – вот в чём главное дело.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ug.ru/wp-content/uploads/2021/03/12ug_21_1201_ushinski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428736"/>
            <a:ext cx="3056183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61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Константин Дмитриевич Ушинский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1026" name="Презентация" r:id="rId3" imgW="4285388" imgH="3212738" progId="PowerPoint.Show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428604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Читательская компетенция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1309410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совокупность знаний, умений,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навыков, обеспечивающих процесс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чтения как вида речевой деятельности: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643182"/>
            <a:ext cx="8643998" cy="3939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восприятие,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понимание,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прогнозирование,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интерпретация,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извлечение смысла информации,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оценка прочитанного текста,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диалог с автором,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готовность использовать извлеченную информацию в собственном личном опыте, в различных социокультурных ситуациях, свободно ориентироваться в современном мире.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29698" name="Презентация" r:id="rId3" imgW="4285388" imgH="3212738" progId="PowerPoint.Show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33265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мышления: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928802"/>
            <a:ext cx="8643998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понимание прочитанного текста;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оценивание информации с точки зрения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её важности;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выделение главного в информации;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критически оценивание новых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знаний;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формулирование выводов и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обобщений.</a:t>
            </a:r>
          </a:p>
        </p:txBody>
      </p:sp>
      <p:pic>
        <p:nvPicPr>
          <p:cNvPr id="29699" name="Picture 3" descr="C:\Users\Татьяна\Desktop\2022-2023\планы-отчеты\чтение с остановками\критическое мышление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179598"/>
            <a:ext cx="2643206" cy="267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31746" name="Презентация" r:id="rId3" imgW="4285388" imgH="3212738" progId="PowerPoint.Show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33265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приёма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«чтение с остановками»: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132856"/>
            <a:ext cx="8286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не требует большого количества времени при реализации;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текст не должен быть объемным;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текст должен содержать проблему;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учащиеся не знакомятся с произведением заранее.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20482" name="Презентация" r:id="rId3" imgW="4285388" imgH="3212738" progId="PowerPoint.Show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786" y="428604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Чтение с остановками</a:t>
            </a:r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0024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Заинтересовать ребенка книгой, развить навыки осмысленного чтения.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Вызов        осмысление        рефлексия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95736" y="3933056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104" y="3933056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0100" y="4643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714884"/>
            <a:ext cx="807249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чтение — вопросы по тексту — предположения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32770" name="Презентация" r:id="rId3" imgW="4285388" imgH="3212738" progId="PowerPoint.Show.12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4643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2275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Рассказ Л. Улицкой «Капустное чудо»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разделила на 7 частей: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357298"/>
            <a:ext cx="8929718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1 отрывок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от слов «Две маленькие девочки»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 слов «домашнюю работу они делают сами — легко и без принуждения».</a:t>
            </a:r>
          </a:p>
          <a:p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2 отрывок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 слов «К старухе Ипатьевой»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 слов «оставлять их при себе или сдать в детдом.»</a:t>
            </a:r>
          </a:p>
          <a:p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3 отрывок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от слов «В субботу она взяла таз, чистое белье и девочек…»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 слов «…кому починить…»</a:t>
            </a:r>
          </a:p>
          <a:p>
            <a:pPr lvl="0"/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4 отрывок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 слов «Теперь девочки шли за капустой»                                               до слов «Но продавщица цыкнула на нее: — Обед! — И ушла.»</a:t>
            </a:r>
          </a:p>
          <a:p>
            <a:pPr lvl="0"/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5 отрывок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 слов «Прошел еще час. Свет стал убывать»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 слов «Сказать «потеряла» казалось ей совсем невозможным».</a:t>
            </a:r>
          </a:p>
          <a:p>
            <a:pPr lvl="0"/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6 отрывок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 слов «Ольга всхлипывала…»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 слов «Вострая Дуся подложила под него картонку, и они поволокли его…»</a:t>
            </a:r>
          </a:p>
          <a:p>
            <a:pPr lvl="0"/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7 отрывок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 слов «Ипатьевой дома не было.» 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 слов «А девочки в темноте выложили на стол капусту, сели, не раздеваясь, на стул и ждали…»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1142984"/>
            <a:ext cx="821537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Людмила Евгеньевна Улицкая</a:t>
            </a:r>
          </a:p>
          <a:p>
            <a:pPr algn="ctr"/>
            <a:r>
              <a:rPr lang="ru-RU" sz="3200" b="1" i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февраля 1943 года</a:t>
            </a:r>
            <a:endParaRPr lang="ru-RU" sz="3200" b="1" i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xn--80ackhgcedbc5asx9a0cxa.xn--p1ai/upload/medialibrary/3e6/020_07_2013.jpg"/>
          <p:cNvPicPr>
            <a:picLocks noChangeAspect="1" noChangeArrowheads="1"/>
          </p:cNvPicPr>
          <p:nvPr/>
        </p:nvPicPr>
        <p:blipFill>
          <a:blip r:embed="rId3" cstate="print"/>
          <a:srcRect l="1737" r="5458"/>
          <a:stretch>
            <a:fillRect/>
          </a:stretch>
        </p:blipFill>
        <p:spPr bwMode="auto">
          <a:xfrm>
            <a:off x="4071934" y="2714620"/>
            <a:ext cx="4857784" cy="3389098"/>
          </a:xfrm>
          <a:prstGeom prst="rect">
            <a:avLst/>
          </a:prstGeom>
          <a:noFill/>
        </p:spPr>
      </p:pic>
      <p:sp>
        <p:nvSpPr>
          <p:cNvPr id="4" name="Текст 2"/>
          <p:cNvSpPr>
            <a:spLocks noGrp="1"/>
          </p:cNvSpPr>
          <p:nvPr>
            <p:ph type="body" idx="2"/>
          </p:nvPr>
        </p:nvSpPr>
        <p:spPr>
          <a:xfrm>
            <a:off x="357158" y="2357430"/>
            <a:ext cx="3857652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Известная русская писательница, переводчица и сценарист. Мастер современной прозы 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Первая женщина — лауреат премии «Русский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Букер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 (2001г). Лауреат премии «Большая книга» (2007, 2016). 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Произведения Людмилы Евгеньевны переведены на три десятка языков.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15370" cy="7589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Стадия 1. Вызов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3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285984" y="4357694"/>
            <a:ext cx="4608513" cy="914400"/>
          </a:xfrm>
          <a:prstGeom prst="ellips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Оксюморон</a:t>
            </a:r>
            <a:endParaRPr lang="ru-RU" sz="4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500306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Такой приём в литературе, при котором сочетаются противоположные по смыслу определения, понятия, и возникает новое смысловое качество, называется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42852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Сегодня мы будем читать и анализировать рассказ Людмилы Улицкой, который называется «Капустное чудо».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вы думаете, в 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чём особенность сочетания слов </a:t>
            </a:r>
          </a:p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названии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429264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 вы думаете, о чём этот рассказ?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Ваши предположения.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884</Words>
  <Application>Microsoft Office PowerPoint</Application>
  <PresentationFormat>Экран (4:3)</PresentationFormat>
  <Paragraphs>136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Презентация</vt:lpstr>
      <vt:lpstr>Использование технологии критического мышления  на уроках внеклассного чтения   </vt:lpstr>
      <vt:lpstr>Слайд 2</vt:lpstr>
      <vt:lpstr>Слайд 3</vt:lpstr>
      <vt:lpstr>Слайд 4</vt:lpstr>
      <vt:lpstr>Слайд 5</vt:lpstr>
      <vt:lpstr>Слайд 6</vt:lpstr>
      <vt:lpstr>Слайд 7</vt:lpstr>
      <vt:lpstr>Стадия 1. Вызов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раскрытия творческого  потенциала учащихся в условиях школьной библиотеки</dc:title>
  <dc:creator>Наташа</dc:creator>
  <cp:lastModifiedBy>Татьяна</cp:lastModifiedBy>
  <cp:revision>85</cp:revision>
  <dcterms:created xsi:type="dcterms:W3CDTF">2015-11-11T07:07:00Z</dcterms:created>
  <dcterms:modified xsi:type="dcterms:W3CDTF">2023-01-27T02:49:50Z</dcterms:modified>
</cp:coreProperties>
</file>