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753" r:id="rId3"/>
    <p:sldId id="758" r:id="rId4"/>
    <p:sldId id="759" r:id="rId5"/>
    <p:sldId id="760" r:id="rId6"/>
    <p:sldId id="761" r:id="rId7"/>
    <p:sldId id="762" r:id="rId8"/>
    <p:sldId id="763" r:id="rId9"/>
    <p:sldId id="764" r:id="rId10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6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orient="horz" pos="3249" userDrawn="1">
          <p15:clr>
            <a:srgbClr val="A4A3A4"/>
          </p15:clr>
        </p15:guide>
        <p15:guide id="10" pos="1844" userDrawn="1">
          <p15:clr>
            <a:srgbClr val="A4A3A4"/>
          </p15:clr>
        </p15:guide>
        <p15:guide id="14" pos="3318" userDrawn="1">
          <p15:clr>
            <a:srgbClr val="A4A3A4"/>
          </p15:clr>
        </p15:guide>
        <p15:guide id="15" pos="4747" userDrawn="1">
          <p15:clr>
            <a:srgbClr val="A4A3A4"/>
          </p15:clr>
        </p15:guide>
        <p15:guide id="16" pos="6040" userDrawn="1">
          <p15:clr>
            <a:srgbClr val="A4A3A4"/>
          </p15:clr>
        </p15:guide>
        <p15:guide id="17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шкина Екатерина Борисовна" initials="АЕБ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C78"/>
    <a:srgbClr val="66CCFF"/>
    <a:srgbClr val="99FFCC"/>
    <a:srgbClr val="3BC1F1"/>
    <a:srgbClr val="4FA8DD"/>
    <a:srgbClr val="0361A5"/>
    <a:srgbClr val="499FD1"/>
    <a:srgbClr val="008AC9"/>
    <a:srgbClr val="D0E1EE"/>
    <a:srgbClr val="E1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98169" autoAdjust="0"/>
  </p:normalViewPr>
  <p:slideViewPr>
    <p:cSldViewPr snapToGrid="0">
      <p:cViewPr>
        <p:scale>
          <a:sx n="98" d="100"/>
          <a:sy n="98" d="100"/>
        </p:scale>
        <p:origin x="-852" y="-462"/>
      </p:cViewPr>
      <p:guideLst>
        <p:guide orient="horz" pos="436"/>
        <p:guide orient="horz" pos="3725"/>
        <p:guide orient="horz" pos="3249"/>
        <p:guide pos="302"/>
        <p:guide pos="7401"/>
        <p:guide pos="1844"/>
        <p:guide pos="3318"/>
        <p:guide pos="4747"/>
        <p:guide pos="60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E1740E6-FAAD-458E-8F70-076CE730AAC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626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5626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A9B7E29-9827-4036-968E-B9C584E75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4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3630" cy="53950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0546" y="0"/>
            <a:ext cx="2923630" cy="539503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11.10.2022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0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=""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0EC7F88-826E-9B7F-5319-5965C5F496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1A277CD-E6E9-48AD-F017-3E18A8695E48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7BD6D3C8-E52B-9B2B-E6F1-D260141EACD0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C8B0588C-5D01-654B-9A15-2A6BDD1112E5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40BF7E-19CE-E668-3DB5-554CEB96E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D330683-699C-150D-CAD8-934C0B25B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50B9D8F-1C2C-7969-1E8D-E2900A1A240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AA9ED4E5-BF69-E730-F789-86BE14B76B66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4CCFB8C-31FB-7740-8689-E3BD672453E9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B95694-54A3-FEB4-56AB-40CE1CFA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92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D96B10B-D1F2-2889-7740-2A1AAD6A03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25" y="6126163"/>
            <a:ext cx="16303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57B33E3-3D33-D94C-9DB2-07408735E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A48931-DE1B-7B9C-7557-0D74F3271C78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B1C82FB5-334E-B35D-0144-3A501DBFC69C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0E93D095-A689-F240-BF42-231550FCE3F9}" type="slidenum">
              <a:rPr lang="ru-RU" sz="1400" b="1" smtClean="0">
                <a:solidFill>
                  <a:schemeClr val="bg1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773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3A853A7-FC8E-C71A-CB8D-F616F642D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2446" r="-4816" b="9870"/>
          <a:stretch/>
        </p:blipFill>
        <p:spPr>
          <a:xfrm>
            <a:off x="-1" y="-453126"/>
            <a:ext cx="3585307" cy="55173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B4933C8-2CEB-4D2E-03F0-5B19680F1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910724"/>
            <a:ext cx="3616304" cy="594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40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=""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9D1F43E-D985-4D51-9B68-1D050FA79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854A0D0-A9BB-1C5E-9E0B-79D07069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=""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854A0D0-A9BB-1C5E-9E0B-79D07069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=""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B92521F-AA6D-A25E-D94D-C731625BA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18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97973D-0FE3-2A35-590F-B61E7EE3E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725" y="6126916"/>
            <a:ext cx="1631739" cy="4690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14FD9C-9C80-F08A-A7FB-7C1B47F5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="" xmlns:a16="http://schemas.microsoft.com/office/drawing/2014/main" id="{D3E22855-F484-1710-E4D3-9390939B947D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2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97973D-0FE3-2A35-590F-B61E7EE3E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725" y="6126916"/>
            <a:ext cx="1631739" cy="4690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="" xmlns:a16="http://schemas.microsoft.com/office/drawing/2014/main" id="{D3E22855-F484-1710-E4D3-9390939B947D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8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2446" r="-4816" b="9870"/>
          <a:stretch/>
        </p:blipFill>
        <p:spPr>
          <a:xfrm>
            <a:off x="-1" y="-453126"/>
            <a:ext cx="3585307" cy="55173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14FD9C-9C80-F08A-A7FB-7C1B47F5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910724"/>
            <a:ext cx="3616304" cy="594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6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855EFB3-4D89-83D0-0EE6-926E4C50A7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5076575-B14E-6F73-7BC6-0A977627B687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A7657630-173D-EF10-249D-8D4E8DBE8A8F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09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AAA2F3E-B21F-C481-9DFC-69FEE1344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EDF3A6D-5968-FFE1-7CF7-D6B05FFBE6B5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90989494-9CB2-26A3-6664-6B2BD7603293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7E7E2665-0458-694C-B3A0-8F8BA25A8619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8F29EB6-864F-3366-E844-8BD3D0D13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B5986D-1161-33ED-E56B-B1B6239BA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1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70" r:id="rId4"/>
    <p:sldLayoutId id="2147483666" r:id="rId5"/>
    <p:sldLayoutId id="2147483669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39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8B25BD6-3500-765E-196A-BF54821BF9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r="3395" b="1697"/>
          <a:stretch/>
        </p:blipFill>
        <p:spPr>
          <a:xfrm>
            <a:off x="-4775" y="0"/>
            <a:ext cx="12192000" cy="6858000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37" y="6432105"/>
            <a:ext cx="117125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Все права защищены. Никакая часть презентации не может быть воспроизведена в какой 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 бы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то ни было форме и какими бы то ни было средствами, включая размещение в Интернете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и в корпоративных сетях, а также запись в память ЭВМ,  для частного или публичного использования, 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без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2 г.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3F6D87B1-092F-8439-B98B-D2C4DA0737E8}"/>
              </a:ext>
            </a:extLst>
          </p:cNvPr>
          <p:cNvSpPr txBox="1">
            <a:spLocks/>
          </p:cNvSpPr>
          <p:nvPr/>
        </p:nvSpPr>
        <p:spPr>
          <a:xfrm>
            <a:off x="0" y="5834556"/>
            <a:ext cx="69736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ea typeface="Open Sans Condensed" pitchFamily="34" charset="0"/>
                <a:cs typeface="Open Sans Condensed" pitchFamily="34" charset="0"/>
              </a:rPr>
              <a:t>Методический день учителя русского языка</a:t>
            </a:r>
            <a:endParaRPr lang="ru-RU" sz="2000" b="1" dirty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72057C-EE7E-C9E6-36DA-5A2A1647BC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71" b="18722"/>
          <a:stretch/>
        </p:blipFill>
        <p:spPr>
          <a:xfrm>
            <a:off x="1903923" y="718079"/>
            <a:ext cx="1913489" cy="518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37" y="1205687"/>
            <a:ext cx="5988442" cy="271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Октябрь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Проект урока русского языка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choolBookSanPin-Regular"/>
                <a:cs typeface="Times New Roman" panose="02020603050405020304" pitchFamily="18" charset="0"/>
              </a:rPr>
              <a:t>Общее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SchoolBookSanPin-Regular"/>
                <a:cs typeface="Times New Roman" panose="02020603050405020304" pitchFamily="18" charset="0"/>
              </a:rPr>
              <a:t>грамматическое значение местоимения. Синтаксические функции местоимений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937" y="4683009"/>
            <a:ext cx="6311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автора(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Леушина Елена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Фаридовна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Населённый пункт:     Красноярский край, Ачинск                                                                Образовательная организация: МБОУ «Средняя школа 6»</a:t>
            </a:r>
          </a:p>
        </p:txBody>
      </p:sp>
    </p:spTree>
    <p:extLst>
      <p:ext uri="{BB962C8B-B14F-4D97-AF65-F5344CB8AC3E}">
        <p14:creationId xmlns:p14="http://schemas.microsoft.com/office/powerpoint/2010/main" val="1871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="" xmlns:a16="http://schemas.microsoft.com/office/drawing/2014/main" id="{492071EF-3F58-04B8-8752-4FC0D94C9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37162"/>
            <a:ext cx="10390188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Open Sans Condensed" pitchFamily="2" charset="0"/>
              </a:rPr>
              <a:t>Общие данные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Open Sans Condensed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650" y="646185"/>
            <a:ext cx="11527063" cy="573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русский язык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6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раздела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Местоимения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ru-RU" sz="2300" dirty="0">
                <a:latin typeface="Times New Roman" panose="02020603050405020304" pitchFamily="18" charset="0"/>
                <a:ea typeface="SchoolBookSanPin-Regular"/>
                <a:cs typeface="Times New Roman" panose="02020603050405020304" pitchFamily="18" charset="0"/>
              </a:rPr>
              <a:t>Общее грамматическое значение местоимения. Синтаксические функции местоимений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урока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понимание признаков местоимения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результаты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300" b="1" dirty="0">
                <a:solidFill>
                  <a:srgbClr val="1D21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solidFill>
                  <a:srgbClr val="1D21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ea typeface="SchoolBookSanPin-Regular"/>
                <a:cs typeface="Times New Roman" panose="02020603050405020304" pitchFamily="18" charset="0"/>
              </a:rPr>
              <a:t>Сформировать умение распознавать местоимения; </a:t>
            </a:r>
            <a:endParaRPr lang="ru-RU" sz="2300" dirty="0" smtClean="0">
              <a:latin typeface="Times New Roman" panose="02020603050405020304" pitchFamily="18" charset="0"/>
              <a:ea typeface="SchoolBookSanPin-Regular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SchoolBookSanPin-Regular"/>
                <a:cs typeface="Times New Roman" panose="02020603050405020304" pitchFamily="18" charset="0"/>
              </a:rPr>
              <a:t>определять  </a:t>
            </a:r>
            <a:r>
              <a:rPr lang="ru-RU" sz="2300" dirty="0">
                <a:latin typeface="Times New Roman" panose="02020603050405020304" pitchFamily="18" charset="0"/>
                <a:ea typeface="SchoolBookSanPin-Regular"/>
                <a:cs typeface="Times New Roman" panose="02020603050405020304" pitchFamily="18" charset="0"/>
              </a:rPr>
              <a:t>их общее грамматическое значение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результаты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latin typeface="Times New Roman" panose="02020603050405020304" pitchFamily="18" charset="0"/>
                <a:ea typeface="SchoolBookSanPin-Regular"/>
                <a:cs typeface="Times New Roman" panose="02020603050405020304" pitchFamily="18" charset="0"/>
              </a:rPr>
              <a:t> выявлять и характеризовать существенные признаки языковых единиц, устанавливать существенный признак классификации языковых единиц (явлений), основания для обобщения и сравнения, критерии проводимого анализа; классифицировать </a:t>
            </a:r>
            <a:r>
              <a:rPr lang="ru-RU" sz="2300" dirty="0" smtClean="0">
                <a:latin typeface="Times New Roman" panose="02020603050405020304" pitchFamily="18" charset="0"/>
                <a:ea typeface="SchoolBookSanPin-Regular"/>
                <a:cs typeface="Times New Roman" panose="02020603050405020304" pitchFamily="18" charset="0"/>
              </a:rPr>
              <a:t>языковые единицы </a:t>
            </a:r>
            <a:r>
              <a:rPr lang="ru-RU" sz="2300" dirty="0">
                <a:latin typeface="Times New Roman" panose="02020603050405020304" pitchFamily="18" charset="0"/>
                <a:ea typeface="SchoolBookSanPin-Regular"/>
                <a:cs typeface="Times New Roman" panose="02020603050405020304" pitchFamily="18" charset="0"/>
              </a:rPr>
              <a:t>по существенному признаку;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ea typeface="SchoolBookSanPin-Regular"/>
                <a:cs typeface="Times New Roman" panose="02020603050405020304" pitchFamily="18" charset="0"/>
              </a:rPr>
              <a:t>выражать себя (свою точку зрения) в диалогах и дискуссиях.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10326"/>
              </p:ext>
            </p:extLst>
          </p:nvPr>
        </p:nvGraphicFramePr>
        <p:xfrm>
          <a:off x="388297" y="261257"/>
          <a:ext cx="11469873" cy="6200913"/>
        </p:xfrm>
        <a:graphic>
          <a:graphicData uri="http://schemas.openxmlformats.org/drawingml/2006/table">
            <a:tbl>
              <a:tblPr firstRow="1" firstCol="1" bandRow="1"/>
              <a:tblGrid>
                <a:gridCol w="7094742">
                  <a:extLst>
                    <a:ext uri="{9D8B030D-6E8A-4147-A177-3AD203B41FA5}">
                      <a16:colId xmlns="" xmlns:a16="http://schemas.microsoft.com/office/drawing/2014/main" val="3681605209"/>
                    </a:ext>
                  </a:extLst>
                </a:gridCol>
                <a:gridCol w="4375131">
                  <a:extLst>
                    <a:ext uri="{9D8B030D-6E8A-4147-A177-3AD203B41FA5}">
                      <a16:colId xmlns="" xmlns:a16="http://schemas.microsoft.com/office/drawing/2014/main" val="1105402983"/>
                    </a:ext>
                  </a:extLst>
                </a:gridCol>
              </a:tblGrid>
              <a:tr h="240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учителя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учеников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6711601"/>
                  </a:ext>
                </a:extLst>
              </a:tr>
              <a:tr h="4115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Мотивационно-целевой этап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9019042"/>
                  </a:ext>
                </a:extLst>
              </a:tr>
              <a:tr h="4036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Приветствует детей.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Мотивирует на работу – читает загадки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какого местоимения, если к нему прибавить сто, можно испечь пирог? (Те)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слова состоят только из местоимений? (Вымыты, вымыто)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местоимения самые чистые (Вы-мы-ты)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какое местоимение можно спрятать букву ц , чтобы получилось животное? (Я: за-я-ц)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какому местоимению нужно прибавить слог 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чтобы получить средство умывания? (Мы)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местоимения встречаются на русских дорогах? (Я-мы)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Какое местоимение читается одинаково слева направо и справа налево? (Оно)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личных местоимений в слове семья? (7-я)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 руки бывают местоимениями? (Когда вы-мы-ты)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слог - личное местоимение 2-го лица. Второй - звук, который издает лягушка. Вместе - название овоща. (Тыква)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радостно приветствует каждый ответ, как верный, так и неверный. Просит объяснить появление версии ответа.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 неверного подводит к правильному ответу путем рисования на доске.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Организованы и мотивированы на работу на уроке.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Отгадывают загадки.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Версии могут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быть </a:t>
                      </a: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разнообразными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зависимости от полета детской фантазии.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0753802"/>
                  </a:ext>
                </a:extLst>
              </a:tr>
              <a:tr h="1440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Подводит детей к определению темы урока: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-Ребята, как вы думаете, какова тема сегодняшнего урока?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-Как вы считаете, о чем мы будем говорить на первом уроке знакомства с новой частью речи?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Определяют тему: так как во всех загадках говорится про местоимения, то это и будет тема урока.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Сильные ученики предполагают, что узнают о признаках местоимения, об их видах. Слабые ученики предполагают, что научатся их узнавать в тексте.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356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9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207973"/>
              </p:ext>
            </p:extLst>
          </p:nvPr>
        </p:nvGraphicFramePr>
        <p:xfrm>
          <a:off x="374650" y="885372"/>
          <a:ext cx="11527063" cy="5225142"/>
        </p:xfrm>
        <a:graphic>
          <a:graphicData uri="http://schemas.openxmlformats.org/drawingml/2006/table">
            <a:tbl>
              <a:tblPr firstRow="1" firstCol="1" bandRow="1"/>
              <a:tblGrid>
                <a:gridCol w="7371566">
                  <a:extLst>
                    <a:ext uri="{9D8B030D-6E8A-4147-A177-3AD203B41FA5}">
                      <a16:colId xmlns="" xmlns:a16="http://schemas.microsoft.com/office/drawing/2014/main" val="1189479264"/>
                    </a:ext>
                  </a:extLst>
                </a:gridCol>
                <a:gridCol w="4155497">
                  <a:extLst>
                    <a:ext uri="{9D8B030D-6E8A-4147-A177-3AD203B41FA5}">
                      <a16:colId xmlns="" xmlns:a16="http://schemas.microsoft.com/office/drawing/2014/main" val="249245431"/>
                    </a:ext>
                  </a:extLst>
                </a:gridCol>
              </a:tblGrid>
              <a:tr h="703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учителя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54" marR="24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Действия ученика</a:t>
                      </a:r>
                      <a:endParaRPr lang="ru-RU" sz="1800" dirty="0"/>
                    </a:p>
                  </a:txBody>
                  <a:tcPr marL="32338" marR="32338" marT="16169" marB="161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855035990"/>
                  </a:ext>
                </a:extLst>
              </a:tr>
              <a:tr h="4521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в парах.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 выполнить учебное задание: вспомните , что вам уже известно про местоимения, попробуйте сформулировать определение местоимения в виде кластера. Записать его в тетрадь.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доске схема-кластер «Местоимение-это…»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Вызывает к доске одну пару. Потом просит остальных дополнить, что еще удалось вспомнить. Каждый ответ просит обосновать, спрашивая: «Почему ты не согласен?», «Почему ты согласен?», «С чем ты не согласен?», «С чем ты согласен?»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результате появляется таблица «Признаки других частей речи у местоимений».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54" marR="24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Совещаются в парах. Называют разряды личных местоимений, говорят, что местоимение заменяет имя. Выходят на части речи, которые заменяет местоимение: имя прилагательное, имя числительное, имя существительное. Отсюда выводят вопросы местоимений., выясняют, какими членами предложения они могут быть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Записывают на доске результаты работы. Дополняют и на доске, и в тетрадях.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Подводят итоги данного этапа урока.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L="32338" marR="32338" marT="16169" marB="161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04455302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28" y="4942706"/>
            <a:ext cx="4817069" cy="1017807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492071EF-3F58-04B8-8752-4FC0D94C9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37162"/>
            <a:ext cx="10390188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dirty="0" smtClean="0">
                <a:solidFill>
                  <a:srgbClr val="233C78"/>
                </a:solidFill>
                <a:cs typeface="Open Sans Condensed" pitchFamily="2" charset="0"/>
              </a:rPr>
              <a:t>Этап актуализации знаний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Open Sans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2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961" y="123762"/>
            <a:ext cx="509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33C7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Этап открытия нового знания</a:t>
            </a:r>
            <a:endParaRPr lang="ru-RU" sz="2800" b="1" dirty="0">
              <a:solidFill>
                <a:srgbClr val="233C78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05450"/>
              </p:ext>
            </p:extLst>
          </p:nvPr>
        </p:nvGraphicFramePr>
        <p:xfrm>
          <a:off x="478973" y="758507"/>
          <a:ext cx="11451770" cy="5903786"/>
        </p:xfrm>
        <a:graphic>
          <a:graphicData uri="http://schemas.openxmlformats.org/drawingml/2006/table">
            <a:tbl>
              <a:tblPr firstRow="1" firstCol="1" bandRow="1"/>
              <a:tblGrid>
                <a:gridCol w="3851958">
                  <a:extLst>
                    <a:ext uri="{9D8B030D-6E8A-4147-A177-3AD203B41FA5}">
                      <a16:colId xmlns="" xmlns:a16="http://schemas.microsoft.com/office/drawing/2014/main" val="1021876013"/>
                    </a:ext>
                  </a:extLst>
                </a:gridCol>
                <a:gridCol w="7599812">
                  <a:extLst>
                    <a:ext uri="{9D8B030D-6E8A-4147-A177-3AD203B41FA5}">
                      <a16:colId xmlns="" xmlns:a16="http://schemas.microsoft.com/office/drawing/2014/main" val="329103636"/>
                    </a:ext>
                  </a:extLst>
                </a:gridCol>
              </a:tblGrid>
              <a:tr h="142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212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текста. Работа в малых группах (соседние парты)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212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Задания: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1D212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Этот текст для изучения темы «Местоимения». Как вы думаете, легко ли будет найти местоимения в тексте?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212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Какими могут быть  правила нахождения местоимений в тексте? Придумайте и запишите алгоритм для того, чтоб определить местоимения в тексте.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Ответы: Да, легко. Нет, трудно.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1.Можно задать вопросы.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2.Можно заменить другими частями речи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Можно проверить, от какого слова зависит.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Записывают алгоритм.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992944"/>
                  </a:ext>
                </a:extLst>
              </a:tr>
              <a:tr h="40612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Руководствуясь вашим алгоритмом, найдите в своем отрывке местоимения и определите какими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членами предложения они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являются.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1.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предположительно найдут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не увидят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как авторитетно утверждают мои родители и начальники, родилась раньше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меня.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Правы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нет, но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знаю только, что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помню ни одного дня в моей жизни, когда бы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принадлежал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не чувствовал над собой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власти.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покидает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день и ночь;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тоже не выказываю поползновения удрать от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нее,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— связь, стало быть,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крепкая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прочная… Но не завидуйте, юная читательница!.. Эта трогательная связь не приносит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ничего, кроме несчастий.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2.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2.Во-первых, моя «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не отступая от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день и ночь, не дает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заниматься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делом.</a:t>
                      </a:r>
                      <a:r>
                        <a:rPr lang="ru-RU" sz="12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мешает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читать, писать, гулять, наслаждаться природой…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пишу эти строки, а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толкает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 локоть и ежесекундно, как древняя Клеопатра не менее древнего Антония, манит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ложу.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Во-вторых,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разоряет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меня,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как французская кокотка. За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привязанность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пожертвовал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всем: карьерой, славой, комфортом… По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милости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хожу раздет, живу в дешевом номере, питаюсь ерундой, пишу бледными чернилами.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4.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Всё, всё пожирает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ненасытная!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ненавижу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ее,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презираю… Давно бы пора развестись с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ней,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но не развелся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сих пор не потому, что московские адвокаты берут за развод четыре тысячи… Детей у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пока нет… Хотите знать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имя? Извольте…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поэтично и напоминает Лилю, Лелю, Нелли…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зовут — Лень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372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79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01352"/>
              </p:ext>
            </p:extLst>
          </p:nvPr>
        </p:nvGraphicFramePr>
        <p:xfrm>
          <a:off x="510195" y="1204686"/>
          <a:ext cx="11347976" cy="3677289"/>
        </p:xfrm>
        <a:graphic>
          <a:graphicData uri="http://schemas.openxmlformats.org/drawingml/2006/table">
            <a:tbl>
              <a:tblPr firstRow="1" firstCol="1" bandRow="1"/>
              <a:tblGrid>
                <a:gridCol w="5409773">
                  <a:extLst>
                    <a:ext uri="{9D8B030D-6E8A-4147-A177-3AD203B41FA5}">
                      <a16:colId xmlns="" xmlns:a16="http://schemas.microsoft.com/office/drawing/2014/main" val="1594144037"/>
                    </a:ext>
                  </a:extLst>
                </a:gridCol>
                <a:gridCol w="5938203">
                  <a:extLst>
                    <a:ext uri="{9D8B030D-6E8A-4147-A177-3AD203B41FA5}">
                      <a16:colId xmlns="" xmlns:a16="http://schemas.microsoft.com/office/drawing/2014/main" val="3964195239"/>
                    </a:ext>
                  </a:extLst>
                </a:gridCol>
              </a:tblGrid>
              <a:tr h="40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ученика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3084209"/>
                  </a:ext>
                </a:extLst>
              </a:tr>
              <a:tr h="3268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Дает ключ для проверки. Просит посчитать процент выполнения работ по принципу: 100 % - полностью выполненное задание.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 провести анализ: Проблема: почему не все местоимения увидели?</a:t>
                      </a:r>
                      <a:r>
                        <a:rPr lang="ru-RU" sz="1800" dirty="0">
                          <a:solidFill>
                            <a:srgbClr val="1D212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увидели формы местоимений в других падежах.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Сверяются с ключом. Считают, сколько процентов задания выполнено верно. Получается в разных группах по-разному.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Сильные: не знали, к каким словам задавать вопрос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Слабые: не все слова похожи на те, которые уже знаем. Удалось узнать только личные местоимения в Именительном падеже. Определяют собственные дефициты: нужно учиться изменять местоимения по падежам, чтоб узнавать падежные формы. Дополняют алгоритм информацией о падежных вопросах и начальной форме местоимений.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328162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195" y="400512"/>
            <a:ext cx="271625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233C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самоконтроля</a:t>
            </a:r>
            <a:endParaRPr lang="ru-RU" sz="2400" dirty="0">
              <a:solidFill>
                <a:srgbClr val="233C7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4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39344"/>
              </p:ext>
            </p:extLst>
          </p:nvPr>
        </p:nvGraphicFramePr>
        <p:xfrm>
          <a:off x="609599" y="1393412"/>
          <a:ext cx="10900229" cy="3521964"/>
        </p:xfrm>
        <a:graphic>
          <a:graphicData uri="http://schemas.openxmlformats.org/drawingml/2006/table">
            <a:tbl>
              <a:tblPr firstRow="1" firstCol="1" bandRow="1"/>
              <a:tblGrid>
                <a:gridCol w="5196325">
                  <a:extLst>
                    <a:ext uri="{9D8B030D-6E8A-4147-A177-3AD203B41FA5}">
                      <a16:colId xmlns="" xmlns:a16="http://schemas.microsoft.com/office/drawing/2014/main" val="213475574"/>
                    </a:ext>
                  </a:extLst>
                </a:gridCol>
                <a:gridCol w="5703904">
                  <a:extLst>
                    <a:ext uri="{9D8B030D-6E8A-4147-A177-3AD203B41FA5}">
                      <a16:colId xmlns="" xmlns:a16="http://schemas.microsoft.com/office/drawing/2014/main" val="2300949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ученика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928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приемы, описанные в ваших алгоритмах, помогли вам эффективно найти местоимения? Отметьте их в бланках с  алгоритмах желтым цветом. После этого прикрепите бланки на малую доску.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Давайте наиболее эффективные соберем вместе, получится один общий алгоритм, которым мы можем пользоваться на уроках.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Делаю общую сборку, записываю на большой доске.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Отмечают в бланках удачные ходы, прикрепляют листки на доску.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Поучившийся результат – общий алгоритм для работы списывают в тетрадь индивидуально каждый.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373934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7203" y="545881"/>
            <a:ext cx="5334602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33C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создания совместного продукта</a:t>
            </a:r>
            <a:endParaRPr lang="ru-RU" sz="2400" b="1" dirty="0">
              <a:solidFill>
                <a:srgbClr val="233C7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2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2631" y="603937"/>
            <a:ext cx="5600572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33C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рефлексии учебной деятельности</a:t>
            </a:r>
            <a:endParaRPr lang="ru-RU" sz="2400" b="1" dirty="0">
              <a:solidFill>
                <a:srgbClr val="233C7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11582"/>
              </p:ext>
            </p:extLst>
          </p:nvPr>
        </p:nvGraphicFramePr>
        <p:xfrm>
          <a:off x="464457" y="1752050"/>
          <a:ext cx="10943772" cy="3952063"/>
        </p:xfrm>
        <a:graphic>
          <a:graphicData uri="http://schemas.openxmlformats.org/drawingml/2006/table">
            <a:tbl>
              <a:tblPr firstRow="1" firstCol="1" bandRow="1"/>
              <a:tblGrid>
                <a:gridCol w="5217082">
                  <a:extLst>
                    <a:ext uri="{9D8B030D-6E8A-4147-A177-3AD203B41FA5}">
                      <a16:colId xmlns="" xmlns:a16="http://schemas.microsoft.com/office/drawing/2014/main" val="1936058025"/>
                    </a:ext>
                  </a:extLst>
                </a:gridCol>
                <a:gridCol w="5726690">
                  <a:extLst>
                    <a:ext uri="{9D8B030D-6E8A-4147-A177-3AD203B41FA5}">
                      <a16:colId xmlns="" xmlns:a16="http://schemas.microsoft.com/office/drawing/2014/main" val="584082236"/>
                    </a:ext>
                  </a:extLst>
                </a:gridCol>
              </a:tblGrid>
              <a:tr h="875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ученика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7143892"/>
                  </a:ext>
                </a:extLst>
              </a:tr>
              <a:tr h="3076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нового сегодня узнали на уроке?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проблемы выявили, каким образом планируем с ними работать?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Узнали, что личные местоимения изменяются  в падежных формах, поэтому нужно знакомиться с их формами, вспоминая вопросы падежей.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6618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412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73059</TotalTime>
  <Words>948</Words>
  <Application>Microsoft Office PowerPoint</Application>
  <PresentationFormat>Произвольный</PresentationFormat>
  <Paragraphs>124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УО г.Ачинск</cp:lastModifiedBy>
  <cp:revision>524</cp:revision>
  <cp:lastPrinted>2022-08-02T06:55:16Z</cp:lastPrinted>
  <dcterms:created xsi:type="dcterms:W3CDTF">2020-02-25T09:30:21Z</dcterms:created>
  <dcterms:modified xsi:type="dcterms:W3CDTF">2022-10-11T06:54:12Z</dcterms:modified>
</cp:coreProperties>
</file>