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f68b7a4f7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f68b7a4f7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f68b7a4f79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f68b7a4f79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f68b7a4f79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f68b7a4f7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f68b7a4f79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f68b7a4f79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f68b7a4f79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f68b7a4f79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f68b7a4f79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f68b7a4f79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68b7a4f79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68b7a4f79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f68b7a4f79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f68b7a4f79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f68b7a4f79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f68b7a4f79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f68b7a4f79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f68b7a4f79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f68b7a4f79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f68b7a4f79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68b7a4f7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f68b7a4f7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f68b7a4f79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f68b7a4f79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f68b7a4f79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f68b7a4f79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68b7a4f79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68b7a4f79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f68b7a4f79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f68b7a4f79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f68b7a4f79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f68b7a4f79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68b7a4f79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f68b7a4f79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f68b7a4f79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f68b7a4f79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68b7a4f79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f68b7a4f79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f68b7a4f79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f68b7a4f79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f68b7a4f79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f68b7a4f79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68b7a4f79_0_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f68b7a4f79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f68b7a4f79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f68b7a4f79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f68b7a4f79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f68b7a4f79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f68b7a4f79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f68b7a4f79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f68b7a4f79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f68b7a4f79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f68b7a4f79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f68b7a4f79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f68b7a4f79_0_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f68b7a4f79_0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f68b7a4f79_0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f68b7a4f79_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68b7a4f79_0_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68b7a4f79_0_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68b7a4f79_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f68b7a4f79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68b7a4f79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68b7a4f79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68b7a4f79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f68b7a4f79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hyperlink" Target="https://drive.google.com/file/d/1WIePrV2CpGbQdK_lorEn4U1j3EU1dikx/view?usp=sharing" TargetMode="External"/><Relationship Id="rId6" Type="http://schemas.openxmlformats.org/officeDocument/2006/relationships/hyperlink" Target="https://drive.google.com/drive/folders/13vOVIpmq6mwUrY4Zo5eof2m7G4FbXS7j?usp=sharin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cs.google.com/document/d/1J13HzLFTQvwX6QtE6zlmgr4ETvZtU2WTcJTv-LZ00NA/edit?usp=sharing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hyperlink" Target="https://docs.google.com/document/d/18vs7NFdHaTKO6Ic-AhFEb_CQj_bnyDoI3R9CsncUdJ0/edit?usp=sharing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hyperlink" Target="https://xn----dtbhthpdbkkaet.xn--p1ai/FP2020/05787_20/index.html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xn----dtbhthpdbkkaet.xn--p1ai/FP2020/05780_20/" TargetMode="External"/><Relationship Id="rId4" Type="http://schemas.openxmlformats.org/officeDocument/2006/relationships/hyperlink" Target="https://xn----dtbhthpdbkkaet.xn--p1ai/FP2020/05781_20/index.html" TargetMode="External"/><Relationship Id="rId9" Type="http://schemas.openxmlformats.org/officeDocument/2006/relationships/hyperlink" Target="https://xn----dtbhthpdbkkaet.xn--p1ai/FP2020/05786_20/index.html" TargetMode="External"/><Relationship Id="rId5" Type="http://schemas.openxmlformats.org/officeDocument/2006/relationships/hyperlink" Target="https://xn----dtbhthpdbkkaet.xn--p1ai/FP2020/05782_20/index.html" TargetMode="External"/><Relationship Id="rId6" Type="http://schemas.openxmlformats.org/officeDocument/2006/relationships/hyperlink" Target="https://xn----dtbhthpdbkkaet.xn--p1ai/FP2020/05783_20/index.html" TargetMode="External"/><Relationship Id="rId7" Type="http://schemas.openxmlformats.org/officeDocument/2006/relationships/hyperlink" Target="https://xn----dtbhthpdbkkaet.xn--p1ai/FP2020/05784_20/index.html" TargetMode="External"/><Relationship Id="rId8" Type="http://schemas.openxmlformats.org/officeDocument/2006/relationships/hyperlink" Target="https://xn----dtbhthpdbkkaet.xn--p1ai/FP2020/05785_20/index.html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etno1@dol.ru" TargetMode="External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hyperlink" Target="http://www.xn----dtbhthpdbkkaet.xn--p1ai/" TargetMode="External"/><Relationship Id="rId5" Type="http://schemas.openxmlformats.org/officeDocument/2006/relationships/hyperlink" Target="http://www.russkoe-slovo.ru/" TargetMode="External"/><Relationship Id="rId6" Type="http://schemas.openxmlformats.org/officeDocument/2006/relationships/hyperlink" Target="https://drive.google.com/drive/folders/1Z23D5enztBLA3e_q3ZH_a1odfB16HkCh?usp=sharing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Relationship Id="rId4" Type="http://schemas.openxmlformats.org/officeDocument/2006/relationships/hyperlink" Target="https://e.mail.ru/compose/?mailto=mailto%3asales@zlat.spb.ru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e.mail.ru/compose/?mailto=mailto%3asales@zlat.spb.ru" TargetMode="External"/><Relationship Id="rId4" Type="http://schemas.openxmlformats.org/officeDocument/2006/relationships/hyperlink" Target="https://drive.google.com/drive/folders/16IPcGhyNoJW1WSJjZ6UyzM3NQ-e25VJH?usp=sharing" TargetMode="External"/><Relationship Id="rId5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drive.google.com/drive/folders/1XH6dvJgip9w-aIcdx-L_5VRUCmkgzsWi?usp=sharing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hyperlink" Target="https://e.mail.ru/compose/?mailto=mailto%3asales@zlat.spb.ru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/>
        </p:nvSpPr>
        <p:spPr>
          <a:xfrm>
            <a:off x="2301825" y="1764350"/>
            <a:ext cx="48198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latin typeface="Montserrat"/>
                <a:ea typeface="Montserrat"/>
                <a:cs typeface="Montserrat"/>
                <a:sym typeface="Montserrat"/>
              </a:rPr>
              <a:t>ПРОГРАММА СОЦИАЛЬНОЙ И ЯЗЫКОВОЙ АДАПТАЦИИ ДЕТЕЙ МИГРАНТОВ</a:t>
            </a:r>
            <a:endParaRPr b="1" sz="2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latin typeface="Montserrat"/>
                <a:ea typeface="Montserrat"/>
                <a:cs typeface="Montserrat"/>
                <a:sym typeface="Montserrat"/>
              </a:rPr>
              <a:t>Леонтьева В.А.</a:t>
            </a:r>
            <a:endParaRPr b="1"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0200" y="387550"/>
            <a:ext cx="2614677" cy="8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/>
        </p:nvSpPr>
        <p:spPr>
          <a:xfrm>
            <a:off x="2758675" y="139350"/>
            <a:ext cx="62772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3" name="Google Shape;16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50" y="360000"/>
            <a:ext cx="2039174" cy="6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4"/>
          <p:cNvSpPr txBox="1"/>
          <p:nvPr/>
        </p:nvSpPr>
        <p:spPr>
          <a:xfrm>
            <a:off x="3152425" y="180200"/>
            <a:ext cx="563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Принципы преподавания РКИ детям-инофонам</a:t>
            </a:r>
            <a:endParaRPr b="1" sz="2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34"/>
          <p:cNvSpPr txBox="1"/>
          <p:nvPr/>
        </p:nvSpPr>
        <p:spPr>
          <a:xfrm>
            <a:off x="346575" y="1406250"/>
            <a:ext cx="85755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arenR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Признание равной ценности языков и культур, уважение к не-русскому языку и культуре, необходимость выстраивания межкультурной коммуникации в поликультурной группе.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arenR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Адаптация темпа, четкости и сложности речи учителя, стремление учителя быть понятым учениками, умение объяснить незнакомые детям слова через уже известные, или с помощью картинок.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arenR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Первичная роль коммуникации, а также баланс чтения, говорения, письма и слушания на уроках.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arenR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Системность, то есть регулярное повторение изученного ранее и постепенное усложнение лексического и грамматического материала.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 txBox="1"/>
          <p:nvPr/>
        </p:nvSpPr>
        <p:spPr>
          <a:xfrm>
            <a:off x="2758675" y="139350"/>
            <a:ext cx="62772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1" name="Google Shape;1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50" y="360000"/>
            <a:ext cx="2039174" cy="6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5"/>
          <p:cNvSpPr txBox="1"/>
          <p:nvPr/>
        </p:nvSpPr>
        <p:spPr>
          <a:xfrm>
            <a:off x="4905675" y="139350"/>
            <a:ext cx="41301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А0 – нулевой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А1 – элементарный уровень для бытовой коммуникации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А2 – минимальный необходимый для обучения в школе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B1 – минимальный необходимый для ОГЭ по русскому языку</a:t>
            </a: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и для обучения в техникуме/институте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B2 – достаточный для профессиональной коммуникации,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С1 – уровень выпускника университета,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С2 – уровень хорошо образованного носителя.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" name="Google Shape;17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100" y="1131800"/>
            <a:ext cx="4647575" cy="40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6"/>
          <p:cNvSpPr txBox="1"/>
          <p:nvPr/>
        </p:nvSpPr>
        <p:spPr>
          <a:xfrm>
            <a:off x="2758675" y="139350"/>
            <a:ext cx="62772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" name="Google Shape;17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50" y="360000"/>
            <a:ext cx="2039174" cy="6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6"/>
          <p:cNvSpPr txBox="1"/>
          <p:nvPr/>
        </p:nvSpPr>
        <p:spPr>
          <a:xfrm>
            <a:off x="3152425" y="77388"/>
            <a:ext cx="563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Диагностирование уровня и разделение на группы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36"/>
          <p:cNvSpPr txBox="1"/>
          <p:nvPr/>
        </p:nvSpPr>
        <p:spPr>
          <a:xfrm>
            <a:off x="309725" y="1268875"/>
            <a:ext cx="85755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начале курса - распределительный тест, разделение на группы - А0, А1, А2.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середине курса - промежуточная диагностика.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конце курса - итоговая диагностика.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Одинаково Разные, диагностика.mp4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алгоритм проведения диагностик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Материалы диагностики</a:t>
            </a: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по четырем видам речевой деятельности - чтение, письмо, говорение, слушание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/>
          <p:nvPr/>
        </p:nvSpPr>
        <p:spPr>
          <a:xfrm>
            <a:off x="2758675" y="139350"/>
            <a:ext cx="62772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7" name="Google Shape;18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50" y="360000"/>
            <a:ext cx="2039174" cy="6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7"/>
          <p:cNvSpPr txBox="1"/>
          <p:nvPr/>
        </p:nvSpPr>
        <p:spPr>
          <a:xfrm>
            <a:off x="3078325" y="139338"/>
            <a:ext cx="5637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latin typeface="Montserrat"/>
                <a:ea typeface="Montserrat"/>
                <a:cs typeface="Montserrat"/>
                <a:sym typeface="Montserrat"/>
              </a:rPr>
              <a:t>Диагностирование читающих и пишущих детей</a:t>
            </a:r>
            <a:endParaRPr b="1" sz="2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37"/>
          <p:cNvSpPr txBox="1"/>
          <p:nvPr/>
        </p:nvSpPr>
        <p:spPr>
          <a:xfrm>
            <a:off x="309725" y="1268875"/>
            <a:ext cx="857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8275" y="1120825"/>
            <a:ext cx="2998008" cy="38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9123" y="1086490"/>
            <a:ext cx="2998000" cy="3904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/>
          <p:nvPr/>
        </p:nvSpPr>
        <p:spPr>
          <a:xfrm>
            <a:off x="2758675" y="139350"/>
            <a:ext cx="62772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50" y="360000"/>
            <a:ext cx="2039174" cy="6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8"/>
          <p:cNvSpPr txBox="1"/>
          <p:nvPr/>
        </p:nvSpPr>
        <p:spPr>
          <a:xfrm>
            <a:off x="3078325" y="139338"/>
            <a:ext cx="5637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latin typeface="Montserrat"/>
                <a:ea typeface="Montserrat"/>
                <a:cs typeface="Montserrat"/>
                <a:sym typeface="Montserrat"/>
              </a:rPr>
              <a:t>Диагностирование не-читающих и не-пишущих детей</a:t>
            </a:r>
            <a:endParaRPr b="1"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9" name="Google Shape;19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950" y="1170023"/>
            <a:ext cx="2925925" cy="388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3398" y="1032150"/>
            <a:ext cx="3014927" cy="40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/>
          <p:nvPr/>
        </p:nvSpPr>
        <p:spPr>
          <a:xfrm>
            <a:off x="2758675" y="139350"/>
            <a:ext cx="62772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39"/>
          <p:cNvSpPr txBox="1"/>
          <p:nvPr/>
        </p:nvSpPr>
        <p:spPr>
          <a:xfrm>
            <a:off x="1753050" y="-73162"/>
            <a:ext cx="5637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Общая структура урока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39"/>
          <p:cNvSpPr txBox="1"/>
          <p:nvPr/>
        </p:nvSpPr>
        <p:spPr>
          <a:xfrm>
            <a:off x="42300" y="259625"/>
            <a:ext cx="9059400" cy="49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Начало</a:t>
            </a: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настроиться на занятие, установить контакт, улыбнуться, один-два этикетных вопроса (Как дела? Всё хорошо? Какая сегодня погода?)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Разминка</a:t>
            </a: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быстро повторить что-то базовое для этого уровня (Сколько вам лет? Чем вы интересуетесь?); </a:t>
            </a: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фонетическая разминка </a:t>
            </a: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скороговорка; мини-игра (составить вопрос для преподавателя на букву О… О чём вы думали вчера? Откуда вы? и т.п. Показать предметы - какой это цвет? сколько это стоит? Зачем это нужно? в зависимости от уровня)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Повторение</a:t>
            </a: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старого материала либо проверка домашнего задания;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Новый материал</a:t>
            </a: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введение его через ситуацию / картинку / текст / видео - затем объяснение;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Отработка нового материала</a:t>
            </a: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чтобы точно все формы уяснить.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Коммуникативное задание</a:t>
            </a: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выводим новый материал в речь.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b="1"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Рефлексия</a:t>
            </a: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что непонятно? как вы себя чувствуете? какие ещё планы сегодня? спасибо за урок! увидимся в пятницу/вторник!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/>
          <p:nvPr>
            <p:ph type="title"/>
          </p:nvPr>
        </p:nvSpPr>
        <p:spPr>
          <a:xfrm>
            <a:off x="153150" y="102100"/>
            <a:ext cx="8837700" cy="7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Как будет строиться ваша работа с учениками-инофонами?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40"/>
          <p:cNvSpPr txBox="1"/>
          <p:nvPr>
            <p:ph idx="1" type="body"/>
          </p:nvPr>
        </p:nvSpPr>
        <p:spPr>
          <a:xfrm>
            <a:off x="153150" y="1021050"/>
            <a:ext cx="8837700" cy="39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 проведёте распределительную диагностику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распределите своих учеников на группы в соответствии с их уровнем;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организуете регулярные дополнительные занятия 2 раза в неделю;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советуем вашим школам заказать УМК по РКИ из списка ФГОС - его можно заказать из средств школы, так как он одобрен мин.просвещения (о нём следующие слайды);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ru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https://docs.google.com/document/d/1J13HzLFTQvwX6QtE6zlmgr4ETvZtU2WTcJTv-LZ00NA/edit?usp=sharing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примерное тематическое планирование в соответствии с этим УМК и доп.материалами;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середине и конце учебного года состоятся промежуточные и итоговые диагностики.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1"/>
          <p:cNvSpPr txBox="1"/>
          <p:nvPr/>
        </p:nvSpPr>
        <p:spPr>
          <a:xfrm>
            <a:off x="2758675" y="139350"/>
            <a:ext cx="62772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9" name="Google Shape;21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350" y="360000"/>
            <a:ext cx="2039174" cy="6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1"/>
          <p:cNvSpPr txBox="1"/>
          <p:nvPr/>
        </p:nvSpPr>
        <p:spPr>
          <a:xfrm>
            <a:off x="3152425" y="441963"/>
            <a:ext cx="5637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latin typeface="Montserrat"/>
                <a:ea typeface="Montserrat"/>
                <a:cs typeface="Montserrat"/>
                <a:sym typeface="Montserrat"/>
              </a:rPr>
              <a:t>Материалы для занятий</a:t>
            </a:r>
            <a:endParaRPr b="1" sz="2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41"/>
          <p:cNvSpPr txBox="1"/>
          <p:nvPr/>
        </p:nvSpPr>
        <p:spPr>
          <a:xfrm>
            <a:off x="309725" y="1268875"/>
            <a:ext cx="8575500" cy="30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arenR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УМК Е.А. Хамраевой и Л.С. Саматовой - список ФГОС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Montserrat"/>
              <a:buAutoNum type="arabicParenR"/>
            </a:pP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https://русское-слово.рф/catalog/catalogs/russkiy-yazyk-kak-inostranny</a:t>
            </a:r>
            <a:r>
              <a:rPr lang="ru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y/</a:t>
            </a:r>
            <a:r>
              <a:rPr lang="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arenR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Дополнительные материалы - рабочие листы, сборники текстов, видеоматериалы </a:t>
            </a:r>
            <a:r>
              <a:rPr lang="ru" sz="2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https://docs.google.com/document/d/18vs7NFdHaTKO6Ic-AhFEb_CQj_bnyDoI3R9CsncUdJ0/edit?usp=sharing</a:t>
            </a: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2"/>
          <p:cNvSpPr txBox="1"/>
          <p:nvPr>
            <p:ph type="title"/>
          </p:nvPr>
        </p:nvSpPr>
        <p:spPr>
          <a:xfrm>
            <a:off x="378525" y="110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Учебник по РКИ для учеников-инофонов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42"/>
          <p:cNvSpPr txBox="1"/>
          <p:nvPr>
            <p:ph idx="1" type="body"/>
          </p:nvPr>
        </p:nvSpPr>
        <p:spPr>
          <a:xfrm>
            <a:off x="311700" y="790450"/>
            <a:ext cx="8520600" cy="3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-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нуля до А2;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-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четыре “класса”, в каждом классе две части;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-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можно начинать с 1 части 1 класса, если ученики нулевые и не читают, а можно с конкретной группой начать с другой части УМК;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-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можно использовать и в начальной, и в средней школе на дополнительных занятиях по русскому языку;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-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предлагаемом нами тематическом планировании подписано, какие части/страницы соответствуют теме, а также указаны дополнительные материалы.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3"/>
          <p:cNvSpPr txBox="1"/>
          <p:nvPr>
            <p:ph type="title"/>
          </p:nvPr>
        </p:nvSpPr>
        <p:spPr>
          <a:xfrm>
            <a:off x="311700" y="161425"/>
            <a:ext cx="8520600" cy="10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i="1" sz="22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>
                <a:latin typeface="Montserrat"/>
                <a:ea typeface="Montserrat"/>
                <a:cs typeface="Montserrat"/>
                <a:sym typeface="Montserrat"/>
              </a:rPr>
              <a:t>Контакты издательства мы вам отправим в рассылке.</a:t>
            </a:r>
            <a:endParaRPr sz="22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>
                <a:latin typeface="Montserrat"/>
                <a:ea typeface="Montserrat"/>
                <a:cs typeface="Montserrat"/>
                <a:sym typeface="Montserrat"/>
              </a:rPr>
              <a:t>Вы сможете полистать эти учебники:</a:t>
            </a:r>
            <a:endParaRPr sz="22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43"/>
          <p:cNvSpPr txBox="1"/>
          <p:nvPr>
            <p:ph idx="1" type="body"/>
          </p:nvPr>
        </p:nvSpPr>
        <p:spPr>
          <a:xfrm>
            <a:off x="207625" y="1371175"/>
            <a:ext cx="8520600" cy="36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https://xn----dtbhthpdbkkaet.xn--p1ai/FP2020/05780_20/</a:t>
            </a:r>
            <a:r>
              <a:rPr lang="ru" sz="1650">
                <a:solidFill>
                  <a:srgbClr val="2C2D2E"/>
                </a:solidFill>
                <a:highlight>
                  <a:srgbClr val="FFFFFF"/>
                </a:highlight>
              </a:rPr>
              <a:t> - 1 класс. 1 часть</a:t>
            </a:r>
            <a:endParaRPr sz="1650">
              <a:solidFill>
                <a:srgbClr val="2C2D2E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5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https://xn----dtbhthpdbkkaet.xn--p1ai/FP2020/05781_20/index.html</a:t>
            </a:r>
            <a:r>
              <a:rPr lang="ru" sz="1650">
                <a:solidFill>
                  <a:srgbClr val="2C2D2E"/>
                </a:solidFill>
                <a:highlight>
                  <a:srgbClr val="FFFFFF"/>
                </a:highlight>
              </a:rPr>
              <a:t> - 1 класс. 2 часть</a:t>
            </a:r>
            <a:endParaRPr sz="1650">
              <a:solidFill>
                <a:srgbClr val="2C2D2E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50">
                <a:solidFill>
                  <a:srgbClr val="2C2D2E"/>
                </a:solidFill>
                <a:highlight>
                  <a:srgbClr val="FFFFFF"/>
                </a:highlight>
              </a:rPr>
              <a:t> </a:t>
            </a:r>
            <a:r>
              <a:rPr lang="ru" sz="1650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https://xn----dtbhthpdbkkaet.xn--p1ai/FP2020/05782_20/index.html</a:t>
            </a:r>
            <a:r>
              <a:rPr lang="ru" sz="1650">
                <a:solidFill>
                  <a:srgbClr val="2C2D2E"/>
                </a:solidFill>
                <a:highlight>
                  <a:srgbClr val="FFFFFF"/>
                </a:highlight>
              </a:rPr>
              <a:t> - 2 класс. 1 часть</a:t>
            </a:r>
            <a:endParaRPr sz="1650">
              <a:solidFill>
                <a:srgbClr val="2C2D2E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50" u="sng">
                <a:solidFill>
                  <a:schemeClr val="hlink"/>
                </a:solidFill>
                <a:highlight>
                  <a:srgbClr val="FFFFFF"/>
                </a:highlight>
                <a:hlinkClick r:id="rId6"/>
              </a:rPr>
              <a:t>https://xn----dtbhthpdbkkaet.xn--p1ai/FP2020/05783_20/index.html</a:t>
            </a:r>
            <a:r>
              <a:rPr lang="ru" sz="1650">
                <a:solidFill>
                  <a:srgbClr val="2C2D2E"/>
                </a:solidFill>
                <a:highlight>
                  <a:srgbClr val="FFFFFF"/>
                </a:highlight>
              </a:rPr>
              <a:t> - 2 класс. 2 часть</a:t>
            </a:r>
            <a:endParaRPr sz="1650">
              <a:solidFill>
                <a:srgbClr val="2C2D2E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50" u="sng">
                <a:solidFill>
                  <a:schemeClr val="hlink"/>
                </a:solidFill>
                <a:highlight>
                  <a:srgbClr val="FFFFFF"/>
                </a:highlight>
                <a:hlinkClick r:id="rId7"/>
              </a:rPr>
              <a:t>https://xn----dtbhthpdbkkaet.xn--p1ai/FP2020/05784_20/index.html</a:t>
            </a:r>
            <a:r>
              <a:rPr lang="ru" sz="1650">
                <a:solidFill>
                  <a:srgbClr val="2C2D2E"/>
                </a:solidFill>
                <a:highlight>
                  <a:srgbClr val="FFFFFF"/>
                </a:highlight>
              </a:rPr>
              <a:t> - 3 класс. 1 часть</a:t>
            </a:r>
            <a:endParaRPr sz="1650">
              <a:solidFill>
                <a:srgbClr val="2C2D2E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50" u="sng">
                <a:solidFill>
                  <a:schemeClr val="hlink"/>
                </a:solidFill>
                <a:highlight>
                  <a:srgbClr val="FFFFFF"/>
                </a:highlight>
                <a:hlinkClick r:id="rId8"/>
              </a:rPr>
              <a:t>https://xn----dtbhthpdbkkaet.xn--p1ai/FP2020/05785_20/index.html</a:t>
            </a:r>
            <a:r>
              <a:rPr lang="ru" sz="1650">
                <a:solidFill>
                  <a:srgbClr val="2C2D2E"/>
                </a:solidFill>
                <a:highlight>
                  <a:srgbClr val="FFFFFF"/>
                </a:highlight>
              </a:rPr>
              <a:t> - 3 класс. 2 часть</a:t>
            </a:r>
            <a:endParaRPr sz="1650">
              <a:solidFill>
                <a:srgbClr val="2C2D2E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50" u="sng">
                <a:solidFill>
                  <a:schemeClr val="hlink"/>
                </a:solidFill>
                <a:highlight>
                  <a:srgbClr val="FFFFFF"/>
                </a:highlight>
                <a:hlinkClick r:id="rId9"/>
              </a:rPr>
              <a:t>https://xn----dtbhthpdbkkaet.xn--p1ai/FP2020/05786_20/index.html</a:t>
            </a:r>
            <a:r>
              <a:rPr lang="ru" sz="1650">
                <a:solidFill>
                  <a:srgbClr val="2C2D2E"/>
                </a:solidFill>
                <a:highlight>
                  <a:srgbClr val="FFFFFF"/>
                </a:highlight>
              </a:rPr>
              <a:t> - 4 класс. 1 часть</a:t>
            </a:r>
            <a:endParaRPr sz="1650">
              <a:solidFill>
                <a:srgbClr val="2C2D2E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650" u="sng">
                <a:solidFill>
                  <a:schemeClr val="hlink"/>
                </a:solidFill>
                <a:highlight>
                  <a:srgbClr val="FFFFFF"/>
                </a:highlight>
                <a:hlinkClick r:id="rId10"/>
              </a:rPr>
              <a:t>https://xn----dtbhthpdbkkaet.xn--p1ai/FP2020/05787_20/index.html</a:t>
            </a:r>
            <a:r>
              <a:rPr lang="ru" sz="1650">
                <a:solidFill>
                  <a:srgbClr val="2C2D2E"/>
                </a:solidFill>
                <a:highlight>
                  <a:srgbClr val="FFFFFF"/>
                </a:highlight>
              </a:rPr>
              <a:t> - 4 класс. 2 часть</a:t>
            </a:r>
            <a:endParaRPr sz="2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/>
        </p:nvSpPr>
        <p:spPr>
          <a:xfrm>
            <a:off x="2758675" y="139350"/>
            <a:ext cx="62772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" name="Google Shape;1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50" y="360000"/>
            <a:ext cx="2039174" cy="6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6"/>
          <p:cNvSpPr txBox="1"/>
          <p:nvPr/>
        </p:nvSpPr>
        <p:spPr>
          <a:xfrm>
            <a:off x="3152425" y="441963"/>
            <a:ext cx="5637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latin typeface="Montserrat"/>
                <a:ea typeface="Montserrat"/>
                <a:cs typeface="Montserrat"/>
                <a:sym typeface="Montserrat"/>
              </a:rPr>
              <a:t>Задачи</a:t>
            </a:r>
            <a:r>
              <a:rPr b="1" lang="ru" sz="2700">
                <a:latin typeface="Montserrat"/>
                <a:ea typeface="Montserrat"/>
                <a:cs typeface="Montserrat"/>
                <a:sym typeface="Montserrat"/>
              </a:rPr>
              <a:t> встречи 19.01</a:t>
            </a:r>
            <a:endParaRPr b="1" sz="2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284250" y="1103050"/>
            <a:ext cx="85755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ru" sz="2000">
                <a:latin typeface="Montserrat"/>
                <a:ea typeface="Montserrat"/>
                <a:cs typeface="Montserrat"/>
                <a:sym typeface="Montserrat"/>
              </a:rPr>
              <a:t>участники получают представление о задачах обучения учеников-инофонов русскому языку;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ru" sz="2000">
                <a:latin typeface="Montserrat"/>
                <a:ea typeface="Montserrat"/>
                <a:cs typeface="Montserrat"/>
                <a:sym typeface="Montserrat"/>
              </a:rPr>
              <a:t>инструменты и </a:t>
            </a:r>
            <a:r>
              <a:rPr lang="ru" sz="2000">
                <a:latin typeface="Montserrat"/>
                <a:ea typeface="Montserrat"/>
                <a:cs typeface="Montserrat"/>
                <a:sym typeface="Montserrat"/>
              </a:rPr>
              <a:t>материалы</a:t>
            </a:r>
            <a:r>
              <a:rPr lang="ru" sz="2000">
                <a:latin typeface="Montserrat"/>
                <a:ea typeface="Montserrat"/>
                <a:cs typeface="Montserrat"/>
                <a:sym typeface="Montserrat"/>
              </a:rPr>
              <a:t> работы для повышения уровня общего владения русским языком и русского языка для учёбы/экзаменов;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принципы и основы методики обучения инофонов русскому языку;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уровни владения русским языком,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как провести диагностику уровня,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●"/>
            </a:pPr>
            <a:r>
              <a:rPr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какова структура учебной программы.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113" y="152400"/>
            <a:ext cx="728378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188" y="152400"/>
            <a:ext cx="727961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288" y="152400"/>
            <a:ext cx="718941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838" y="152400"/>
            <a:ext cx="731831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838" y="152400"/>
            <a:ext cx="723633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538" y="152400"/>
            <a:ext cx="718892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5F7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0"/>
          <p:cNvSpPr txBox="1"/>
          <p:nvPr>
            <p:ph type="title"/>
          </p:nvPr>
        </p:nvSpPr>
        <p:spPr>
          <a:xfrm>
            <a:off x="172550" y="135400"/>
            <a:ext cx="2722200" cy="13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УМК для начальной школы:</a:t>
            </a:r>
            <a:endParaRPr/>
          </a:p>
        </p:txBody>
      </p:sp>
      <p:sp>
        <p:nvSpPr>
          <p:cNvPr id="269" name="Google Shape;269;p50"/>
          <p:cNvSpPr txBox="1"/>
          <p:nvPr>
            <p:ph idx="1" type="body"/>
          </p:nvPr>
        </p:nvSpPr>
        <p:spPr>
          <a:xfrm>
            <a:off x="99800" y="1512400"/>
            <a:ext cx="3165900" cy="30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u="sng">
                <a:hlinkClick r:id="rId3"/>
              </a:rPr>
              <a:t>etno1@dol.ru</a:t>
            </a:r>
            <a:r>
              <a:rPr lang="ru" u="sng"/>
              <a:t> </a:t>
            </a:r>
            <a:endParaRPr u="sng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Издательство “Этносфера”</a:t>
            </a:r>
            <a:endParaRPr sz="1600">
              <a:solidFill>
                <a:srgbClr val="93969B"/>
              </a:solidFill>
              <a:highlight>
                <a:srgbClr val="F5F5F7"/>
              </a:highlight>
            </a:endParaRPr>
          </a:p>
        </p:txBody>
      </p:sp>
      <p:pic>
        <p:nvPicPr>
          <p:cNvPr id="270" name="Google Shape;2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5800" y="718800"/>
            <a:ext cx="5878175" cy="352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1"/>
          <p:cNvSpPr txBox="1"/>
          <p:nvPr>
            <p:ph type="title"/>
          </p:nvPr>
        </p:nvSpPr>
        <p:spPr>
          <a:xfrm>
            <a:off x="311700" y="13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Ещё один УМК по РКИ для начальной школы</a:t>
            </a:r>
            <a:endParaRPr/>
          </a:p>
        </p:txBody>
      </p:sp>
      <p:pic>
        <p:nvPicPr>
          <p:cNvPr id="276" name="Google Shape;27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50" y="710600"/>
            <a:ext cx="5149425" cy="26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1"/>
          <p:cNvSpPr txBox="1"/>
          <p:nvPr/>
        </p:nvSpPr>
        <p:spPr>
          <a:xfrm>
            <a:off x="383850" y="3534900"/>
            <a:ext cx="49320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Издательство "Русское слово"</a:t>
            </a:r>
            <a:endParaRPr sz="1600">
              <a:solidFill>
                <a:srgbClr val="2C2D2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(495) 969-24-54 (многоканальный), доб. 411</a:t>
            </a:r>
            <a:endParaRPr sz="1600">
              <a:solidFill>
                <a:srgbClr val="2C2D2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2C2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моб. 8-916-484-13-33</a:t>
            </a:r>
            <a:endParaRPr sz="1600">
              <a:solidFill>
                <a:srgbClr val="2C2D2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u="sng">
                <a:solidFill>
                  <a:srgbClr val="0066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www.русское-слово.рф</a:t>
            </a:r>
            <a:r>
              <a:rPr lang="ru" sz="1500"/>
              <a:t> </a:t>
            </a:r>
            <a:r>
              <a:rPr lang="ru" sz="1600" u="sng">
                <a:solidFill>
                  <a:srgbClr val="0066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www.russkoe-slovo.ru</a:t>
            </a:r>
            <a:endParaRPr sz="1800"/>
          </a:p>
        </p:txBody>
      </p:sp>
      <p:sp>
        <p:nvSpPr>
          <p:cNvPr id="278" name="Google Shape;278;p51"/>
          <p:cNvSpPr txBox="1"/>
          <p:nvPr/>
        </p:nvSpPr>
        <p:spPr>
          <a:xfrm>
            <a:off x="5523150" y="1512350"/>
            <a:ext cx="3395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Есть полностью в электронном виде - </a:t>
            </a:r>
            <a:r>
              <a:rPr lang="ru" sz="2000" u="sng">
                <a:solidFill>
                  <a:schemeClr val="hlink"/>
                </a:solidFill>
                <a:hlinkClick r:id="rId6"/>
              </a:rPr>
              <a:t>https://drive.google.com/drive/folders/1Z23D5enztBLA3e_q3ZH_a1odfB16HkCh?usp=sharing</a:t>
            </a:r>
            <a:r>
              <a:rPr lang="ru" sz="2000"/>
              <a:t> </a:t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2"/>
          <p:cNvSpPr txBox="1"/>
          <p:nvPr>
            <p:ph idx="1" type="body"/>
          </p:nvPr>
        </p:nvSpPr>
        <p:spPr>
          <a:xfrm>
            <a:off x="311700" y="1152475"/>
            <a:ext cx="475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dk1"/>
                </a:solidFill>
              </a:rPr>
              <a:t>От звука к букве – букварь 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3600">
                <a:solidFill>
                  <a:schemeClr val="dk1"/>
                </a:solidFill>
              </a:rPr>
              <a:t>для ребят, которых вы будете учить читать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4" name="Google Shape;2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738" y="889000"/>
            <a:ext cx="3724275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Часть 1 + часть 2 = уровень А1 </a:t>
            </a:r>
            <a:r>
              <a:rPr lang="ru" sz="3600">
                <a:solidFill>
                  <a:srgbClr val="FFFEFF"/>
                </a:solidFill>
              </a:rPr>
              <a:t>(элементарный)</a:t>
            </a:r>
            <a:endParaRPr/>
          </a:p>
        </p:txBody>
      </p:sp>
      <p:sp>
        <p:nvSpPr>
          <p:cNvPr id="290" name="Google Shape;290;p53"/>
          <p:cNvSpPr txBox="1"/>
          <p:nvPr>
            <p:ph idx="1" type="body"/>
          </p:nvPr>
        </p:nvSpPr>
        <p:spPr>
          <a:xfrm>
            <a:off x="311700" y="1152475"/>
            <a:ext cx="300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Эти две части используются параллельно, одновременно: в первой части сами уроки, а во второй части тексты к урокам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9477" y="1300177"/>
            <a:ext cx="2916850" cy="296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6327" y="1237900"/>
            <a:ext cx="2916850" cy="3085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/>
          <p:nvPr>
            <p:ph type="title"/>
          </p:nvPr>
        </p:nvSpPr>
        <p:spPr>
          <a:xfrm>
            <a:off x="311700" y="109025"/>
            <a:ext cx="8520600" cy="9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Отличия преподавания русского языка как родного и как иностранного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" name="Google Shape;1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9700" y="950701"/>
            <a:ext cx="2478875" cy="29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175" y="1017722"/>
            <a:ext cx="2954825" cy="233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/>
        </p:nvSpPr>
        <p:spPr>
          <a:xfrm>
            <a:off x="3469975" y="1138900"/>
            <a:ext cx="295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Василий, 12 лет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родной язык - русский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4938575" y="3956200"/>
            <a:ext cx="3958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Хуршед, 12 лет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родной язык - таджикский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Приехал в Россию с родителями недавно, ещё не говорит и не понимает по-русски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27"/>
          <p:cNvSpPr txBox="1"/>
          <p:nvPr/>
        </p:nvSpPr>
        <p:spPr>
          <a:xfrm>
            <a:off x="131100" y="3352850"/>
            <a:ext cx="5673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Обоих ребят приняли в школу, каким должно быть преподавание русского языка для каждого из них?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Montserrat"/>
                <a:ea typeface="Montserrat"/>
                <a:cs typeface="Montserrat"/>
                <a:sym typeface="Montserrat"/>
              </a:rPr>
              <a:t>В чём разница?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4"/>
          <p:cNvSpPr txBox="1"/>
          <p:nvPr>
            <p:ph type="title"/>
          </p:nvPr>
        </p:nvSpPr>
        <p:spPr>
          <a:xfrm>
            <a:off x="311700" y="281000"/>
            <a:ext cx="8520600" cy="7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/>
              <a:t>Часть 3 = уровень А2 (базовый)</a:t>
            </a:r>
            <a:endParaRPr/>
          </a:p>
        </p:txBody>
      </p:sp>
      <p:pic>
        <p:nvPicPr>
          <p:cNvPr id="298" name="Google Shape;2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675" y="1017800"/>
            <a:ext cx="3676650" cy="38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5"/>
          <p:cNvSpPr txBox="1"/>
          <p:nvPr>
            <p:ph type="title"/>
          </p:nvPr>
        </p:nvSpPr>
        <p:spPr>
          <a:xfrm>
            <a:off x="4386550" y="445025"/>
            <a:ext cx="444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Учебник “Полёт”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4" name="Google Shape;30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450" y="109950"/>
            <a:ext cx="3487550" cy="49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5"/>
          <p:cNvSpPr txBox="1"/>
          <p:nvPr/>
        </p:nvSpPr>
        <p:spPr>
          <a:xfrm>
            <a:off x="4446625" y="1548350"/>
            <a:ext cx="3993900" cy="20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Издательство “Златоуст”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Телефон: +7 (969) 703-11-18</a:t>
            </a:r>
            <a:endParaRPr sz="19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E-mail: </a:t>
            </a:r>
            <a:r>
              <a:rPr lang="ru" sz="1900" u="sng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sales@zlat.spb.ru</a:t>
            </a:r>
            <a:endParaRPr sz="1900" u="sng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есть в доступе на их онлайн-платформе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6"/>
          <p:cNvSpPr txBox="1"/>
          <p:nvPr>
            <p:ph type="title"/>
          </p:nvPr>
        </p:nvSpPr>
        <p:spPr>
          <a:xfrm>
            <a:off x="311700" y="11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УМК для средней школы</a:t>
            </a:r>
            <a:endParaRPr/>
          </a:p>
        </p:txBody>
      </p:sp>
      <p:sp>
        <p:nvSpPr>
          <p:cNvPr id="311" name="Google Shape;311;p56"/>
          <p:cNvSpPr txBox="1"/>
          <p:nvPr>
            <p:ph idx="1" type="body"/>
          </p:nvPr>
        </p:nvSpPr>
        <p:spPr>
          <a:xfrm>
            <a:off x="311700" y="812625"/>
            <a:ext cx="3738900" cy="42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Издательство “Златоуст”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2C2D2E"/>
                </a:solidFill>
                <a:latin typeface="Book Antiqua"/>
                <a:ea typeface="Book Antiqua"/>
                <a:cs typeface="Book Antiqua"/>
                <a:sym typeface="Book Antiqua"/>
              </a:rPr>
              <a:t>Телефон: +7 (969) 703-11-18</a:t>
            </a:r>
            <a:endParaRPr sz="1900">
              <a:solidFill>
                <a:srgbClr val="2C2D2E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2C2D2E"/>
                </a:solidFill>
                <a:latin typeface="Book Antiqua"/>
                <a:ea typeface="Book Antiqua"/>
                <a:cs typeface="Book Antiqua"/>
                <a:sym typeface="Book Antiqua"/>
              </a:rPr>
              <a:t>E-mail: </a:t>
            </a:r>
            <a:r>
              <a:rPr lang="ru" sz="1900" u="sng">
                <a:solidFill>
                  <a:schemeClr val="hlink"/>
                </a:solidFill>
                <a:latin typeface="Book Antiqua"/>
                <a:ea typeface="Book Antiqua"/>
                <a:cs typeface="Book Antiqua"/>
                <a:sym typeface="Book Antiqua"/>
                <a:hlinkClick r:id="rId3"/>
              </a:rPr>
              <a:t>sales@zlat.spb.ru</a:t>
            </a:r>
            <a:endParaRPr sz="1900" u="sng">
              <a:solidFill>
                <a:schemeClr val="hlink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 u="sng">
              <a:solidFill>
                <a:schemeClr val="hlink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Есть в электронном виде - </a:t>
            </a:r>
            <a:r>
              <a:rPr lang="ru" sz="1900" u="sng">
                <a:solidFill>
                  <a:schemeClr val="hlink"/>
                </a:solidFill>
                <a:latin typeface="Book Antiqua"/>
                <a:ea typeface="Book Antiqua"/>
                <a:cs typeface="Book Antiqua"/>
                <a:sym typeface="Book Antiqua"/>
                <a:hlinkClick r:id="rId4"/>
              </a:rPr>
              <a:t>https://drive.google.com/drive/folders/16IPcGhyNoJW1WSJjZ6UyzM3NQ-e25VJH?usp=sharing</a:t>
            </a:r>
            <a:r>
              <a:rPr lang="ru" sz="19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sz="19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2463" y="1141400"/>
            <a:ext cx="4543425" cy="34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7"/>
          <p:cNvSpPr txBox="1"/>
          <p:nvPr>
            <p:ph type="title"/>
          </p:nvPr>
        </p:nvSpPr>
        <p:spPr>
          <a:xfrm>
            <a:off x="57925" y="141375"/>
            <a:ext cx="9086100" cy="17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Старшая школа (подготовка к ОГЭ/ЕГЭ)</a:t>
            </a:r>
            <a:endParaRPr/>
          </a:p>
        </p:txBody>
      </p:sp>
      <p:sp>
        <p:nvSpPr>
          <p:cNvPr id="318" name="Google Shape;318;p57"/>
          <p:cNvSpPr txBox="1"/>
          <p:nvPr>
            <p:ph idx="1" type="body"/>
          </p:nvPr>
        </p:nvSpPr>
        <p:spPr>
          <a:xfrm>
            <a:off x="311700" y="1152475"/>
            <a:ext cx="362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u="sng">
                <a:solidFill>
                  <a:schemeClr val="hlink"/>
                </a:solidFill>
                <a:hlinkClick r:id="rId3"/>
              </a:rPr>
              <a:t>преОГЭ</a:t>
            </a:r>
            <a:r>
              <a:rPr lang="ru" sz="2600">
                <a:solidFill>
                  <a:schemeClr val="dk1"/>
                </a:solidFill>
              </a:rPr>
              <a:t> 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800">
                <a:solidFill>
                  <a:schemeClr val="dk1"/>
                </a:solidFill>
              </a:rPr>
              <a:t>дополнительные материалы на гугл-диске</a:t>
            </a:r>
            <a:endParaRPr sz="600"/>
          </a:p>
        </p:txBody>
      </p:sp>
      <p:pic>
        <p:nvPicPr>
          <p:cNvPr id="319" name="Google Shape;31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9500" y="908050"/>
            <a:ext cx="2135949" cy="29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1400" y="935138"/>
            <a:ext cx="2625700" cy="287016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7"/>
          <p:cNvSpPr txBox="1"/>
          <p:nvPr/>
        </p:nvSpPr>
        <p:spPr>
          <a:xfrm>
            <a:off x="4022650" y="4008400"/>
            <a:ext cx="49827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</a:rPr>
              <a:t>Издательство “Златоуст”, </a:t>
            </a:r>
            <a:r>
              <a:rPr lang="ru" sz="1900">
                <a:solidFill>
                  <a:srgbClr val="2C2D2E"/>
                </a:solidFill>
                <a:latin typeface="Book Antiqua"/>
                <a:ea typeface="Book Antiqua"/>
                <a:cs typeface="Book Antiqua"/>
                <a:sym typeface="Book Antiqua"/>
              </a:rPr>
              <a:t>+7 (969) 703-11-18</a:t>
            </a:r>
            <a:endParaRPr sz="1900">
              <a:solidFill>
                <a:srgbClr val="2C2D2E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2C2D2E"/>
                </a:solidFill>
                <a:latin typeface="Book Antiqua"/>
                <a:ea typeface="Book Antiqua"/>
                <a:cs typeface="Book Antiqua"/>
                <a:sym typeface="Book Antiqua"/>
              </a:rPr>
              <a:t>E-mail: </a:t>
            </a:r>
            <a:r>
              <a:rPr lang="ru" sz="1900" u="sng">
                <a:solidFill>
                  <a:schemeClr val="accent5"/>
                </a:solidFill>
                <a:latin typeface="Book Antiqua"/>
                <a:ea typeface="Book Antiqua"/>
                <a:cs typeface="Book Antiqua"/>
                <a:sym typeface="Book Antiqu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sales@zlat.spb.ru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8"/>
          <p:cNvSpPr txBox="1"/>
          <p:nvPr>
            <p:ph type="ctrTitle"/>
          </p:nvPr>
        </p:nvSpPr>
        <p:spPr>
          <a:xfrm>
            <a:off x="1196552" y="781525"/>
            <a:ext cx="6750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Спасибо за внимание!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7" name="Google Shape;327;p58"/>
          <p:cNvSpPr txBox="1"/>
          <p:nvPr>
            <p:ph idx="1" type="subTitle"/>
          </p:nvPr>
        </p:nvSpPr>
        <p:spPr>
          <a:xfrm>
            <a:off x="311700" y="2834125"/>
            <a:ext cx="8520600" cy="8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контакты:</a:t>
            </a:r>
            <a:endParaRPr sz="2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odinakovo.raznie@gmail.com</a:t>
            </a:r>
            <a:endParaRPr sz="2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idx="1" type="body"/>
          </p:nvPr>
        </p:nvSpPr>
        <p:spPr>
          <a:xfrm>
            <a:off x="79425" y="113450"/>
            <a:ext cx="5828400" cy="49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6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Язык</a:t>
            </a:r>
            <a:r>
              <a:rPr lang="ru" sz="216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это система грамматических правил и лексических связей. </a:t>
            </a:r>
            <a:endParaRPr sz="2164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216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Речь/коммуникация</a:t>
            </a:r>
            <a:r>
              <a:rPr lang="ru" sz="216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это реализация языка в общении.</a:t>
            </a:r>
            <a:endParaRPr sz="2044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4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Что важнее для преподавания иностранного языка, в том числе русского как иностранного?</a:t>
            </a:r>
            <a:endParaRPr sz="2044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204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Коммуникация</a:t>
            </a:r>
            <a:r>
              <a:rPr lang="ru" sz="204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способность выразить свои мысли и понять речь в письменной и устной форме.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Систему языка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тоже изучаем на уроках РКИ: в той мере, в какой это нужно для </a:t>
            </a:r>
            <a:r>
              <a:rPr lang="ru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грамотной речи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например, падежи на уроках РКИ изучают с точки зрения их функций 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(предложный падеж - ГДЕ? НА столЕ)</a:t>
            </a:r>
            <a:endParaRPr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" name="Google Shape;1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7845" y="672375"/>
            <a:ext cx="3026774" cy="27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688" y="1075650"/>
            <a:ext cx="8880625" cy="34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/>
          <p:nvPr>
            <p:ph type="title"/>
          </p:nvPr>
        </p:nvSpPr>
        <p:spPr>
          <a:xfrm>
            <a:off x="311700" y="9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Коммуникативный подход к обучению языкам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30"/>
          <p:cNvSpPr txBox="1"/>
          <p:nvPr>
            <p:ph idx="1" type="body"/>
          </p:nvPr>
        </p:nvSpPr>
        <p:spPr>
          <a:xfrm>
            <a:off x="311700" y="729725"/>
            <a:ext cx="8520600" cy="42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считается самым современным подходом;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главная цель - преодоление коммуникативного барьера (это и языковая, и психологическая задача);</a:t>
            </a:r>
            <a:endParaRPr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отбор материала с точки зрения его коммуникативной значимости - учитываем, что нашим ученикам надо общаться в школе, на уроках, на переменах, в столовой, с учителями, с одноклассниками - что им понадобится в первую очередь?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новый материал на том же уроке выводим в речь - все слова учим хотя бы в минимальных сочетаниях (то есть, не “велосипед”, а “Это велосипед”/”У меня есть велосипед”), а также стараемся сразу использовать это в диалогах, рассказах, своих высказываниях, играх...</a:t>
            </a:r>
            <a:endParaRPr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 txBox="1"/>
          <p:nvPr>
            <p:ph type="title"/>
          </p:nvPr>
        </p:nvSpPr>
        <p:spPr>
          <a:xfrm>
            <a:off x="311700" y="161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Особенности предмета РКИ в нашей ситуации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31"/>
          <p:cNvSpPr txBox="1"/>
          <p:nvPr>
            <p:ph idx="1" type="body"/>
          </p:nvPr>
        </p:nvSpPr>
        <p:spPr>
          <a:xfrm>
            <a:off x="311700" y="782800"/>
            <a:ext cx="8520600" cy="41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Дети быстро осваивают язык в силу возраста и так как находятся в языковой среде, но есть риски: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укоренение типичных ошибок в произношении, ударении, окончаниях, видах глаголов, характерных для речи их родственников или друзей;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укоренение неграмотного написания слов (если пишут как слышат);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если адаптация ребенка в новом коллективе проходит тяжело, то и освоение языка может тормозиться;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стресс усиливается тем, что детям приходится учить язык “на ходу”, уже принимая участие в освоении школьной программы и получая оценки.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Поэтому детям-инофонам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очень нужна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наша помощь в структурированном изучении русского языка</a:t>
            </a:r>
            <a:endParaRPr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/>
          <p:nvPr/>
        </p:nvSpPr>
        <p:spPr>
          <a:xfrm>
            <a:off x="2758675" y="139350"/>
            <a:ext cx="62772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50" y="360000"/>
            <a:ext cx="2039174" cy="6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2"/>
          <p:cNvSpPr txBox="1"/>
          <p:nvPr/>
        </p:nvSpPr>
        <p:spPr>
          <a:xfrm>
            <a:off x="3152425" y="441963"/>
            <a:ext cx="563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Дети-инофоны</a:t>
            </a:r>
            <a:endParaRPr b="1" sz="2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32"/>
          <p:cNvSpPr txBox="1"/>
          <p:nvPr/>
        </p:nvSpPr>
        <p:spPr>
          <a:xfrm>
            <a:off x="309725" y="1268875"/>
            <a:ext cx="85755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родной язык - не русский;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часто переезд со стороны детей недобровольный;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необходимость адаптации в новой языковой и социокультурной среде, психологической поддержки для преодоления стресса переезда, потери родного места, родственников и друзей;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сложная языковая ситуация - нужно и наладить коммуникацию, и параллельно осваивать школьную программу, сдавать экзамены, а также иметь возможность заниматься своими любимыми занятиями - спортом, музыкой, рисованием и т.д.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 txBox="1"/>
          <p:nvPr/>
        </p:nvSpPr>
        <p:spPr>
          <a:xfrm>
            <a:off x="2758675" y="139350"/>
            <a:ext cx="6277200" cy="12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" name="Google Shape;1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350" y="360000"/>
            <a:ext cx="2039174" cy="6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3"/>
          <p:cNvSpPr txBox="1"/>
          <p:nvPr/>
        </p:nvSpPr>
        <p:spPr>
          <a:xfrm>
            <a:off x="3152425" y="195650"/>
            <a:ext cx="5637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latin typeface="Montserrat"/>
                <a:ea typeface="Montserrat"/>
                <a:cs typeface="Montserrat"/>
                <a:sym typeface="Montserrat"/>
              </a:rPr>
              <a:t>Цель обучения инофонов русскому языку</a:t>
            </a:r>
            <a:endParaRPr b="1" sz="2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33"/>
          <p:cNvSpPr txBox="1"/>
          <p:nvPr/>
        </p:nvSpPr>
        <p:spPr>
          <a:xfrm>
            <a:off x="284250" y="1211450"/>
            <a:ext cx="85755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бережно помочь детям преодолеть </a:t>
            </a:r>
            <a:r>
              <a:rPr b="1" lang="ru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первую очередь коммуникативный барьер</a:t>
            </a:r>
            <a:r>
              <a:rPr lang="ru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затем встроиться в учебный процесс, сдать устное собеседование  и ОГЭ по русскому языку в 9 классе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Первые три месяца – помочь детям освоиться в языковой среде и наладить коммуникацию с учителями и другими детьми, научить чтению и письму;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Далее – довести всех учеников до минимального уровня, необходимого для обучения в российской школе (А2).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