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875" r:id="rId3"/>
    <p:sldId id="841" r:id="rId4"/>
    <p:sldId id="877" r:id="rId5"/>
    <p:sldId id="876" r:id="rId6"/>
    <p:sldId id="879" r:id="rId7"/>
    <p:sldId id="878" r:id="rId8"/>
    <p:sldId id="881" r:id="rId9"/>
    <p:sldId id="884" r:id="rId10"/>
    <p:sldId id="883" r:id="rId11"/>
    <p:sldId id="880" r:id="rId12"/>
    <p:sldId id="887" r:id="rId13"/>
    <p:sldId id="888" r:id="rId14"/>
    <p:sldId id="886" r:id="rId15"/>
    <p:sldId id="885" r:id="rId16"/>
    <p:sldId id="889" r:id="rId17"/>
    <p:sldId id="882" r:id="rId18"/>
    <p:sldId id="873" r:id="rId19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orient="horz" pos="3249" userDrawn="1">
          <p15:clr>
            <a:srgbClr val="A4A3A4"/>
          </p15:clr>
        </p15:guide>
        <p15:guide id="10" pos="1844" userDrawn="1">
          <p15:clr>
            <a:srgbClr val="A4A3A4"/>
          </p15:clr>
        </p15:guide>
        <p15:guide id="14" pos="3318" userDrawn="1">
          <p15:clr>
            <a:srgbClr val="A4A3A4"/>
          </p15:clr>
        </p15:guide>
        <p15:guide id="15" pos="4747" userDrawn="1">
          <p15:clr>
            <a:srgbClr val="A4A3A4"/>
          </p15:clr>
        </p15:guide>
        <p15:guide id="16" pos="6040" userDrawn="1">
          <p15:clr>
            <a:srgbClr val="A4A3A4"/>
          </p15:clr>
        </p15:guide>
        <p15:guide id="17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АЕБ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2C3"/>
    <a:srgbClr val="0361A5"/>
    <a:srgbClr val="499FD1"/>
    <a:srgbClr val="008AC9"/>
    <a:srgbClr val="ECF5FB"/>
    <a:srgbClr val="233C78"/>
    <a:srgbClr val="D0E1EE"/>
    <a:srgbClr val="E1EEFF"/>
    <a:srgbClr val="F7F9FA"/>
    <a:srgbClr val="86C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8169" autoAdjust="0"/>
  </p:normalViewPr>
  <p:slideViewPr>
    <p:cSldViewPr snapToGrid="0">
      <p:cViewPr varScale="1">
        <p:scale>
          <a:sx n="87" d="100"/>
          <a:sy n="87" d="100"/>
        </p:scale>
        <p:origin x="498" y="78"/>
      </p:cViewPr>
      <p:guideLst>
        <p:guide orient="horz" pos="436"/>
        <p:guide pos="302"/>
        <p:guide pos="7401"/>
        <p:guide orient="horz" pos="3725"/>
        <p:guide orient="horz" pos="3249"/>
        <p:guide pos="1844"/>
        <p:guide pos="3318"/>
        <p:guide pos="4747"/>
        <p:guide pos="60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B3EBF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F8-4581-B882-9B4FA4192EF9}"/>
              </c:ext>
            </c:extLst>
          </c:dPt>
          <c:dPt>
            <c:idx val="1"/>
            <c:bubble3D val="0"/>
            <c:spPr>
              <a:solidFill>
                <a:srgbClr val="FEBE4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F8-4581-B882-9B4FA4192EF9}"/>
              </c:ext>
            </c:extLst>
          </c:dPt>
          <c:dPt>
            <c:idx val="2"/>
            <c:bubble3D val="0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F8-4581-B882-9B4FA4192EF9}"/>
              </c:ext>
            </c:extLst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F8-4581-B882-9B4FA4192EF9}"/>
              </c:ext>
            </c:extLst>
          </c:dPt>
          <c:dPt>
            <c:idx val="4"/>
            <c:bubble3D val="0"/>
            <c:spPr>
              <a:solidFill>
                <a:srgbClr val="B5FD9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F8-4581-B882-9B4FA4192EF9}"/>
              </c:ext>
            </c:extLst>
          </c:dPt>
          <c:dPt>
            <c:idx val="5"/>
            <c:bubble3D val="0"/>
            <c:spPr>
              <a:solidFill>
                <a:srgbClr val="F2FC9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F8-4581-B882-9B4FA4192EF9}"/>
              </c:ext>
            </c:extLst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 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F8-4581-B882-9B4FA4192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0.47817</cdr:x>
      <cdr:y>0.75486</cdr:y>
    </cdr:from>
    <cdr:to>
      <cdr:x>0.92277</cdr:x>
      <cdr:y>0.82421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548" y="4090329"/>
          <a:ext cx="3613759" cy="375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0.7669</cdr:y>
    </cdr:from>
    <cdr:to>
      <cdr:x>0.95668</cdr:x>
      <cdr:y>0.81265</cdr:y>
    </cdr:to>
    <cdr:sp macro="" textlink="">
      <cdr:nvSpPr>
        <cdr:cNvPr id="5" name="TextBox 4"/>
        <cdr:cNvSpPr txBox="1"/>
      </cdr:nvSpPr>
      <cdr:spPr>
        <a:xfrm xmlns:a="http://schemas.openxmlformats.org/drawingml/2006/main" rot="20312016">
          <a:off x="4064000" y="4155580"/>
          <a:ext cx="3711879" cy="247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1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E1740E6-FAAD-458E-8F70-076CE730AACD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626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5626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A9B7E29-9827-4036-968E-B9C584E75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3630" cy="539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0546" y="0"/>
            <a:ext cx="2923630" cy="539503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05.10.2022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4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3630" cy="539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0546" y="0"/>
            <a:ext cx="2923630" cy="539503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05.10.2022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81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EC7F88-826E-9B7F-5319-5965C5F49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A277CD-E6E9-48AD-F017-3E18A8695E48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7BD6D3C8-E52B-9B2B-E6F1-D260141EACD0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C8B0588C-5D01-654B-9A15-2A6BDD1112E5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40BF7E-19CE-E668-3DB5-554CEB96E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8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330683-699C-150D-CAD8-934C0B25B5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0B9D8F-1C2C-7969-1E8D-E2900A1A240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AA9ED4E5-BF69-E730-F789-86BE14B76B66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4CCFB8C-31FB-7740-8689-E3BD672453E9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95694-54A3-FEB4-56AB-40CE1CFA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13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233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96B10B-D1F2-2889-7740-2A1AAD6A03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25" y="6126163"/>
            <a:ext cx="16303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7B33E3-3D33-D94C-9DB2-07408735E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48931-DE1B-7B9C-7557-0D74F3271C78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lumMod val="85000"/>
                    <a:alpha val="40000"/>
                  </a:schemeClr>
                </a:solidFill>
                <a:latin typeface="Calibri"/>
              </a:rPr>
              <a:t>2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B1C82FB5-334E-B35D-0144-3A501DBFC69C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0E93D095-A689-F240-BF42-231550FCE3F9}" type="slidenum">
              <a:rPr lang="ru-RU" sz="1400" b="1" smtClean="0">
                <a:solidFill>
                  <a:schemeClr val="bg1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3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233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853A7-FC8E-C71A-CB8D-F616F642D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2446" r="-4816" b="9870"/>
          <a:stretch/>
        </p:blipFill>
        <p:spPr>
          <a:xfrm>
            <a:off x="-1" y="-453126"/>
            <a:ext cx="3585307" cy="55173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4933C8-2CEB-4D2E-03F0-5B19680F1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910724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22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855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D1F43E-D985-4D51-9B68-1D050FA79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54A0D0-A9BB-1C5E-9E0B-79D07069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54A0D0-A9BB-1C5E-9E0B-79D07069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92521F-AA6D-A25E-D94D-C731625BA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18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7973D-0FE3-2A35-590F-B61E7EE3E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725" y="6126916"/>
            <a:ext cx="1631739" cy="4690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4FD9C-9C80-F08A-A7FB-7C1B47F5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D3E22855-F484-1710-E4D3-9390939B947D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2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7973D-0FE3-2A35-590F-B61E7EE3E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725" y="6126916"/>
            <a:ext cx="1631739" cy="4690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D3E22855-F484-1710-E4D3-9390939B947D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2446" r="-4816" b="9870"/>
          <a:stretch/>
        </p:blipFill>
        <p:spPr>
          <a:xfrm>
            <a:off x="-1" y="-453126"/>
            <a:ext cx="3585307" cy="55173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4FD9C-9C80-F08A-A7FB-7C1B47F5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910724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6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55EFB3-4D89-83D0-0EE6-926E4C50A7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076575-B14E-6F73-7BC6-0A977627B687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A7657630-173D-EF10-249D-8D4E8DBE8A8F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22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AA2F3E-B21F-C481-9DFC-69FEE13447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1834" b="17506"/>
          <a:stretch>
            <a:fillRect/>
          </a:stretch>
        </p:blipFill>
        <p:spPr bwMode="auto">
          <a:xfrm>
            <a:off x="9891713" y="6126163"/>
            <a:ext cx="21129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DF3A6D-5968-FFE1-7CF7-D6B05FFBE6B5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АО «Издательство «Просвещение»,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90989494-9CB2-26A3-6664-6B2BD7603293}"/>
              </a:ext>
            </a:extLst>
          </p:cNvPr>
          <p:cNvSpPr txBox="1">
            <a:spLocks/>
          </p:cNvSpPr>
          <p:nvPr userDrawn="1"/>
        </p:nvSpPr>
        <p:spPr>
          <a:xfrm>
            <a:off x="11323638" y="485775"/>
            <a:ext cx="460375" cy="21431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48">
              <a:defRPr/>
            </a:pPr>
            <a:fld id="{7E7E2665-0458-694C-B3A0-8F8BA25A8619}" type="slidenum">
              <a:rPr lang="ru-RU" sz="1400" b="1" smtClean="0">
                <a:solidFill>
                  <a:srgbClr val="233C78"/>
                </a:solidFill>
                <a:latin typeface="+mn-lt"/>
              </a:rPr>
              <a:pPr algn="r" defTabSz="914348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29EB6-864F-3366-E844-8BD3D0D13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B5986D-1161-33ED-E56B-B1B6239BAD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78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70" r:id="rId4"/>
    <p:sldLayoutId id="2147483666" r:id="rId5"/>
    <p:sldLayoutId id="2147483669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hyperlink" Target="https://media.prosv.ru/fg/" TargetMode="Externa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0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hyperlink" Target="https://shop.prosv.ru/formirovanie-funkcionalnoj-gramotnosti-sbornik-zadach-po-russkomu-yazyku-dlya-8-11-klassov2781" TargetMode="External"/><Relationship Id="rId5" Type="http://schemas.openxmlformats.org/officeDocument/2006/relationships/notesSlide" Target="../notesSlides/notesSlide2.xml"/><Relationship Id="rId10" Type="http://schemas.openxmlformats.org/officeDocument/2006/relationships/hyperlink" Target="mailto:vopros@prosv.ru" TargetMode="Externa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B25BD6-3500-765E-196A-BF54821BF9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r="3395" b="1697"/>
          <a:stretch/>
        </p:blipFill>
        <p:spPr>
          <a:xfrm>
            <a:off x="-4775" y="0"/>
            <a:ext cx="12192000" cy="6858000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37" y="6432105"/>
            <a:ext cx="117125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Все права защищены. Никакая часть презентации не может быть воспроизведена в какой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 бы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и в корпоративных сетях, а также запись в память ЭВМ,  для частного или публичного использования,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без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 г.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F6D87B1-092F-8439-B98B-D2C4DA0737E8}"/>
              </a:ext>
            </a:extLst>
          </p:cNvPr>
          <p:cNvSpPr txBox="1">
            <a:spLocks/>
          </p:cNvSpPr>
          <p:nvPr/>
        </p:nvSpPr>
        <p:spPr>
          <a:xfrm>
            <a:off x="-210424" y="1241696"/>
            <a:ext cx="6301648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600" dirty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rPr>
              <a:t>Урок русского языка: </a:t>
            </a:r>
            <a:endParaRPr lang="ru-RU" sz="2600" dirty="0" smtClean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rPr>
              <a:t>перезагрузка </a:t>
            </a:r>
            <a:r>
              <a:rPr lang="ru-RU" sz="2600" dirty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rPr>
              <a:t>по ФГОС и Программе </a:t>
            </a:r>
            <a:r>
              <a:rPr lang="ru-RU" sz="2600" dirty="0" smtClean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rPr>
              <a:t>воспитания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2057C-EE7E-C9E6-36DA-5A2A1647BC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71" b="18722"/>
          <a:stretch/>
        </p:blipFill>
        <p:spPr>
          <a:xfrm>
            <a:off x="1530838" y="359262"/>
            <a:ext cx="2819123" cy="7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7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535" y="185086"/>
            <a:ext cx="981441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РУССКИЙ ЯЗЫК. 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5 КЛАСС.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КРЕАТИВНОЕ МЫШЛЕНИЕ. ОБСУЖДАЕМ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20" y="800191"/>
            <a:ext cx="2012985" cy="2683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07" y="807001"/>
            <a:ext cx="2002771" cy="2670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21" y="3587222"/>
            <a:ext cx="1948715" cy="2762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86" y="3579962"/>
            <a:ext cx="2066251" cy="2755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49" y="3587222"/>
            <a:ext cx="2055362" cy="2740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80" y="821597"/>
            <a:ext cx="2002771" cy="2670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31" y="780749"/>
            <a:ext cx="2028949" cy="27052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7" y="3563835"/>
            <a:ext cx="2056372" cy="2741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32" y="3563835"/>
            <a:ext cx="2056372" cy="2741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63" y="825626"/>
            <a:ext cx="2012985" cy="26839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5858" y="705954"/>
            <a:ext cx="10797905" cy="5743591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7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658" y="162033"/>
            <a:ext cx="10879380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РУССКИЙ ЯЗЫК. 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5 КЛАСС.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КРЕАТИВНОЕ МЫШЛЕНИЕ. </a:t>
            </a:r>
          </a:p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ВЫРАБАТЫВАЕМ РЕШЕНИЕ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6164" y="2224844"/>
            <a:ext cx="10205955" cy="646331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 оцениваем?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72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под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27391" y="1881046"/>
            <a:ext cx="5447144" cy="2819362"/>
          </a:xfrm>
          <a:prstGeom prst="rect">
            <a:avLst/>
          </a:prstGeom>
          <a:ln>
            <a:noFill/>
          </a:ln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dirty="0" smtClean="0">
                <a:ea typeface="Open Sans" pitchFamily="34" charset="0"/>
                <a:cs typeface="Open Sans" pitchFamily="34" charset="0"/>
              </a:rPr>
              <a:t>Содержат </a:t>
            </a:r>
            <a:r>
              <a:rPr lang="ru-RU" dirty="0">
                <a:ea typeface="Open Sans" pitchFamily="34" charset="0"/>
                <a:cs typeface="Open Sans" pitchFamily="34" charset="0"/>
              </a:rPr>
              <a:t>обучающие и тренировочные задания, охватывающие все содержательные и </a:t>
            </a:r>
            <a:r>
              <a:rPr lang="ru-RU" dirty="0" smtClean="0">
                <a:ea typeface="Open Sans" pitchFamily="34" charset="0"/>
                <a:cs typeface="Open Sans" pitchFamily="34" charset="0"/>
              </a:rPr>
              <a:t>компетентностные </a:t>
            </a:r>
            <a:r>
              <a:rPr lang="ru-RU" dirty="0">
                <a:ea typeface="Open Sans" pitchFamily="34" charset="0"/>
                <a:cs typeface="Open Sans" pitchFamily="34" charset="0"/>
              </a:rPr>
              <a:t>аспекты оценки функциональной грамотности по каждой из областей. Приводятся развёрнутые описания особенностей оценки заданий, рекомендации </a:t>
            </a:r>
            <a:r>
              <a:rPr lang="ru-RU" dirty="0" smtClean="0">
                <a:ea typeface="Open Sans" pitchFamily="34" charset="0"/>
                <a:cs typeface="Open Sans" pitchFamily="34" charset="0"/>
              </a:rPr>
              <a:t>                    по </a:t>
            </a:r>
            <a:r>
              <a:rPr lang="ru-RU" dirty="0">
                <a:ea typeface="Open Sans" pitchFamily="34" charset="0"/>
                <a:cs typeface="Open Sans" pitchFamily="34" charset="0"/>
              </a:rPr>
              <a:t>использованию системы заданий и их оценки. Все задания построены на основе реальных жизненных </a:t>
            </a:r>
            <a:r>
              <a:rPr lang="ru-RU" dirty="0" smtClean="0">
                <a:ea typeface="Open Sans" pitchFamily="34" charset="0"/>
                <a:cs typeface="Open Sans" pitchFamily="34" charset="0"/>
              </a:rPr>
              <a:t>ситуаций</a:t>
            </a:r>
            <a:endParaRPr lang="ru-RU" dirty="0"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16" y="2040250"/>
            <a:ext cx="1650207" cy="223615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953939" y="177636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chemeClr val="accent2"/>
                </a:solidFill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sz="2400" dirty="0" smtClean="0">
                <a:solidFill>
                  <a:schemeClr val="accent2"/>
                </a:solidFill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33" y="2068001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19" y="2034851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6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33" y="4553180"/>
            <a:ext cx="1858648" cy="185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8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977" y="295009"/>
            <a:ext cx="6602298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ПРОЕКТ И ЛИНГВИСТИЧЕСКОЕ ИССЛЕДОВАНИЕ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" y="1027150"/>
            <a:ext cx="5267325" cy="442912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8378" y="5782151"/>
            <a:ext cx="4849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УМК Т. А. </a:t>
            </a:r>
            <a:r>
              <a:rPr lang="ru-RU" sz="1400" dirty="0" err="1" smtClean="0"/>
              <a:t>Ладыженской</a:t>
            </a:r>
            <a:r>
              <a:rPr lang="ru-RU" sz="1400" dirty="0" smtClean="0"/>
              <a:t> – С. Г. </a:t>
            </a:r>
            <a:r>
              <a:rPr lang="ru-RU" sz="1400" dirty="0" err="1" smtClean="0"/>
              <a:t>Бархударова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1280" t="61304" r="1670"/>
          <a:stretch/>
        </p:blipFill>
        <p:spPr>
          <a:xfrm>
            <a:off x="5761185" y="3386882"/>
            <a:ext cx="5846136" cy="26849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/>
          <a:srcRect r="10999" b="64000"/>
          <a:stretch/>
        </p:blipFill>
        <p:spPr>
          <a:xfrm>
            <a:off x="5860989" y="1027150"/>
            <a:ext cx="5646528" cy="23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977" y="295009"/>
            <a:ext cx="6602298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ЦИФРОВЫЕ РЕСУРСЫ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8696078" y="4801123"/>
            <a:ext cx="2361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SzPct val="100000"/>
              <a:defRPr/>
            </a:pPr>
            <a:r>
              <a:rPr lang="ru-RU" sz="1400" b="1" dirty="0">
                <a:solidFill>
                  <a:srgbClr val="233C78"/>
                </a:solidFill>
                <a:ea typeface="Open Sans Condensed" pitchFamily="34" charset="0"/>
                <a:cs typeface="Open Sans Condensed" pitchFamily="34" charset="0"/>
              </a:rPr>
              <a:t>Больше информации 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35F0CE75-6DD6-ADB0-F830-6820831F044F}"/>
              </a:ext>
            </a:extLst>
          </p:cNvPr>
          <p:cNvSpPr/>
          <p:nvPr/>
        </p:nvSpPr>
        <p:spPr>
          <a:xfrm>
            <a:off x="6437106" y="3475213"/>
            <a:ext cx="4708398" cy="2218373"/>
          </a:xfrm>
          <a:prstGeom prst="roundRect">
            <a:avLst>
              <a:gd name="adj" fmla="val 17564"/>
            </a:avLst>
          </a:prstGeom>
          <a:noFill/>
          <a:ln w="19050">
            <a:solidFill>
              <a:srgbClr val="23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FBC7FC3-52DA-1673-744F-38C079CDB11D}"/>
              </a:ext>
            </a:extLst>
          </p:cNvPr>
          <p:cNvSpPr/>
          <p:nvPr/>
        </p:nvSpPr>
        <p:spPr>
          <a:xfrm>
            <a:off x="8968185" y="5108900"/>
            <a:ext cx="1814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>
                <a:solidFill>
                  <a:srgbClr val="233C78"/>
                </a:solidFill>
              </a:rPr>
              <a:t>https://</a:t>
            </a:r>
            <a:r>
              <a:rPr lang="en" sz="1600" dirty="0" err="1">
                <a:solidFill>
                  <a:srgbClr val="233C78"/>
                </a:solidFill>
              </a:rPr>
              <a:t>educont.ru</a:t>
            </a:r>
            <a:r>
              <a:rPr lang="en" sz="1600" dirty="0">
                <a:solidFill>
                  <a:srgbClr val="233C78"/>
                </a:solidFill>
              </a:rPr>
              <a:t>/</a:t>
            </a:r>
            <a:endParaRPr lang="ru-RU" sz="1600" dirty="0">
              <a:solidFill>
                <a:srgbClr val="233C78"/>
              </a:solidFill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0ED8F21-C289-2908-0EB6-88FCB4AB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80" y="3772987"/>
            <a:ext cx="1699310" cy="1684272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12AAAEF-AA38-B908-1D2E-D697FE255D36}"/>
              </a:ext>
            </a:extLst>
          </p:cNvPr>
          <p:cNvSpPr/>
          <p:nvPr/>
        </p:nvSpPr>
        <p:spPr>
          <a:xfrm>
            <a:off x="568036" y="3578163"/>
            <a:ext cx="4494116" cy="673385"/>
          </a:xfrm>
          <a:prstGeom prst="rect">
            <a:avLst/>
          </a:prstGeom>
          <a:solidFill>
            <a:srgbClr val="F7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BF4E40-D090-A795-BB87-025E5636A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 b="10875"/>
          <a:stretch/>
        </p:blipFill>
        <p:spPr>
          <a:xfrm>
            <a:off x="-353441" y="838415"/>
            <a:ext cx="6337070" cy="495873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796755F-A04A-77A1-71A2-4097F5E49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36" y="1567882"/>
            <a:ext cx="4494116" cy="20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953939" y="177636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 smtClean="0">
                <a:solidFill>
                  <a:schemeClr val="accent2"/>
                </a:solidFill>
                <a:ea typeface="Open Sans Condensed" pitchFamily="34" charset="0"/>
                <a:cs typeface="Open Sans Condensed" pitchFamily="34" charset="0"/>
              </a:rPr>
              <a:t>ЦИФРА. ФУНКЦИОНАЛЬНАЯ ГРАМОТНОСТЬ. БАНК ЗАДАНИЙ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915" y="1629989"/>
            <a:ext cx="10950847" cy="46375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18" y="859084"/>
            <a:ext cx="2519190" cy="2030253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9A4D94AA-CB6D-9481-8554-6DF957590EC6}"/>
              </a:ext>
            </a:extLst>
          </p:cNvPr>
          <p:cNvSpPr/>
          <p:nvPr/>
        </p:nvSpPr>
        <p:spPr>
          <a:xfrm>
            <a:off x="479425" y="4653181"/>
            <a:ext cx="4211638" cy="1256130"/>
          </a:xfrm>
          <a:prstGeom prst="roundRect">
            <a:avLst>
              <a:gd name="adj" fmla="val 175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C36392B-EDC7-6588-BDAB-719C35481B79}"/>
              </a:ext>
            </a:extLst>
          </p:cNvPr>
          <p:cNvSpPr/>
          <p:nvPr/>
        </p:nvSpPr>
        <p:spPr>
          <a:xfrm>
            <a:off x="1796427" y="5474251"/>
            <a:ext cx="2425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dirty="0">
                <a:solidFill>
                  <a:srgbClr val="233C78"/>
                </a:solidFill>
                <a:hlinkClick r:id="rId5"/>
              </a:rPr>
              <a:t>https://media.prosv.ru/fg</a:t>
            </a:r>
            <a:r>
              <a:rPr lang="en" sz="1600" dirty="0" smtClean="0">
                <a:solidFill>
                  <a:srgbClr val="233C78"/>
                </a:solidFill>
                <a:hlinkClick r:id="rId5"/>
              </a:rPr>
              <a:t>/</a:t>
            </a:r>
            <a:r>
              <a:rPr lang="ru-RU" sz="1600" dirty="0" smtClean="0">
                <a:solidFill>
                  <a:srgbClr val="233C78"/>
                </a:solidFill>
              </a:rPr>
              <a:t> </a:t>
            </a:r>
            <a:endParaRPr lang="en" sz="1600" dirty="0">
              <a:solidFill>
                <a:srgbClr val="233C78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EB36360-1C9C-0A59-45A6-74A1B19EF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06" y="4783296"/>
            <a:ext cx="1064945" cy="1011251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F9A8627-8A7B-DBF5-143E-9D594A8CA304}"/>
              </a:ext>
            </a:extLst>
          </p:cNvPr>
          <p:cNvSpPr/>
          <p:nvPr/>
        </p:nvSpPr>
        <p:spPr>
          <a:xfrm>
            <a:off x="1527882" y="5166474"/>
            <a:ext cx="2361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SzPct val="100000"/>
              <a:defRPr/>
            </a:pPr>
            <a:r>
              <a:rPr lang="ru-RU" sz="1400" b="1" dirty="0">
                <a:solidFill>
                  <a:srgbClr val="233C78"/>
                </a:solidFill>
                <a:ea typeface="Open Sans Condensed" pitchFamily="34" charset="0"/>
                <a:cs typeface="Open Sans Condensed" pitchFamily="34" charset="0"/>
              </a:rPr>
              <a:t>Больше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4696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77" y="2109114"/>
            <a:ext cx="6464369" cy="4256139"/>
          </a:xfrm>
          <a:prstGeom prst="ellipse">
            <a:avLst/>
          </a:prstGeom>
        </p:spPr>
      </p:pic>
      <p:sp>
        <p:nvSpPr>
          <p:cNvPr id="38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25" y="353342"/>
            <a:ext cx="10568124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11-13 октября!  </a:t>
            </a:r>
          </a:p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УРОК РУССКОГО ЯЗЫКА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. </a:t>
            </a:r>
            <a:endParaRPr lang="ru-RU" altLang="ru-RU" sz="2400" dirty="0" smtClean="0">
              <a:solidFill>
                <a:schemeClr val="accent2"/>
              </a:solidFill>
              <a:cs typeface="Open Sans Condensed" pitchFamily="2" charset="0"/>
            </a:endParaRPr>
          </a:p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НАБЛЮДАЕМ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, ОБСУЖДАЕМ, ВЫРАБАТЫВАЕМ РЕШЕНИЯ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  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352" y="1457346"/>
            <a:ext cx="11142894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Всероссийский </a:t>
            </a:r>
            <a:r>
              <a:rPr lang="ru-RU" sz="2000" dirty="0"/>
              <a:t>методический день. Предметная мастерская «Русский язык:  обучение + воспитание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239" y="2335576"/>
            <a:ext cx="4201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Мастер-класс учителя. </a:t>
            </a:r>
          </a:p>
          <a:p>
            <a:r>
              <a:rPr lang="ru-RU" dirty="0" smtClean="0"/>
              <a:t>Русский язык в 5 или 6 классе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Обсуждение с экспертами: предметные,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, личностные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9665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B25BD6-3500-765E-196A-BF54821BF9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r="3395" b="1697"/>
          <a:stretch/>
        </p:blipFill>
        <p:spPr>
          <a:xfrm>
            <a:off x="-4775" y="0"/>
            <a:ext cx="12192000" cy="6858000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37" y="6432105"/>
            <a:ext cx="117125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Все права защищены. Никакая часть презентации не может быть воспроизведена в какой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 бы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и в корпоративных сетях, а также запись в память ЭВМ,  для частного или публичного использования, </a:t>
            </a:r>
            <a:r>
              <a:rPr lang="ru-RU" sz="1000" dirty="0" smtClean="0">
                <a:solidFill>
                  <a:schemeClr val="bg1">
                    <a:alpha val="40000"/>
                  </a:schemeClr>
                </a:solidFill>
                <a:latin typeface="Calibri"/>
              </a:rPr>
              <a:t>без 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2057C-EE7E-C9E6-36DA-5A2A1647BC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71" b="18722"/>
          <a:stretch/>
        </p:blipFill>
        <p:spPr>
          <a:xfrm>
            <a:off x="815845" y="578039"/>
            <a:ext cx="2819123" cy="764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0F217C-2058-B531-B8A0-F2DE35D89942}"/>
              </a:ext>
            </a:extLst>
          </p:cNvPr>
          <p:cNvSpPr txBox="1"/>
          <p:nvPr/>
        </p:nvSpPr>
        <p:spPr>
          <a:xfrm>
            <a:off x="110169" y="5939662"/>
            <a:ext cx="57431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spc="-4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</a:rPr>
              <a:t>Горячая линия: </a:t>
            </a:r>
            <a:r>
              <a:rPr lang="en-US" sz="26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vopros</a:t>
            </a:r>
            <a:r>
              <a:rPr lang="ru-RU" sz="26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</a:t>
            </a:r>
            <a:r>
              <a:rPr lang="en-US" sz="26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prosv</a:t>
            </a:r>
            <a:r>
              <a:rPr lang="ru-RU" sz="26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6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</a:t>
            </a:r>
            <a:endParaRPr lang="ru-RU" sz="2600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34937" y="4664313"/>
            <a:ext cx="5249442" cy="1275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400" b="1" spc="-40" dirty="0">
                <a:solidFill>
                  <a:schemeClr val="bg1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Группа компаний «Просвещение»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400" spc="-4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</a:rPr>
              <a:t>Адрес: </a:t>
            </a:r>
            <a:r>
              <a:rPr lang="ru-RU" sz="14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</a:rPr>
              <a:t>127473, г. Москва, ул. </a:t>
            </a:r>
            <a:r>
              <a:rPr lang="ru-RU" sz="1400" dirty="0" err="1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</a:rPr>
              <a:t>Краснопролетарская</a:t>
            </a:r>
            <a:r>
              <a:rPr lang="ru-RU" sz="14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</a:rPr>
              <a:t>, д. 16, стр. 3, подъезд 8, бизнес-центр «Новослободский»</a:t>
            </a:r>
          </a:p>
          <a:p>
            <a:pPr marL="0" indent="0" defTabSz="914377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4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ea typeface="Open Sans Light" panose="020B0606030504020204" pitchFamily="34" charset="0"/>
                <a:cs typeface="Open Sans Light" panose="020B0606030504020204" pitchFamily="34" charset="0"/>
              </a:rPr>
            </a:br>
            <a:endParaRPr lang="ru-RU" sz="1400" spc="-40" dirty="0">
              <a:solidFill>
                <a:schemeClr val="bg1"/>
              </a:solidFill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11" name="Рисунок 24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65" y="1962250"/>
            <a:ext cx="1893175" cy="1893175"/>
          </a:xfrm>
          <a:prstGeom prst="roundRect">
            <a:avLst>
              <a:gd name="adj" fmla="val 8808"/>
            </a:avLst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79DAA18-20BE-1AD5-EE9C-400722DAED08}"/>
              </a:ext>
            </a:extLst>
          </p:cNvPr>
          <p:cNvGrpSpPr/>
          <p:nvPr/>
        </p:nvGrpSpPr>
        <p:grpSpPr>
          <a:xfrm>
            <a:off x="1487909" y="4218910"/>
            <a:ext cx="1094486" cy="180109"/>
            <a:chOff x="1889162" y="5589170"/>
            <a:chExt cx="1094486" cy="180109"/>
          </a:xfrm>
          <a:solidFill>
            <a:schemeClr val="bg1"/>
          </a:solidFill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E04623F-F1E0-7AAD-F276-2FB16C184875}"/>
                </a:ext>
              </a:extLst>
            </p:cNvPr>
            <p:cNvSpPr/>
            <p:nvPr/>
          </p:nvSpPr>
          <p:spPr>
            <a:xfrm>
              <a:off x="1889162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EB40B2AA-EE52-2DFD-D3BA-25D7FF330522}"/>
                </a:ext>
              </a:extLst>
            </p:cNvPr>
            <p:cNvSpPr/>
            <p:nvPr/>
          </p:nvSpPr>
          <p:spPr>
            <a:xfrm>
              <a:off x="2346351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74A071B-E0D7-7A95-0C52-5D8A4BF7B2D9}"/>
                </a:ext>
              </a:extLst>
            </p:cNvPr>
            <p:cNvSpPr/>
            <p:nvPr/>
          </p:nvSpPr>
          <p:spPr>
            <a:xfrm>
              <a:off x="2803539" y="5589170"/>
              <a:ext cx="180109" cy="180109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5930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25" y="353342"/>
            <a:ext cx="1023467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О ЧЁМ ГОВОРИМ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?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НАБЛЮДАЕМ, ОБСУЖДАЕМ, ВЫРАБАТЫВАЕМ РЕШЕНИЯ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  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319182493"/>
              </p:ext>
            </p:extLst>
          </p:nvPr>
        </p:nvGraphicFramePr>
        <p:xfrm>
          <a:off x="391227" y="2642773"/>
          <a:ext cx="5665021" cy="355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43" y="2693246"/>
            <a:ext cx="4808163" cy="3165693"/>
          </a:xfrm>
          <a:prstGeom prst="ellipse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350328" y="3097383"/>
            <a:ext cx="1505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Предметные </a:t>
            </a:r>
            <a:endParaRPr lang="ru-RU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551040" y="3079455"/>
            <a:ext cx="1787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Метапредметные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4103039" y="3760289"/>
            <a:ext cx="141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Личностные  </a:t>
            </a:r>
            <a:endParaRPr lang="ru-RU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3272569" y="4243219"/>
            <a:ext cx="191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Формирование </a:t>
            </a:r>
          </a:p>
          <a:p>
            <a:r>
              <a:rPr lang="ru-RU" sz="1600" dirty="0" smtClean="0"/>
              <a:t>функциональной </a:t>
            </a:r>
          </a:p>
          <a:p>
            <a:r>
              <a:rPr lang="ru-RU" sz="1600" dirty="0" smtClean="0"/>
              <a:t>грамотности</a:t>
            </a:r>
            <a:endParaRPr lang="ru-RU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1157245" y="4494881"/>
            <a:ext cx="1885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Цифровые ресурсы</a:t>
            </a:r>
            <a:endParaRPr lang="ru-RU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875178" y="3719645"/>
            <a:ext cx="942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Проект </a:t>
            </a:r>
            <a:endParaRPr lang="ru-RU" sz="1600" dirty="0"/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092" y="296664"/>
            <a:ext cx="741754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РУССКИЙ ЯЗЫК. 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5 КЛАСС.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НАБЛЮДАЕМ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68036" y="991518"/>
            <a:ext cx="6703097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ПРЕДМЕТНЫЕ</a:t>
            </a:r>
          </a:p>
          <a:p>
            <a:r>
              <a:rPr lang="ru-RU" b="1" dirty="0" smtClean="0"/>
              <a:t>Функциональные </a:t>
            </a:r>
            <a:r>
              <a:rPr lang="ru-RU" b="1" dirty="0"/>
              <a:t>разновидности языка</a:t>
            </a:r>
          </a:p>
          <a:p>
            <a:r>
              <a:rPr lang="ru-RU" dirty="0"/>
              <a:t>Иметь общее представление об особенностях разговорной речи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функциональных </a:t>
            </a:r>
            <a:r>
              <a:rPr lang="ru-RU" dirty="0"/>
              <a:t>стилей, языка художественной литературы.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716" y="2327835"/>
            <a:ext cx="6703097" cy="25853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ЛИЧНОСТНЫЕ </a:t>
            </a:r>
          </a:p>
          <a:p>
            <a:r>
              <a:rPr lang="ru-RU" b="1" dirty="0" smtClean="0"/>
              <a:t>Духовно-нравственное воспитание:</a:t>
            </a:r>
            <a:endParaRPr lang="ru-RU" b="1" dirty="0"/>
          </a:p>
          <a:p>
            <a:r>
              <a:rPr lang="ru-RU" dirty="0"/>
              <a:t>ориентация на моральные ценности и нормы в ситуациях</a:t>
            </a:r>
          </a:p>
          <a:p>
            <a:r>
              <a:rPr lang="ru-RU" dirty="0"/>
              <a:t>нравственного выбора; </a:t>
            </a:r>
            <a:r>
              <a:rPr lang="ru-RU" b="1" dirty="0"/>
              <a:t>готовность оценивать своё поведение,</a:t>
            </a:r>
          </a:p>
          <a:p>
            <a:r>
              <a:rPr lang="ru-RU" b="1" dirty="0"/>
              <a:t>в том числе речевое</a:t>
            </a:r>
            <a:r>
              <a:rPr lang="ru-RU" dirty="0"/>
              <a:t>, и поступки, а также поведение и поступки</a:t>
            </a:r>
          </a:p>
          <a:p>
            <a:r>
              <a:rPr lang="ru-RU" dirty="0"/>
              <a:t>других людей с позиции нравственных и правовых </a:t>
            </a:r>
            <a:r>
              <a:rPr lang="ru-RU" dirty="0" smtClean="0"/>
              <a:t>норм с учётом </a:t>
            </a:r>
            <a:r>
              <a:rPr lang="ru-RU" dirty="0"/>
              <a:t>осознания последствий поступков; активное </a:t>
            </a:r>
            <a:r>
              <a:rPr lang="ru-RU" dirty="0" smtClean="0"/>
              <a:t>неприятие асоциальных </a:t>
            </a:r>
            <a:r>
              <a:rPr lang="ru-RU" dirty="0"/>
              <a:t>поступков; свобода и </a:t>
            </a:r>
            <a:r>
              <a:rPr lang="ru-RU" dirty="0" smtClean="0"/>
              <a:t>ответственность личности</a:t>
            </a:r>
            <a:endParaRPr lang="ru-RU" dirty="0"/>
          </a:p>
          <a:p>
            <a:r>
              <a:rPr lang="ru-RU" dirty="0"/>
              <a:t>в условиях индивидуального и общественного пространства.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1639" y="991518"/>
            <a:ext cx="4175393" cy="424731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МЕТАПРЕДМЕТНЫЕ</a:t>
            </a:r>
          </a:p>
          <a:p>
            <a:r>
              <a:rPr lang="ru-RU" dirty="0" smtClean="0"/>
              <a:t>ПОЗНАВАТЕЛЬНЫЕ</a:t>
            </a:r>
          </a:p>
          <a:p>
            <a:r>
              <a:rPr lang="ru-RU" dirty="0" smtClean="0"/>
              <a:t>базовые логические </a:t>
            </a:r>
            <a:r>
              <a:rPr lang="ru-RU" dirty="0" smtClean="0"/>
              <a:t>действия</a:t>
            </a:r>
            <a:endParaRPr lang="ru-RU" dirty="0" smtClean="0"/>
          </a:p>
          <a:p>
            <a:r>
              <a:rPr lang="ru-RU" dirty="0" smtClean="0"/>
              <a:t>базовые исследовательские действия,</a:t>
            </a:r>
          </a:p>
          <a:p>
            <a:r>
              <a:rPr lang="ru-RU" dirty="0" smtClean="0"/>
              <a:t>работа с информацией</a:t>
            </a:r>
          </a:p>
          <a:p>
            <a:endParaRPr lang="ru-RU" dirty="0" smtClean="0"/>
          </a:p>
          <a:p>
            <a:r>
              <a:rPr lang="ru-RU" dirty="0" smtClean="0"/>
              <a:t>КОММУНИКАТИВНЫЕ:</a:t>
            </a:r>
          </a:p>
          <a:p>
            <a:r>
              <a:rPr lang="ru-RU" dirty="0" smtClean="0"/>
              <a:t>общение,</a:t>
            </a:r>
          </a:p>
          <a:p>
            <a:r>
              <a:rPr lang="ru-RU" dirty="0" smtClean="0"/>
              <a:t>совместная деятельность</a:t>
            </a:r>
          </a:p>
          <a:p>
            <a:endParaRPr lang="ru-RU" dirty="0" smtClean="0"/>
          </a:p>
          <a:p>
            <a:r>
              <a:rPr lang="ru-RU" dirty="0" smtClean="0"/>
              <a:t>РЕГУЛЯТИВНЫЕ:</a:t>
            </a:r>
          </a:p>
          <a:p>
            <a:r>
              <a:rPr lang="ru-RU" dirty="0" smtClean="0"/>
              <a:t>самоорганизация,</a:t>
            </a:r>
          </a:p>
          <a:p>
            <a:r>
              <a:rPr lang="ru-RU" dirty="0" smtClean="0"/>
              <a:t>самоконтроль,</a:t>
            </a:r>
          </a:p>
          <a:p>
            <a:r>
              <a:rPr lang="ru-RU" dirty="0" smtClean="0"/>
              <a:t>эмоциональный интеллект,</a:t>
            </a:r>
          </a:p>
          <a:p>
            <a:r>
              <a:rPr lang="ru-RU" dirty="0" smtClean="0"/>
              <a:t>принятие </a:t>
            </a:r>
            <a:r>
              <a:rPr lang="ru-RU" dirty="0"/>
              <a:t>себя и </a:t>
            </a:r>
            <a:r>
              <a:rPr lang="ru-RU" dirty="0" smtClean="0"/>
              <a:t>других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01639" y="5333741"/>
            <a:ext cx="4175393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ФУНКЦИОНАЛЬНАЯ ГРАМОТНОСТЬ: </a:t>
            </a:r>
            <a:r>
              <a:rPr lang="ru-RU" dirty="0" smtClean="0"/>
              <a:t>читательская, креативное мышление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1716" y="5056742"/>
            <a:ext cx="6703097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ПРОЕКТНАЯ ДЕЯТЕЛЬНОСТЬ, ЛИНГВИСТИЧЕСКОЕ ИССЛЕДОВАНИЕ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091" y="227255"/>
            <a:ext cx="9742105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РУССКИЙ ЯЗЫК. 5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КЛАСС.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ОБСУЖДАЕМ МЕТАПРЕДМЕТНЫЕ РЕЗУЛЬТАТЫ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80651" y="711399"/>
            <a:ext cx="11624595" cy="526297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ПОЗНАВАТЕЛЬНЫЕ</a:t>
            </a: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базовые логические действия</a:t>
            </a:r>
            <a:r>
              <a:rPr lang="ru-RU" sz="1600" b="1" dirty="0" smtClean="0"/>
              <a:t>: </a:t>
            </a:r>
            <a:r>
              <a:rPr lang="ru-RU" sz="1600" dirty="0"/>
              <a:t>самостоятельно выбирать способ решения учебной </a:t>
            </a:r>
            <a:r>
              <a:rPr lang="ru-RU" sz="1600" dirty="0" smtClean="0"/>
              <a:t>задачи при </a:t>
            </a:r>
            <a:r>
              <a:rPr lang="ru-RU" sz="1600" dirty="0"/>
              <a:t>работе с разными типами текстов, разными </a:t>
            </a:r>
            <a:r>
              <a:rPr lang="ru-RU" sz="1600" dirty="0" smtClean="0"/>
              <a:t>единицами языка</a:t>
            </a:r>
            <a:r>
              <a:rPr lang="ru-RU" sz="1600" dirty="0"/>
              <a:t>, сравнивая варианты решения и выбирая </a:t>
            </a:r>
            <a:r>
              <a:rPr lang="ru-RU" sz="1600" dirty="0" smtClean="0"/>
              <a:t>оптимальный вариант с </a:t>
            </a:r>
            <a:r>
              <a:rPr lang="ru-RU" sz="1600" dirty="0"/>
              <a:t>учётом самостоятельно выделенных </a:t>
            </a:r>
            <a:r>
              <a:rPr lang="ru-RU" sz="1600" dirty="0" smtClean="0"/>
              <a:t>критериев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базовые </a:t>
            </a:r>
            <a:r>
              <a:rPr lang="ru-RU" sz="1600" b="1" dirty="0" smtClean="0"/>
              <a:t>исследовательские </a:t>
            </a:r>
            <a:r>
              <a:rPr lang="ru-RU" sz="1600" b="1" dirty="0" smtClean="0"/>
              <a:t>действия: </a:t>
            </a:r>
            <a:r>
              <a:rPr lang="ru-RU" sz="1600" dirty="0"/>
              <a:t>использовать вопросы как исследовательский инструмент </a:t>
            </a:r>
            <a:r>
              <a:rPr lang="ru-RU" sz="1600" dirty="0" smtClean="0"/>
              <a:t>познания в языковом образовании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работа </a:t>
            </a:r>
            <a:r>
              <a:rPr lang="ru-RU" sz="1600" b="1" dirty="0" smtClean="0"/>
              <a:t>с </a:t>
            </a:r>
            <a:r>
              <a:rPr lang="ru-RU" sz="1600" b="1" dirty="0"/>
              <a:t>информацией: </a:t>
            </a:r>
            <a:r>
              <a:rPr lang="ru-RU" sz="1600" dirty="0"/>
              <a:t>выбирать, анализировать, интерпретировать, обобщать и </a:t>
            </a:r>
            <a:r>
              <a:rPr lang="ru-RU" sz="1600" dirty="0" smtClean="0"/>
              <a:t>систематизировать </a:t>
            </a:r>
            <a:r>
              <a:rPr lang="ru-RU" sz="1600" dirty="0"/>
              <a:t>информацию, представленную в текстах, таблицах</a:t>
            </a:r>
            <a:r>
              <a:rPr lang="ru-RU" sz="1600" dirty="0" smtClean="0"/>
              <a:t>, схемах</a:t>
            </a:r>
            <a:endParaRPr lang="ru-RU" sz="1600" dirty="0" smtClean="0"/>
          </a:p>
          <a:p>
            <a:r>
              <a:rPr lang="ru-RU" sz="1600" b="1" dirty="0" smtClean="0"/>
              <a:t>КОММУНИКАТИВНЫЕ</a:t>
            </a: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общение:</a:t>
            </a:r>
            <a:r>
              <a:rPr lang="ru-RU" sz="1600" dirty="0"/>
              <a:t> выражать </a:t>
            </a:r>
            <a:r>
              <a:rPr lang="ru-RU" sz="1600" dirty="0" smtClean="0"/>
              <a:t>эмоции в </a:t>
            </a:r>
            <a:r>
              <a:rPr lang="ru-RU" sz="1600" dirty="0"/>
              <a:t>соответствии с условиями и целями общения, распознавать невербальные средства общения, проявлять уважительное </a:t>
            </a:r>
            <a:r>
              <a:rPr lang="ru-RU" sz="1600" dirty="0" smtClean="0"/>
              <a:t>отношение </a:t>
            </a:r>
            <a:r>
              <a:rPr lang="ru-RU" sz="1600" dirty="0"/>
              <a:t>к собеседнику, в ходе диалога/дискуссии задавать вопросы по существу </a:t>
            </a:r>
            <a:r>
              <a:rPr lang="ru-RU" sz="1600" dirty="0" smtClean="0"/>
              <a:t>обсуждаемой </a:t>
            </a:r>
            <a:r>
              <a:rPr lang="ru-RU" sz="1600" dirty="0"/>
              <a:t>темы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совместная </a:t>
            </a:r>
            <a:r>
              <a:rPr lang="ru-RU" sz="1600" b="1" dirty="0" smtClean="0"/>
              <a:t>деятельность</a:t>
            </a:r>
            <a:r>
              <a:rPr lang="ru-RU" sz="1600" b="1" dirty="0"/>
              <a:t>: </a:t>
            </a:r>
            <a:r>
              <a:rPr lang="ru-RU" sz="1600" dirty="0"/>
              <a:t>принимать цель совместной деятельности, коллективно </a:t>
            </a:r>
            <a:r>
              <a:rPr lang="ru-RU" sz="1600" dirty="0" smtClean="0"/>
              <a:t>строить </a:t>
            </a:r>
            <a:r>
              <a:rPr lang="ru-RU" sz="1600" dirty="0"/>
              <a:t>действия по </a:t>
            </a:r>
            <a:r>
              <a:rPr lang="ru-RU" sz="1600" dirty="0" smtClean="0"/>
              <a:t>её  </a:t>
            </a:r>
            <a:r>
              <a:rPr lang="ru-RU" sz="1600" dirty="0"/>
              <a:t>достижению: распределять роли, </a:t>
            </a:r>
            <a:r>
              <a:rPr lang="ru-RU" sz="1600" dirty="0" smtClean="0"/>
              <a:t>договариваться</a:t>
            </a:r>
            <a:r>
              <a:rPr lang="ru-RU" sz="1600" dirty="0"/>
              <a:t>, обсуждать процесс и результат </a:t>
            </a:r>
            <a:r>
              <a:rPr lang="ru-RU" sz="1600" dirty="0" smtClean="0"/>
              <a:t>совместной работы</a:t>
            </a:r>
            <a:r>
              <a:rPr lang="ru-RU" sz="1600" dirty="0"/>
              <a:t>;</a:t>
            </a:r>
          </a:p>
          <a:p>
            <a:r>
              <a:rPr lang="ru-RU" sz="1600" dirty="0"/>
              <a:t>уметь обобщать мнения нескольких людей, проявлять </a:t>
            </a:r>
            <a:r>
              <a:rPr lang="ru-RU" sz="1600" dirty="0" smtClean="0"/>
              <a:t>готовность </a:t>
            </a:r>
            <a:r>
              <a:rPr lang="ru-RU" sz="1600" dirty="0"/>
              <a:t>руководить, выполнять поручения, </a:t>
            </a:r>
            <a:r>
              <a:rPr lang="ru-RU" sz="1600" dirty="0" smtClean="0"/>
              <a:t>подчиняться</a:t>
            </a:r>
            <a:endParaRPr lang="ru-RU" sz="1600" dirty="0" smtClean="0"/>
          </a:p>
          <a:p>
            <a:r>
              <a:rPr lang="ru-RU" sz="1600" b="1" dirty="0" smtClean="0"/>
              <a:t>РЕГУЛЯТИВНЫЕ</a:t>
            </a: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самоорганизация:</a:t>
            </a:r>
            <a:r>
              <a:rPr lang="ru-RU" sz="1600" dirty="0" smtClean="0"/>
              <a:t> </a:t>
            </a:r>
            <a:r>
              <a:rPr lang="ru-RU" sz="1600" dirty="0"/>
              <a:t>ориентироваться в различных подходах к принятию </a:t>
            </a:r>
            <a:r>
              <a:rPr lang="ru-RU" sz="1600" dirty="0" smtClean="0"/>
              <a:t>решений (</a:t>
            </a:r>
            <a:r>
              <a:rPr lang="ru-RU" sz="1600" dirty="0"/>
              <a:t>индивидуальное, принятие решения в группе, принятие </a:t>
            </a:r>
            <a:r>
              <a:rPr lang="ru-RU" sz="1600" dirty="0" smtClean="0"/>
              <a:t>решения </a:t>
            </a:r>
            <a:r>
              <a:rPr lang="ru-RU" sz="1600" dirty="0"/>
              <a:t>группой</a:t>
            </a:r>
            <a:r>
              <a:rPr lang="ru-RU" sz="1600" dirty="0" smtClean="0"/>
              <a:t>)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самоконтроль: </a:t>
            </a:r>
            <a:r>
              <a:rPr lang="ru-RU" sz="1600" dirty="0"/>
              <a:t>владеть разными способами самоконтроля (в том числе речевого</a:t>
            </a:r>
            <a:r>
              <a:rPr lang="ru-RU" sz="1600" dirty="0" smtClean="0"/>
              <a:t>), </a:t>
            </a:r>
            <a:r>
              <a:rPr lang="ru-RU" sz="1600" dirty="0" err="1"/>
              <a:t>самомотивации</a:t>
            </a:r>
            <a:r>
              <a:rPr lang="ru-RU" sz="1600" dirty="0"/>
              <a:t> и рефлексии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эмоциональный </a:t>
            </a:r>
            <a:r>
              <a:rPr lang="ru-RU" sz="1600" b="1" dirty="0"/>
              <a:t>интеллект: </a:t>
            </a:r>
            <a:r>
              <a:rPr lang="ru-RU" sz="1600" dirty="0"/>
              <a:t>развивать способность управлять собственными эмоциями,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принятие </a:t>
            </a:r>
            <a:r>
              <a:rPr lang="ru-RU" sz="1600" b="1" dirty="0"/>
              <a:t>себя и </a:t>
            </a:r>
            <a:r>
              <a:rPr lang="ru-RU" sz="1600" b="1" dirty="0"/>
              <a:t>других</a:t>
            </a:r>
            <a:r>
              <a:rPr lang="ru-RU" sz="1600" b="1" dirty="0" smtClean="0"/>
              <a:t>: </a:t>
            </a:r>
            <a:r>
              <a:rPr lang="ru-RU" sz="1600" dirty="0" smtClean="0"/>
              <a:t>осознавать </a:t>
            </a:r>
            <a:r>
              <a:rPr lang="ru-RU" sz="1600" dirty="0"/>
              <a:t>невозможность контролировать всё вокруг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77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977" y="295009"/>
            <a:ext cx="7770086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РУССКИЙ ЯЗЫК. 5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КЛАСС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. ВЫРАБАТЫВАЕМ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РЕШЕНИЯ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164" y="2224844"/>
            <a:ext cx="10205955" cy="1754326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Оцениваем предметные результаты</a:t>
            </a:r>
          </a:p>
          <a:p>
            <a:pPr algn="ctr"/>
            <a:r>
              <a:rPr lang="ru-RU" sz="3600" dirty="0" smtClean="0"/>
              <a:t>Оцениваем </a:t>
            </a:r>
            <a:r>
              <a:rPr lang="ru-RU" sz="3600" dirty="0" err="1" smtClean="0"/>
              <a:t>метапредметные</a:t>
            </a:r>
            <a:r>
              <a:rPr lang="ru-RU" sz="3600" dirty="0" smtClean="0"/>
              <a:t> результаты</a:t>
            </a:r>
          </a:p>
          <a:p>
            <a:pPr algn="ctr"/>
            <a:r>
              <a:rPr lang="ru-RU" sz="3600" dirty="0" smtClean="0"/>
              <a:t>Как оцениваем личностные результаты?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04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977" y="295009"/>
            <a:ext cx="9488717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ФОРМИРОВАНИЕ И РАЗВИТИЕ ФУНКЦИОНАЛЬНОЙ ГРАМОТНОСТИ 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363" y="3342642"/>
            <a:ext cx="5600902" cy="584775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ЧИТАТЕЛЬСКАЯ ГРАМОТНОСТЬ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775373" y="3342351"/>
            <a:ext cx="4781321" cy="584775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КРЕАТИВНОЕ МЫШЛЕНИЕ</a:t>
            </a:r>
            <a:endParaRPr lang="ru-RU" sz="32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14" y="3942030"/>
            <a:ext cx="4857480" cy="2819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3" y="4038244"/>
            <a:ext cx="3696823" cy="2733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6915" y="6414971"/>
            <a:ext cx="1123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1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7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092" y="296664"/>
            <a:ext cx="981441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РУССКИЙ ЯЗЫК. 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5 КЛАСС.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ЧИТАТЕЛЬСКАЯ ГРАМОТНОСТЬ. НАБЛЮДАЕМ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8" y="1396426"/>
            <a:ext cx="113728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7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092" y="296664"/>
            <a:ext cx="981441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РУССКИЙ ЯЗЫК. 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5 КЛАСС.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ЧИТАТЕЛЬСКАЯ ГРАМОТНОСТЬ. НАБЛЮДАЕМ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2" y="1845272"/>
            <a:ext cx="6412853" cy="3443478"/>
          </a:xfrm>
          <a:prstGeom prst="rect">
            <a:avLst/>
          </a:prstGeom>
          <a:ln>
            <a:solidFill>
              <a:schemeClr val="accent2"/>
            </a:solidFill>
            <a:prstDash val="lgDash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56" y="1324578"/>
            <a:ext cx="4390228" cy="5406728"/>
          </a:xfrm>
          <a:prstGeom prst="rect">
            <a:avLst/>
          </a:prstGeom>
          <a:ln>
            <a:solidFill>
              <a:schemeClr val="accent2"/>
            </a:solidFill>
            <a:prstDash val="lgDash"/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866" y="880497"/>
            <a:ext cx="3045179" cy="828547"/>
          </a:xfrm>
          <a:prstGeom prst="rect">
            <a:avLst/>
          </a:prstGeom>
          <a:ln>
            <a:solidFill>
              <a:schemeClr val="accent2"/>
            </a:solidFill>
            <a:prstDash val="lgDash"/>
          </a:ln>
        </p:spPr>
      </p:pic>
      <p:sp>
        <p:nvSpPr>
          <p:cNvPr id="3" name="TextBox 2"/>
          <p:cNvSpPr txBox="1"/>
          <p:nvPr/>
        </p:nvSpPr>
        <p:spPr>
          <a:xfrm>
            <a:off x="288952" y="5424978"/>
            <a:ext cx="4849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УМК Т. А. </a:t>
            </a:r>
            <a:r>
              <a:rPr lang="ru-RU" sz="1400" dirty="0" err="1" smtClean="0"/>
              <a:t>Ладыженской</a:t>
            </a:r>
            <a:r>
              <a:rPr lang="ru-RU" sz="1400" dirty="0" smtClean="0"/>
              <a:t> – С. Г. </a:t>
            </a:r>
            <a:r>
              <a:rPr lang="ru-RU" sz="1400" dirty="0" err="1" smtClean="0"/>
              <a:t>Бархударова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490357" y="880497"/>
            <a:ext cx="2043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УМК Л. М. </a:t>
            </a:r>
            <a:r>
              <a:rPr lang="ru-RU" sz="1400" dirty="0" err="1" smtClean="0"/>
              <a:t>Рыбченковой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804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38063" y="5949108"/>
            <a:ext cx="2137272" cy="782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7" name="Прямоугольник 26">
            <a:extLst>
              <a:ext uri="{FF2B5EF4-FFF2-40B4-BE49-F238E27FC236}">
                <a16:creationId xmlns:a16="http://schemas.microsoft.com/office/drawing/2014/main" id="{0333682E-C1AE-850E-CC65-2276AC15C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092" y="296664"/>
            <a:ext cx="981441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16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РУССКИЙ ЯЗЫК. </a:t>
            </a:r>
            <a:r>
              <a:rPr lang="ru-RU" altLang="ru-RU" sz="2400" dirty="0">
                <a:solidFill>
                  <a:schemeClr val="accent2"/>
                </a:solidFill>
                <a:cs typeface="Open Sans Condensed" pitchFamily="2" charset="0"/>
              </a:rPr>
              <a:t>5 КЛАСС. </a:t>
            </a:r>
            <a:r>
              <a:rPr lang="ru-RU" altLang="ru-RU" sz="2400" dirty="0" smtClean="0">
                <a:solidFill>
                  <a:schemeClr val="accent2"/>
                </a:solidFill>
                <a:cs typeface="Open Sans Condensed" pitchFamily="2" charset="0"/>
              </a:rPr>
              <a:t>КРЕАТИВНОЕ МЫШЛЕНИЕ. НАБЛЮДАЕМ</a:t>
            </a:r>
            <a:endParaRPr lang="ru-RU" altLang="ru-RU" sz="2400" dirty="0">
              <a:solidFill>
                <a:schemeClr val="accent2"/>
              </a:solidFill>
              <a:cs typeface="Open Sans Condensed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4282"/>
          <a:stretch/>
        </p:blipFill>
        <p:spPr>
          <a:xfrm>
            <a:off x="985915" y="1006464"/>
            <a:ext cx="5137375" cy="4982477"/>
          </a:xfrm>
          <a:prstGeom prst="rect">
            <a:avLst/>
          </a:prstGeom>
          <a:ln>
            <a:solidFill>
              <a:schemeClr val="accent2"/>
            </a:solidFill>
            <a:prstDash val="lgDash"/>
          </a:ln>
        </p:spPr>
      </p:pic>
      <p:pic>
        <p:nvPicPr>
          <p:cNvPr id="38" name="Рисунок 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90" y="1110842"/>
            <a:ext cx="2467778" cy="25273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744965" y="3697802"/>
            <a:ext cx="5142235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Рассмотрите рисунок. Попробуйте дорисовать к этим кругам другие фигуры таким образом, чтобы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получилась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законченная картина.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1648" y="993929"/>
            <a:ext cx="5673687" cy="3690650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1648" y="4788613"/>
            <a:ext cx="5673687" cy="1200329"/>
          </a:xfrm>
          <a:prstGeom prst="rect">
            <a:avLst/>
          </a:prstGeom>
          <a:noFill/>
          <a:ln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иллюстрация</a:t>
            </a:r>
          </a:p>
          <a:p>
            <a:r>
              <a:rPr lang="ru-RU" dirty="0" smtClean="0"/>
              <a:t>инсценировка</a:t>
            </a:r>
          </a:p>
          <a:p>
            <a:r>
              <a:rPr lang="ru-RU" dirty="0" smtClean="0"/>
              <a:t>живые картины</a:t>
            </a:r>
          </a:p>
          <a:p>
            <a:r>
              <a:rPr lang="ru-RU" dirty="0" smtClean="0"/>
              <a:t>невербальное сообщение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5041" y="3662483"/>
            <a:ext cx="5318552" cy="91806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74901</TotalTime>
  <Words>841</Words>
  <Application>Microsoft Office PowerPoint</Application>
  <PresentationFormat>Широкоэкранный</PresentationFormat>
  <Paragraphs>112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Franklin Gothic Book</vt:lpstr>
      <vt:lpstr>Open Sans</vt:lpstr>
      <vt:lpstr>Open Sans Condensed</vt:lpstr>
      <vt:lpstr>Open Sans ExtraBold</vt:lpstr>
      <vt:lpstr>Open Sans Light</vt:lpstr>
      <vt:lpstr>Times New Roman</vt:lpstr>
      <vt:lpstr>Wingdings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Крюкова Галина Васильевна</cp:lastModifiedBy>
  <cp:revision>619</cp:revision>
  <cp:lastPrinted>2022-08-02T06:55:16Z</cp:lastPrinted>
  <dcterms:created xsi:type="dcterms:W3CDTF">2020-02-25T09:30:21Z</dcterms:created>
  <dcterms:modified xsi:type="dcterms:W3CDTF">2022-10-06T08:14:39Z</dcterms:modified>
</cp:coreProperties>
</file>