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70" r:id="rId5"/>
    <p:sldMasterId id="214748367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AF96FB6-19D6-4734-B5FD-6E321210F2CB}">
  <a:tblStyle styleId="{4AF96FB6-19D6-4734-B5FD-6E321210F2CB}"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2" Type="http://schemas.openxmlformats.org/officeDocument/2006/relationships/slide" Target="slides/slide45.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1acd0271e3b_0_3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1acd0271e3b_0_3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1acd0271e3b_0_4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1acd0271e3b_0_4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1acd0271e3b_0_5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1acd0271e3b_0_5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1acd0271e3b_0_5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1acd0271e3b_0_5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1acd0271e3b_0_5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1acd0271e3b_0_5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1acd0271e3b_0_8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1acd0271e3b_0_8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1acd0271e3b_0_9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1acd0271e3b_0_9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1acd0271e3b_0_9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1acd0271e3b_0_9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1acd0271e3b_0_5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1acd0271e3b_0_5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1acd0271e3b_0_5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1acd0271e3b_0_5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1acd0271e3b_0_5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1acd0271e3b_0_5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1acd0271e3b_0_3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1acd0271e3b_0_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1acd0271e3b_0_9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1acd0271e3b_0_9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1acd0271e3b_0_9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1acd0271e3b_0_9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1acd0271e3b_0_9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1acd0271e3b_0_9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1acd0271e3b_0_9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1acd0271e3b_0_9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1acd0271e3b_0_10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1acd0271e3b_0_10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1acd0271e3b_0_10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1acd0271e3b_0_10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1acd0271e3b_0_5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1acd0271e3b_0_5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1acd0271e3b_0_7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1acd0271e3b_0_7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ru">
                <a:solidFill>
                  <a:schemeClr val="dk1"/>
                </a:solidFill>
              </a:rPr>
              <a:t>Комментарий ведущего: для того, чтобы вы успешно выполнили зачётное задание, могли адекватно отвечать на вопросы на зачёте, а в первую очередь - чтобы вы смогли эффективно работать с инофонами, - мы решили суммировать и представить вам этическую рамку нашей программы.</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1acd0271e3b_0_7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1acd0271e3b_0_7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1acd0271e3b_0_7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1acd0271e3b_0_7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1acd0271e3b_0_10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1acd0271e3b_0_10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1acd0271e3b_0_7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1acd0271e3b_0_7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1acd0271e3b_0_7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1acd0271e3b_0_7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1acd0271e3b_0_7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1acd0271e3b_0_7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1acd0271e3b_0_7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1acd0271e3b_0_7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1acd0271e3b_0_7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1acd0271e3b_0_7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1acd0271e3b_0_7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1acd0271e3b_0_7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1acd0271e3b_0_7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1acd0271e3b_0_7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1acd0271e3b_0_7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1acd0271e3b_0_7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1acd0271e3b_0_7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1acd0271e3b_0_7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1acd0271e3b_0_7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1acd0271e3b_0_7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1acd0271e3b_0_2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1acd0271e3b_0_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1acd0271e3b_0_7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1acd0271e3b_0_7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1acd0271e3b_0_7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1acd0271e3b_0_7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1acd0271e3b_0_7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1acd0271e3b_0_7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1acd0271e3b_0_7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1acd0271e3b_0_7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1acd0271e3b_0_10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1acd0271e3b_0_10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1acd0271e3b_0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1acd0271e3b_0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1acd0271e3b_0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1acd0271e3b_0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1acd0271e3b_0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1acd0271e3b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1acd0271e3b_0_4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1acd0271e3b_0_4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1acd0271e3b_0_4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1acd0271e3b_0_4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1acd0271e3b_0_4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1acd0271e3b_0_4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6" name="Google Shape;56;p1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 name="Shape 58"/>
        <p:cNvGrpSpPr/>
        <p:nvPr/>
      </p:nvGrpSpPr>
      <p:grpSpPr>
        <a:xfrm>
          <a:off x="0" y="0"/>
          <a:ext cx="0" cy="0"/>
          <a:chOff x="0" y="0"/>
          <a:chExt cx="0" cy="0"/>
        </a:xfrm>
      </p:grpSpPr>
      <p:sp>
        <p:nvSpPr>
          <p:cNvPr id="59" name="Google Shape;59;p1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0" name="Google Shape;60;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1" name="Shape 61"/>
        <p:cNvGrpSpPr/>
        <p:nvPr/>
      </p:nvGrpSpPr>
      <p:grpSpPr>
        <a:xfrm>
          <a:off x="0" y="0"/>
          <a:ext cx="0" cy="0"/>
          <a:chOff x="0" y="0"/>
          <a:chExt cx="0" cy="0"/>
        </a:xfrm>
      </p:grpSpPr>
      <p:sp>
        <p:nvSpPr>
          <p:cNvPr id="62" name="Google Shape;62;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3" name="Google Shape;63;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4" name="Google Shape;64;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 name="Google Shape;67;p1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8" name="Google Shape;68;p1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9" name="Google Shape;69;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2" name="Google Shape;72;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5" name="Google Shape;75;p19"/>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6" name="Google Shape;76;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79" name="Google Shape;79;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3" name="Google Shape;83;p2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4" name="Google Shape;84;p21"/>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85" name="Google Shape;85;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88" name="Google Shape;88;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1" name="Google Shape;91;p23"/>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92" name="Google Shape;92;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theme" Target="../theme/theme1.xml"/><Relationship Id="rId12" Type="http://schemas.openxmlformats.org/officeDocument/2006/relationships/slideLayout" Target="../slideLayouts/slideLayout22.xml"/><Relationship Id="rId1" Type="http://schemas.openxmlformats.org/officeDocument/2006/relationships/image" Target="../media/image3.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ru"/>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ru"/>
              <a:t>‹#›</a:t>
            </a:fld>
            <a:endParaRPr/>
          </a:p>
        </p:txBody>
      </p:sp>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2.pn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 Id="rId3" Type="http://schemas.openxmlformats.org/officeDocument/2006/relationships/image" Target="../media/image2.png"/><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25"/>
          <p:cNvSpPr txBox="1"/>
          <p:nvPr/>
        </p:nvSpPr>
        <p:spPr>
          <a:xfrm>
            <a:off x="2301825" y="1764350"/>
            <a:ext cx="4819800" cy="1583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ru" sz="2100">
                <a:latin typeface="Montserrat"/>
                <a:ea typeface="Montserrat"/>
                <a:cs typeface="Montserrat"/>
                <a:sym typeface="Montserrat"/>
              </a:rPr>
              <a:t>ПРОГРАММА СОЦИАЛЬНОЙ И ЯЗЫКОВОЙ АДАПТАЦИИ ДЕТЕЙ МИГРАНТОВ</a:t>
            </a:r>
            <a:endParaRPr b="1" sz="2100">
              <a:latin typeface="Montserrat"/>
              <a:ea typeface="Montserrat"/>
              <a:cs typeface="Montserrat"/>
              <a:sym typeface="Montserrat"/>
            </a:endParaRPr>
          </a:p>
        </p:txBody>
      </p:sp>
      <p:pic>
        <p:nvPicPr>
          <p:cNvPr id="100" name="Google Shape;100;p25"/>
          <p:cNvPicPr preferRelativeResize="0"/>
          <p:nvPr/>
        </p:nvPicPr>
        <p:blipFill>
          <a:blip r:embed="rId3">
            <a:alphaModFix/>
          </a:blip>
          <a:stretch>
            <a:fillRect/>
          </a:stretch>
        </p:blipFill>
        <p:spPr>
          <a:xfrm>
            <a:off x="6220200" y="387550"/>
            <a:ext cx="2614677" cy="8810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9" name="Shape 189"/>
        <p:cNvGrpSpPr/>
        <p:nvPr/>
      </p:nvGrpSpPr>
      <p:grpSpPr>
        <a:xfrm>
          <a:off x="0" y="0"/>
          <a:ext cx="0" cy="0"/>
          <a:chOff x="0" y="0"/>
          <a:chExt cx="0" cy="0"/>
        </a:xfrm>
      </p:grpSpPr>
      <p:pic>
        <p:nvPicPr>
          <p:cNvPr id="190" name="Google Shape;190;p34"/>
          <p:cNvPicPr preferRelativeResize="0"/>
          <p:nvPr/>
        </p:nvPicPr>
        <p:blipFill>
          <a:blip r:embed="rId4">
            <a:alphaModFix/>
          </a:blip>
          <a:stretch>
            <a:fillRect/>
          </a:stretch>
        </p:blipFill>
        <p:spPr>
          <a:xfrm>
            <a:off x="436350" y="360000"/>
            <a:ext cx="2039174" cy="687126"/>
          </a:xfrm>
          <a:prstGeom prst="rect">
            <a:avLst/>
          </a:prstGeom>
          <a:noFill/>
          <a:ln>
            <a:noFill/>
          </a:ln>
        </p:spPr>
      </p:pic>
      <p:sp>
        <p:nvSpPr>
          <p:cNvPr id="191" name="Google Shape;191;p34"/>
          <p:cNvSpPr txBox="1"/>
          <p:nvPr/>
        </p:nvSpPr>
        <p:spPr>
          <a:xfrm>
            <a:off x="3352000" y="663275"/>
            <a:ext cx="4526400" cy="1237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ru" sz="3420">
                <a:solidFill>
                  <a:schemeClr val="dk1"/>
                </a:solidFill>
                <a:latin typeface="Montserrat"/>
                <a:ea typeface="Montserrat"/>
                <a:cs typeface="Montserrat"/>
                <a:sym typeface="Montserrat"/>
              </a:rPr>
              <a:t>Что нужно для интеграции?</a:t>
            </a:r>
            <a:endParaRPr b="1" sz="3420">
              <a:solidFill>
                <a:schemeClr val="dk1"/>
              </a:solidFill>
              <a:latin typeface="Montserrat"/>
              <a:ea typeface="Montserrat"/>
              <a:cs typeface="Montserrat"/>
              <a:sym typeface="Montserrat"/>
            </a:endParaRPr>
          </a:p>
        </p:txBody>
      </p:sp>
      <p:sp>
        <p:nvSpPr>
          <p:cNvPr id="192" name="Google Shape;192;p34"/>
          <p:cNvSpPr txBox="1"/>
          <p:nvPr/>
        </p:nvSpPr>
        <p:spPr>
          <a:xfrm>
            <a:off x="250500" y="1978050"/>
            <a:ext cx="8433300" cy="1283400"/>
          </a:xfrm>
          <a:prstGeom prst="rect">
            <a:avLst/>
          </a:prstGeom>
          <a:noFill/>
          <a:ln>
            <a:noFill/>
          </a:ln>
        </p:spPr>
        <p:txBody>
          <a:bodyPr anchorCtr="0" anchor="t" bIns="91425" lIns="91425" spcFirstLastPara="1" rIns="91425" wrap="square" tIns="91425">
            <a:spAutoFit/>
          </a:bodyPr>
          <a:lstStyle/>
          <a:p>
            <a:pPr indent="-400050" lvl="0" marL="457200" rtl="0" algn="l">
              <a:lnSpc>
                <a:spcPct val="115000"/>
              </a:lnSpc>
              <a:spcBef>
                <a:spcPts val="0"/>
              </a:spcBef>
              <a:spcAft>
                <a:spcPts val="0"/>
              </a:spcAft>
              <a:buClr>
                <a:schemeClr val="dk1"/>
              </a:buClr>
              <a:buSzPts val="2700"/>
              <a:buFont typeface="Montserrat"/>
              <a:buChar char="●"/>
            </a:pPr>
            <a:r>
              <a:rPr lang="ru" sz="2700">
                <a:solidFill>
                  <a:schemeClr val="dk1"/>
                </a:solidFill>
                <a:latin typeface="Montserrat"/>
                <a:ea typeface="Montserrat"/>
                <a:cs typeface="Montserrat"/>
                <a:sym typeface="Montserrat"/>
              </a:rPr>
              <a:t>межкультурная компетентность педагога</a:t>
            </a:r>
            <a:endParaRPr sz="2700">
              <a:solidFill>
                <a:schemeClr val="dk1"/>
              </a:solidFill>
              <a:latin typeface="Montserrat"/>
              <a:ea typeface="Montserrat"/>
              <a:cs typeface="Montserrat"/>
              <a:sym typeface="Montserrat"/>
            </a:endParaRPr>
          </a:p>
          <a:p>
            <a:pPr indent="-374650" lvl="0" marL="457200" rtl="0" algn="l">
              <a:lnSpc>
                <a:spcPct val="115000"/>
              </a:lnSpc>
              <a:spcBef>
                <a:spcPts val="1600"/>
              </a:spcBef>
              <a:spcAft>
                <a:spcPts val="1600"/>
              </a:spcAft>
              <a:buClr>
                <a:schemeClr val="dk1"/>
              </a:buClr>
              <a:buSzPts val="2300"/>
              <a:buFont typeface="Montserrat"/>
              <a:buChar char="●"/>
            </a:pPr>
            <a:r>
              <a:rPr lang="ru" sz="2700">
                <a:solidFill>
                  <a:schemeClr val="dk1"/>
                </a:solidFill>
                <a:latin typeface="Montserrat"/>
                <a:ea typeface="Montserrat"/>
                <a:cs typeface="Montserrat"/>
                <a:sym typeface="Montserrat"/>
              </a:rPr>
              <a:t>инклюзивная культура школы</a:t>
            </a:r>
            <a:r>
              <a:rPr lang="ru" sz="2300">
                <a:solidFill>
                  <a:schemeClr val="dk1"/>
                </a:solidFill>
                <a:latin typeface="Montserrat"/>
                <a:ea typeface="Montserrat"/>
                <a:cs typeface="Montserrat"/>
                <a:sym typeface="Montserrat"/>
              </a:rPr>
              <a:t> </a:t>
            </a:r>
            <a:endParaRPr sz="2300">
              <a:solidFill>
                <a:schemeClr val="dk1"/>
              </a:solidFill>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6" name="Shape 196"/>
        <p:cNvGrpSpPr/>
        <p:nvPr/>
      </p:nvGrpSpPr>
      <p:grpSpPr>
        <a:xfrm>
          <a:off x="0" y="0"/>
          <a:ext cx="0" cy="0"/>
          <a:chOff x="0" y="0"/>
          <a:chExt cx="0" cy="0"/>
        </a:xfrm>
      </p:grpSpPr>
      <p:pic>
        <p:nvPicPr>
          <p:cNvPr id="197" name="Google Shape;197;p35"/>
          <p:cNvPicPr preferRelativeResize="0"/>
          <p:nvPr/>
        </p:nvPicPr>
        <p:blipFill>
          <a:blip r:embed="rId4">
            <a:alphaModFix/>
          </a:blip>
          <a:stretch>
            <a:fillRect/>
          </a:stretch>
        </p:blipFill>
        <p:spPr>
          <a:xfrm>
            <a:off x="436350" y="360000"/>
            <a:ext cx="2039174" cy="687126"/>
          </a:xfrm>
          <a:prstGeom prst="rect">
            <a:avLst/>
          </a:prstGeom>
          <a:noFill/>
          <a:ln>
            <a:noFill/>
          </a:ln>
        </p:spPr>
      </p:pic>
      <p:sp>
        <p:nvSpPr>
          <p:cNvPr id="198" name="Google Shape;198;p35"/>
          <p:cNvSpPr txBox="1"/>
          <p:nvPr/>
        </p:nvSpPr>
        <p:spPr>
          <a:xfrm>
            <a:off x="311700" y="1411400"/>
            <a:ext cx="8520600" cy="572700"/>
          </a:xfrm>
          <a:prstGeom prst="rect">
            <a:avLst/>
          </a:prstGeom>
          <a:noFill/>
          <a:ln>
            <a:noFill/>
          </a:ln>
        </p:spPr>
        <p:txBody>
          <a:bodyPr anchorCtr="0" anchor="t" bIns="91425" lIns="91425" spcFirstLastPara="1" rIns="91425" wrap="square" tIns="91425">
            <a:normAutofit fontScale="92500" lnSpcReduction="10000"/>
          </a:bodyPr>
          <a:lstStyle/>
          <a:p>
            <a:pPr indent="0" lvl="0" marL="0" rtl="0" algn="ctr">
              <a:spcBef>
                <a:spcPts val="0"/>
              </a:spcBef>
              <a:spcAft>
                <a:spcPts val="0"/>
              </a:spcAft>
              <a:buNone/>
            </a:pPr>
            <a:r>
              <a:rPr b="1" lang="ru" sz="2800">
                <a:solidFill>
                  <a:srgbClr val="000000"/>
                </a:solidFill>
                <a:latin typeface="Montserrat"/>
                <a:ea typeface="Montserrat"/>
                <a:cs typeface="Montserrat"/>
                <a:sym typeface="Montserrat"/>
              </a:rPr>
              <a:t>Межкультурная компетентность педагога - </a:t>
            </a:r>
            <a:endParaRPr b="1" sz="2800">
              <a:solidFill>
                <a:srgbClr val="000000"/>
              </a:solidFill>
              <a:latin typeface="Montserrat"/>
              <a:ea typeface="Montserrat"/>
              <a:cs typeface="Montserrat"/>
              <a:sym typeface="Montserrat"/>
            </a:endParaRPr>
          </a:p>
        </p:txBody>
      </p:sp>
      <p:sp>
        <p:nvSpPr>
          <p:cNvPr id="199" name="Google Shape;199;p35"/>
          <p:cNvSpPr txBox="1"/>
          <p:nvPr/>
        </p:nvSpPr>
        <p:spPr>
          <a:xfrm>
            <a:off x="140575" y="2083075"/>
            <a:ext cx="6944400" cy="1403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lang="ru" sz="2400">
                <a:solidFill>
                  <a:schemeClr val="dk1"/>
                </a:solidFill>
                <a:latin typeface="Montserrat"/>
                <a:ea typeface="Montserrat"/>
                <a:cs typeface="Montserrat"/>
                <a:sym typeface="Montserrat"/>
              </a:rPr>
              <a:t>способность эффективно осуществлять педагогическую деятельность, </a:t>
            </a:r>
            <a:r>
              <a:rPr lang="ru" sz="2400" u="sng">
                <a:solidFill>
                  <a:schemeClr val="dk1"/>
                </a:solidFill>
                <a:latin typeface="Montserrat"/>
                <a:ea typeface="Montserrat"/>
                <a:cs typeface="Montserrat"/>
                <a:sym typeface="Montserrat"/>
              </a:rPr>
              <a:t>принимая</a:t>
            </a:r>
            <a:r>
              <a:rPr lang="ru" sz="2400">
                <a:solidFill>
                  <a:schemeClr val="dk1"/>
                </a:solidFill>
                <a:latin typeface="Montserrat"/>
                <a:ea typeface="Montserrat"/>
                <a:cs typeface="Montserrat"/>
                <a:sym typeface="Montserrat"/>
              </a:rPr>
              <a:t> культурные различия обучающихся.</a:t>
            </a:r>
            <a:endParaRPr sz="2400">
              <a:solidFill>
                <a:schemeClr val="dk1"/>
              </a:solidFill>
              <a:latin typeface="Montserrat"/>
              <a:ea typeface="Montserrat"/>
              <a:cs typeface="Montserrat"/>
              <a:sym typeface="Montserrat"/>
            </a:endParaRPr>
          </a:p>
        </p:txBody>
      </p:sp>
      <p:sp>
        <p:nvSpPr>
          <p:cNvPr id="200" name="Google Shape;200;p35"/>
          <p:cNvSpPr txBox="1"/>
          <p:nvPr/>
        </p:nvSpPr>
        <p:spPr>
          <a:xfrm>
            <a:off x="1492400" y="3585750"/>
            <a:ext cx="7582200" cy="1328400"/>
          </a:xfrm>
          <a:prstGeom prst="rect">
            <a:avLst/>
          </a:prstGeom>
          <a:noFill/>
          <a:ln>
            <a:noFill/>
          </a:ln>
        </p:spPr>
        <p:txBody>
          <a:bodyPr anchorCtr="0" anchor="t" bIns="91425" lIns="91425" spcFirstLastPara="1" rIns="91425" wrap="square" tIns="91425">
            <a:spAutoFit/>
          </a:bodyPr>
          <a:lstStyle/>
          <a:p>
            <a:pPr indent="-361950" lvl="0" marL="457200" rtl="0" algn="ctr">
              <a:lnSpc>
                <a:spcPct val="115000"/>
              </a:lnSpc>
              <a:spcBef>
                <a:spcPts val="0"/>
              </a:spcBef>
              <a:spcAft>
                <a:spcPts val="0"/>
              </a:spcAft>
              <a:buClr>
                <a:schemeClr val="dk1"/>
              </a:buClr>
              <a:buSzPts val="2100"/>
              <a:buFont typeface="Montserrat"/>
              <a:buChar char="●"/>
            </a:pPr>
            <a:r>
              <a:rPr lang="ru" sz="2100">
                <a:solidFill>
                  <a:schemeClr val="dk1"/>
                </a:solidFill>
                <a:latin typeface="Montserrat"/>
                <a:ea typeface="Montserrat"/>
                <a:cs typeface="Montserrat"/>
                <a:sym typeface="Montserrat"/>
              </a:rPr>
              <a:t>меньшее эмоциональное выгорание учителя;</a:t>
            </a:r>
            <a:endParaRPr sz="2100">
              <a:solidFill>
                <a:schemeClr val="dk1"/>
              </a:solidFill>
              <a:latin typeface="Montserrat"/>
              <a:ea typeface="Montserrat"/>
              <a:cs typeface="Montserrat"/>
              <a:sym typeface="Montserrat"/>
            </a:endParaRPr>
          </a:p>
          <a:p>
            <a:pPr indent="-361950" lvl="0" marL="457200" rtl="0" algn="ctr">
              <a:lnSpc>
                <a:spcPct val="115000"/>
              </a:lnSpc>
              <a:spcBef>
                <a:spcPts val="0"/>
              </a:spcBef>
              <a:spcAft>
                <a:spcPts val="0"/>
              </a:spcAft>
              <a:buClr>
                <a:schemeClr val="dk1"/>
              </a:buClr>
              <a:buSzPts val="2100"/>
              <a:buFont typeface="Montserrat"/>
              <a:buChar char="●"/>
            </a:pPr>
            <a:r>
              <a:rPr lang="ru" sz="2100">
                <a:solidFill>
                  <a:schemeClr val="dk1"/>
                </a:solidFill>
                <a:latin typeface="Montserrat"/>
                <a:ea typeface="Montserrat"/>
                <a:cs typeface="Montserrat"/>
                <a:sym typeface="Montserrat"/>
              </a:rPr>
              <a:t>уверенность в своей работе;</a:t>
            </a:r>
            <a:endParaRPr sz="2100">
              <a:solidFill>
                <a:schemeClr val="dk1"/>
              </a:solidFill>
              <a:latin typeface="Montserrat"/>
              <a:ea typeface="Montserrat"/>
              <a:cs typeface="Montserrat"/>
              <a:sym typeface="Montserrat"/>
            </a:endParaRPr>
          </a:p>
          <a:p>
            <a:pPr indent="-361950" lvl="0" marL="457200" rtl="0" algn="ctr">
              <a:lnSpc>
                <a:spcPct val="115000"/>
              </a:lnSpc>
              <a:spcBef>
                <a:spcPts val="0"/>
              </a:spcBef>
              <a:spcAft>
                <a:spcPts val="0"/>
              </a:spcAft>
              <a:buClr>
                <a:schemeClr val="dk1"/>
              </a:buClr>
              <a:buSzPts val="2100"/>
              <a:buFont typeface="Montserrat"/>
              <a:buChar char="●"/>
            </a:pPr>
            <a:r>
              <a:rPr lang="ru" sz="2100">
                <a:solidFill>
                  <a:schemeClr val="dk1"/>
                </a:solidFill>
                <a:latin typeface="Montserrat"/>
                <a:ea typeface="Montserrat"/>
                <a:cs typeface="Montserrat"/>
                <a:sym typeface="Montserrat"/>
              </a:rPr>
              <a:t>защита от профессионального стресса</a:t>
            </a:r>
            <a:r>
              <a:rPr lang="ru" sz="2600">
                <a:solidFill>
                  <a:schemeClr val="dk1"/>
                </a:solidFill>
                <a:latin typeface="Montserrat"/>
                <a:ea typeface="Montserrat"/>
                <a:cs typeface="Montserrat"/>
                <a:sym typeface="Montserrat"/>
              </a:rPr>
              <a:t>.</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4" name="Shape 204"/>
        <p:cNvGrpSpPr/>
        <p:nvPr/>
      </p:nvGrpSpPr>
      <p:grpSpPr>
        <a:xfrm>
          <a:off x="0" y="0"/>
          <a:ext cx="0" cy="0"/>
          <a:chOff x="0" y="0"/>
          <a:chExt cx="0" cy="0"/>
        </a:xfrm>
      </p:grpSpPr>
      <p:pic>
        <p:nvPicPr>
          <p:cNvPr id="205" name="Google Shape;205;p36"/>
          <p:cNvPicPr preferRelativeResize="0"/>
          <p:nvPr/>
        </p:nvPicPr>
        <p:blipFill>
          <a:blip r:embed="rId4">
            <a:alphaModFix/>
          </a:blip>
          <a:stretch>
            <a:fillRect/>
          </a:stretch>
        </p:blipFill>
        <p:spPr>
          <a:xfrm>
            <a:off x="436350" y="360000"/>
            <a:ext cx="2039174" cy="687126"/>
          </a:xfrm>
          <a:prstGeom prst="rect">
            <a:avLst/>
          </a:prstGeom>
          <a:noFill/>
          <a:ln>
            <a:noFill/>
          </a:ln>
        </p:spPr>
      </p:pic>
      <p:sp>
        <p:nvSpPr>
          <p:cNvPr id="206" name="Google Shape;206;p36"/>
          <p:cNvSpPr txBox="1"/>
          <p:nvPr/>
        </p:nvSpPr>
        <p:spPr>
          <a:xfrm>
            <a:off x="922950" y="3153875"/>
            <a:ext cx="7392900" cy="1657800"/>
          </a:xfrm>
          <a:prstGeom prst="rect">
            <a:avLst/>
          </a:prstGeom>
          <a:noFill/>
          <a:ln>
            <a:noFill/>
          </a:ln>
        </p:spPr>
        <p:txBody>
          <a:bodyPr anchorCtr="0" anchor="t" bIns="91425" lIns="91425" spcFirstLastPara="1" rIns="91425" wrap="square" tIns="91425">
            <a:spAutoFit/>
          </a:bodyPr>
          <a:lstStyle/>
          <a:p>
            <a:pPr indent="-412750" lvl="0" marL="457200" rtl="0" algn="l">
              <a:lnSpc>
                <a:spcPct val="115000"/>
              </a:lnSpc>
              <a:spcBef>
                <a:spcPts val="0"/>
              </a:spcBef>
              <a:spcAft>
                <a:spcPts val="0"/>
              </a:spcAft>
              <a:buClr>
                <a:schemeClr val="dk1"/>
              </a:buClr>
              <a:buSzPts val="2900"/>
              <a:buFont typeface="Montserrat"/>
              <a:buChar char="●"/>
            </a:pPr>
            <a:r>
              <a:rPr lang="ru" sz="2900">
                <a:solidFill>
                  <a:schemeClr val="dk1"/>
                </a:solidFill>
                <a:latin typeface="Montserrat"/>
                <a:ea typeface="Montserrat"/>
                <a:cs typeface="Montserrat"/>
                <a:sym typeface="Montserrat"/>
              </a:rPr>
              <a:t>Безразличие</a:t>
            </a:r>
            <a:endParaRPr sz="2900">
              <a:solidFill>
                <a:schemeClr val="dk1"/>
              </a:solidFill>
              <a:latin typeface="Montserrat"/>
              <a:ea typeface="Montserrat"/>
              <a:cs typeface="Montserrat"/>
              <a:sym typeface="Montserrat"/>
            </a:endParaRPr>
          </a:p>
          <a:p>
            <a:pPr indent="-412750" lvl="0" marL="457200" rtl="0" algn="l">
              <a:lnSpc>
                <a:spcPct val="115000"/>
              </a:lnSpc>
              <a:spcBef>
                <a:spcPts val="0"/>
              </a:spcBef>
              <a:spcAft>
                <a:spcPts val="0"/>
              </a:spcAft>
              <a:buClr>
                <a:schemeClr val="dk1"/>
              </a:buClr>
              <a:buSzPts val="2900"/>
              <a:buFont typeface="Montserrat"/>
              <a:buChar char="●"/>
            </a:pPr>
            <a:r>
              <a:rPr lang="ru" sz="2900">
                <a:solidFill>
                  <a:schemeClr val="dk1"/>
                </a:solidFill>
                <a:latin typeface="Montserrat"/>
                <a:ea typeface="Montserrat"/>
                <a:cs typeface="Montserrat"/>
                <a:sym typeface="Montserrat"/>
              </a:rPr>
              <a:t>Бегство. Защита. Неприязнь.</a:t>
            </a:r>
            <a:endParaRPr sz="2900">
              <a:solidFill>
                <a:schemeClr val="dk1"/>
              </a:solidFill>
              <a:latin typeface="Montserrat"/>
              <a:ea typeface="Montserrat"/>
              <a:cs typeface="Montserrat"/>
              <a:sym typeface="Montserrat"/>
            </a:endParaRPr>
          </a:p>
          <a:p>
            <a:pPr indent="-412750" lvl="0" marL="457200" rtl="0" algn="l">
              <a:lnSpc>
                <a:spcPct val="115000"/>
              </a:lnSpc>
              <a:spcBef>
                <a:spcPts val="0"/>
              </a:spcBef>
              <a:spcAft>
                <a:spcPts val="0"/>
              </a:spcAft>
              <a:buClr>
                <a:schemeClr val="dk1"/>
              </a:buClr>
              <a:buSzPts val="2900"/>
              <a:buFont typeface="Montserrat"/>
              <a:buChar char="●"/>
            </a:pPr>
            <a:r>
              <a:rPr lang="ru" sz="2900">
                <a:solidFill>
                  <a:schemeClr val="dk1"/>
                </a:solidFill>
                <a:latin typeface="Montserrat"/>
                <a:ea typeface="Montserrat"/>
                <a:cs typeface="Montserrat"/>
                <a:sym typeface="Montserrat"/>
              </a:rPr>
              <a:t>Принятие. Вызов. Ресурс.</a:t>
            </a:r>
            <a:endParaRPr/>
          </a:p>
        </p:txBody>
      </p:sp>
      <p:sp>
        <p:nvSpPr>
          <p:cNvPr id="207" name="Google Shape;207;p36"/>
          <p:cNvSpPr txBox="1"/>
          <p:nvPr/>
        </p:nvSpPr>
        <p:spPr>
          <a:xfrm>
            <a:off x="514050" y="1245263"/>
            <a:ext cx="8115900" cy="1908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ru" sz="2800">
                <a:solidFill>
                  <a:schemeClr val="dk1"/>
                </a:solidFill>
                <a:latin typeface="Montserrat"/>
                <a:ea typeface="Montserrat"/>
                <a:cs typeface="Montserrat"/>
                <a:sym typeface="Montserrat"/>
              </a:rPr>
              <a:t>Этапы развития межкультурной компетентности:</a:t>
            </a:r>
            <a:endParaRPr b="1" sz="2800">
              <a:solidFill>
                <a:schemeClr val="dk1"/>
              </a:solidFill>
              <a:latin typeface="Montserrat"/>
              <a:ea typeface="Montserrat"/>
              <a:cs typeface="Montserrat"/>
              <a:sym typeface="Montserrat"/>
            </a:endParaRPr>
          </a:p>
          <a:p>
            <a:pPr indent="0" lvl="0" marL="0" rtl="0" algn="ctr">
              <a:spcBef>
                <a:spcPts val="0"/>
              </a:spcBef>
              <a:spcAft>
                <a:spcPts val="0"/>
              </a:spcAft>
              <a:buNone/>
            </a:pPr>
            <a:r>
              <a:rPr lang="ru" sz="2800">
                <a:solidFill>
                  <a:schemeClr val="dk1"/>
                </a:solidFill>
                <a:latin typeface="Montserrat"/>
                <a:ea typeface="Montserrat"/>
                <a:cs typeface="Montserrat"/>
                <a:sym typeface="Montserrat"/>
              </a:rPr>
              <a:t>отношение к культурным особенностям ребёнка-инофона</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1" name="Shape 211"/>
        <p:cNvGrpSpPr/>
        <p:nvPr/>
      </p:nvGrpSpPr>
      <p:grpSpPr>
        <a:xfrm>
          <a:off x="0" y="0"/>
          <a:ext cx="0" cy="0"/>
          <a:chOff x="0" y="0"/>
          <a:chExt cx="0" cy="0"/>
        </a:xfrm>
      </p:grpSpPr>
      <p:pic>
        <p:nvPicPr>
          <p:cNvPr id="212" name="Google Shape;212;p37"/>
          <p:cNvPicPr preferRelativeResize="0"/>
          <p:nvPr/>
        </p:nvPicPr>
        <p:blipFill>
          <a:blip r:embed="rId4">
            <a:alphaModFix/>
          </a:blip>
          <a:stretch>
            <a:fillRect/>
          </a:stretch>
        </p:blipFill>
        <p:spPr>
          <a:xfrm>
            <a:off x="436350" y="360000"/>
            <a:ext cx="2039174" cy="687126"/>
          </a:xfrm>
          <a:prstGeom prst="rect">
            <a:avLst/>
          </a:prstGeom>
          <a:noFill/>
          <a:ln>
            <a:noFill/>
          </a:ln>
        </p:spPr>
      </p:pic>
      <p:sp>
        <p:nvSpPr>
          <p:cNvPr id="213" name="Google Shape;213;p37"/>
          <p:cNvSpPr txBox="1"/>
          <p:nvPr/>
        </p:nvSpPr>
        <p:spPr>
          <a:xfrm>
            <a:off x="918200" y="1113600"/>
            <a:ext cx="7713600" cy="926700"/>
          </a:xfrm>
          <a:prstGeom prst="rect">
            <a:avLst/>
          </a:prstGeom>
          <a:noFill/>
          <a:ln>
            <a:noFill/>
          </a:ln>
        </p:spPr>
        <p:txBody>
          <a:bodyPr anchorCtr="0" anchor="t" bIns="34275" lIns="68575" spcFirstLastPara="1" rIns="68575" wrap="square" tIns="34275">
            <a:normAutofit fontScale="92500"/>
          </a:bodyPr>
          <a:lstStyle/>
          <a:p>
            <a:pPr indent="0" lvl="0" marL="0" rtl="0" algn="ctr">
              <a:spcBef>
                <a:spcPts val="0"/>
              </a:spcBef>
              <a:spcAft>
                <a:spcPts val="0"/>
              </a:spcAft>
              <a:buNone/>
            </a:pPr>
            <a:r>
              <a:rPr b="1" lang="ru" sz="2800">
                <a:latin typeface="Montserrat"/>
                <a:ea typeface="Montserrat"/>
                <a:cs typeface="Montserrat"/>
                <a:sym typeface="Montserrat"/>
              </a:rPr>
              <a:t>И</a:t>
            </a:r>
            <a:r>
              <a:rPr b="1" lang="ru" sz="2800">
                <a:solidFill>
                  <a:srgbClr val="000000"/>
                </a:solidFill>
                <a:latin typeface="Montserrat"/>
                <a:ea typeface="Montserrat"/>
                <a:cs typeface="Montserrat"/>
                <a:sym typeface="Montserrat"/>
              </a:rPr>
              <a:t>нклюзия</a:t>
            </a:r>
            <a:r>
              <a:rPr lang="ru" sz="2800">
                <a:solidFill>
                  <a:srgbClr val="000000"/>
                </a:solidFill>
                <a:latin typeface="Montserrat"/>
                <a:ea typeface="Montserrat"/>
                <a:cs typeface="Montserrat"/>
                <a:sym typeface="Montserrat"/>
              </a:rPr>
              <a:t> как идея включенности людей </a:t>
            </a:r>
            <a:r>
              <a:rPr i="1" lang="ru" sz="2800">
                <a:solidFill>
                  <a:srgbClr val="000000"/>
                </a:solidFill>
                <a:latin typeface="Montserrat"/>
                <a:ea typeface="Montserrat"/>
                <a:cs typeface="Montserrat"/>
                <a:sym typeface="Montserrat"/>
              </a:rPr>
              <a:t>с особыми потребностями</a:t>
            </a:r>
            <a:r>
              <a:rPr lang="ru" sz="2800">
                <a:solidFill>
                  <a:srgbClr val="000000"/>
                </a:solidFill>
                <a:latin typeface="Montserrat"/>
                <a:ea typeface="Montserrat"/>
                <a:cs typeface="Montserrat"/>
                <a:sym typeface="Montserrat"/>
              </a:rPr>
              <a:t> предполагает:</a:t>
            </a:r>
            <a:endParaRPr sz="2800">
              <a:solidFill>
                <a:srgbClr val="000000"/>
              </a:solidFill>
              <a:latin typeface="Montserrat"/>
              <a:ea typeface="Montserrat"/>
              <a:cs typeface="Montserrat"/>
              <a:sym typeface="Montserrat"/>
            </a:endParaRPr>
          </a:p>
        </p:txBody>
      </p:sp>
      <p:sp>
        <p:nvSpPr>
          <p:cNvPr id="214" name="Google Shape;214;p37"/>
          <p:cNvSpPr txBox="1"/>
          <p:nvPr/>
        </p:nvSpPr>
        <p:spPr>
          <a:xfrm>
            <a:off x="247150" y="2040300"/>
            <a:ext cx="8543400" cy="3023700"/>
          </a:xfrm>
          <a:prstGeom prst="rect">
            <a:avLst/>
          </a:prstGeom>
          <a:noFill/>
          <a:ln>
            <a:noFill/>
          </a:ln>
        </p:spPr>
        <p:txBody>
          <a:bodyPr anchorCtr="0" anchor="t" bIns="91425" lIns="91425" spcFirstLastPara="1" rIns="91425" wrap="square" tIns="91425">
            <a:spAutoFit/>
          </a:bodyPr>
          <a:lstStyle/>
          <a:p>
            <a:pPr indent="-303752" lvl="0" marL="254000" rtl="0" algn="just">
              <a:lnSpc>
                <a:spcPct val="115000"/>
              </a:lnSpc>
              <a:spcBef>
                <a:spcPts val="0"/>
              </a:spcBef>
              <a:spcAft>
                <a:spcPts val="0"/>
              </a:spcAft>
              <a:buClr>
                <a:schemeClr val="dk1"/>
              </a:buClr>
              <a:buSzPts val="2184"/>
              <a:buFont typeface="Montserrat"/>
              <a:buChar char="●"/>
            </a:pPr>
            <a:r>
              <a:rPr lang="ru" sz="1983">
                <a:solidFill>
                  <a:schemeClr val="dk1"/>
                </a:solidFill>
                <a:latin typeface="Montserrat"/>
                <a:ea typeface="Montserrat"/>
                <a:cs typeface="Montserrat"/>
                <a:sym typeface="Montserrat"/>
              </a:rPr>
              <a:t>Не только разрушение барьеров, но и создание дополнительных условий (безбарьерная среда…, психологические услуги, языковая поддержка, доступность секций/кружков/мероприятий);</a:t>
            </a:r>
            <a:endParaRPr sz="1983">
              <a:solidFill>
                <a:schemeClr val="dk1"/>
              </a:solidFill>
              <a:latin typeface="Montserrat"/>
              <a:ea typeface="Montserrat"/>
              <a:cs typeface="Montserrat"/>
              <a:sym typeface="Montserrat"/>
            </a:endParaRPr>
          </a:p>
          <a:p>
            <a:pPr indent="-297402" lvl="0" marL="254000" rtl="0" algn="just">
              <a:lnSpc>
                <a:spcPct val="115000"/>
              </a:lnSpc>
              <a:spcBef>
                <a:spcPts val="800"/>
              </a:spcBef>
              <a:spcAft>
                <a:spcPts val="0"/>
              </a:spcAft>
              <a:buClr>
                <a:schemeClr val="dk1"/>
              </a:buClr>
              <a:buSzPts val="2084"/>
              <a:buFont typeface="Montserrat"/>
              <a:buChar char="●"/>
            </a:pPr>
            <a:r>
              <a:rPr lang="ru" sz="1983">
                <a:solidFill>
                  <a:schemeClr val="dk1"/>
                </a:solidFill>
                <a:latin typeface="Montserrat"/>
                <a:ea typeface="Montserrat"/>
                <a:cs typeface="Montserrat"/>
                <a:sym typeface="Montserrat"/>
              </a:rPr>
              <a:t>Отказ от оценки личности с точки зрения полезности;</a:t>
            </a:r>
            <a:endParaRPr sz="1983">
              <a:solidFill>
                <a:schemeClr val="dk1"/>
              </a:solidFill>
              <a:latin typeface="Montserrat"/>
              <a:ea typeface="Montserrat"/>
              <a:cs typeface="Montserrat"/>
              <a:sym typeface="Montserrat"/>
            </a:endParaRPr>
          </a:p>
          <a:p>
            <a:pPr indent="-303752" lvl="0" marL="254000" rtl="0" algn="just">
              <a:lnSpc>
                <a:spcPct val="115000"/>
              </a:lnSpc>
              <a:spcBef>
                <a:spcPts val="800"/>
              </a:spcBef>
              <a:spcAft>
                <a:spcPts val="0"/>
              </a:spcAft>
              <a:buClr>
                <a:schemeClr val="dk1"/>
              </a:buClr>
              <a:buSzPts val="2184"/>
              <a:buFont typeface="Montserrat"/>
              <a:buChar char="●"/>
            </a:pPr>
            <a:r>
              <a:rPr lang="ru" sz="1983">
                <a:solidFill>
                  <a:schemeClr val="dk1"/>
                </a:solidFill>
                <a:latin typeface="Montserrat"/>
                <a:ea typeface="Montserrat"/>
                <a:cs typeface="Montserrat"/>
                <a:sym typeface="Montserrat"/>
              </a:rPr>
              <a:t>Индивидуализацию личностного развития;</a:t>
            </a:r>
            <a:endParaRPr sz="1983">
              <a:solidFill>
                <a:schemeClr val="dk1"/>
              </a:solidFill>
              <a:latin typeface="Montserrat"/>
              <a:ea typeface="Montserrat"/>
              <a:cs typeface="Montserrat"/>
              <a:sym typeface="Montserrat"/>
            </a:endParaRPr>
          </a:p>
          <a:p>
            <a:pPr indent="-303752" lvl="0" marL="254000" rtl="0" algn="just">
              <a:lnSpc>
                <a:spcPct val="115000"/>
              </a:lnSpc>
              <a:spcBef>
                <a:spcPts val="800"/>
              </a:spcBef>
              <a:spcAft>
                <a:spcPts val="0"/>
              </a:spcAft>
              <a:buClr>
                <a:schemeClr val="dk1"/>
              </a:buClr>
              <a:buSzPts val="2184"/>
              <a:buFont typeface="Montserrat"/>
              <a:buChar char="●"/>
            </a:pPr>
            <a:r>
              <a:rPr lang="ru" sz="1983">
                <a:solidFill>
                  <a:schemeClr val="dk1"/>
                </a:solidFill>
                <a:latin typeface="Montserrat"/>
                <a:ea typeface="Montserrat"/>
                <a:cs typeface="Montserrat"/>
                <a:sym typeface="Montserrat"/>
              </a:rPr>
              <a:t>Ценность разнообразия, всего, что “мульти”.</a:t>
            </a:r>
            <a:endParaRPr sz="1983">
              <a:solidFill>
                <a:schemeClr val="dk1"/>
              </a:solidFill>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8" name="Shape 218"/>
        <p:cNvGrpSpPr/>
        <p:nvPr/>
      </p:nvGrpSpPr>
      <p:grpSpPr>
        <a:xfrm>
          <a:off x="0" y="0"/>
          <a:ext cx="0" cy="0"/>
          <a:chOff x="0" y="0"/>
          <a:chExt cx="0" cy="0"/>
        </a:xfrm>
      </p:grpSpPr>
      <p:sp>
        <p:nvSpPr>
          <p:cNvPr id="219" name="Google Shape;219;p38"/>
          <p:cNvSpPr txBox="1"/>
          <p:nvPr>
            <p:ph type="title"/>
          </p:nvPr>
        </p:nvSpPr>
        <p:spPr>
          <a:xfrm>
            <a:off x="311700" y="277500"/>
            <a:ext cx="8520600" cy="8433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ru" sz="2577">
                <a:latin typeface="Montserrat"/>
                <a:ea typeface="Montserrat"/>
                <a:cs typeface="Montserrat"/>
                <a:sym typeface="Montserrat"/>
              </a:rPr>
              <a:t>ФОРМАТЫ РАБОТЫ С УЧЕНИКАМИ</a:t>
            </a:r>
            <a:endParaRPr b="1" sz="2577">
              <a:latin typeface="Montserrat"/>
              <a:ea typeface="Montserrat"/>
              <a:cs typeface="Montserrat"/>
              <a:sym typeface="Montserrat"/>
            </a:endParaRPr>
          </a:p>
          <a:p>
            <a:pPr indent="0" lvl="0" marL="0" rtl="0" algn="ctr">
              <a:spcBef>
                <a:spcPts val="0"/>
              </a:spcBef>
              <a:spcAft>
                <a:spcPts val="0"/>
              </a:spcAft>
              <a:buNone/>
            </a:pPr>
            <a:r>
              <a:t/>
            </a:r>
            <a:endParaRPr i="1">
              <a:latin typeface="Montserrat"/>
              <a:ea typeface="Montserrat"/>
              <a:cs typeface="Montserrat"/>
              <a:sym typeface="Montserrat"/>
            </a:endParaRPr>
          </a:p>
        </p:txBody>
      </p:sp>
      <p:graphicFrame>
        <p:nvGraphicFramePr>
          <p:cNvPr id="220" name="Google Shape;220;p38"/>
          <p:cNvGraphicFramePr/>
          <p:nvPr/>
        </p:nvGraphicFramePr>
        <p:xfrm>
          <a:off x="751125" y="932150"/>
          <a:ext cx="3000000" cy="3000000"/>
        </p:xfrm>
        <a:graphic>
          <a:graphicData uri="http://schemas.openxmlformats.org/drawingml/2006/table">
            <a:tbl>
              <a:tblPr>
                <a:noFill/>
                <a:tableStyleId>{4AF96FB6-19D6-4734-B5FD-6E321210F2CB}</a:tableStyleId>
              </a:tblPr>
              <a:tblGrid>
                <a:gridCol w="3820875"/>
                <a:gridCol w="3820875"/>
              </a:tblGrid>
              <a:tr h="3855700">
                <a:tc>
                  <a:txBody>
                    <a:bodyPr/>
                    <a:lstStyle/>
                    <a:p>
                      <a:pPr indent="0" lvl="0" marL="0" rtl="0" algn="l">
                        <a:lnSpc>
                          <a:spcPct val="115000"/>
                        </a:lnSpc>
                        <a:spcBef>
                          <a:spcPts val="0"/>
                        </a:spcBef>
                        <a:spcAft>
                          <a:spcPts val="0"/>
                        </a:spcAft>
                        <a:buClr>
                          <a:schemeClr val="dk1"/>
                        </a:buClr>
                        <a:buSzPts val="1100"/>
                        <a:buFont typeface="Arial"/>
                        <a:buNone/>
                      </a:pPr>
                      <a:r>
                        <a:rPr lang="ru" sz="2000">
                          <a:solidFill>
                            <a:schemeClr val="dk1"/>
                          </a:solidFill>
                          <a:latin typeface="Montserrat"/>
                          <a:ea typeface="Montserrat"/>
                          <a:cs typeface="Montserrat"/>
                          <a:sym typeface="Montserrat"/>
                        </a:rPr>
                        <a:t>классные часы</a:t>
                      </a:r>
                      <a:endParaRPr sz="2000">
                        <a:solidFill>
                          <a:schemeClr val="dk1"/>
                        </a:solidFill>
                        <a:latin typeface="Montserrat"/>
                        <a:ea typeface="Montserrat"/>
                        <a:cs typeface="Montserrat"/>
                        <a:sym typeface="Montserrat"/>
                      </a:endParaRPr>
                    </a:p>
                    <a:p>
                      <a:pPr indent="0" lvl="0" marL="0" rtl="0" algn="l">
                        <a:lnSpc>
                          <a:spcPct val="115000"/>
                        </a:lnSpc>
                        <a:spcBef>
                          <a:spcPts val="1200"/>
                        </a:spcBef>
                        <a:spcAft>
                          <a:spcPts val="0"/>
                        </a:spcAft>
                        <a:buClr>
                          <a:schemeClr val="dk1"/>
                        </a:buClr>
                        <a:buSzPts val="1100"/>
                        <a:buFont typeface="Arial"/>
                        <a:buNone/>
                      </a:pPr>
                      <a:r>
                        <a:rPr lang="ru" sz="2000">
                          <a:solidFill>
                            <a:schemeClr val="dk1"/>
                          </a:solidFill>
                          <a:latin typeface="Montserrat"/>
                          <a:ea typeface="Montserrat"/>
                          <a:cs typeface="Montserrat"/>
                          <a:sym typeface="Montserrat"/>
                        </a:rPr>
                        <a:t>фестивали</a:t>
                      </a:r>
                      <a:endParaRPr sz="2000">
                        <a:solidFill>
                          <a:schemeClr val="dk1"/>
                        </a:solidFill>
                        <a:latin typeface="Montserrat"/>
                        <a:ea typeface="Montserrat"/>
                        <a:cs typeface="Montserrat"/>
                        <a:sym typeface="Montserrat"/>
                      </a:endParaRPr>
                    </a:p>
                    <a:p>
                      <a:pPr indent="0" lvl="0" marL="0" rtl="0" algn="l">
                        <a:lnSpc>
                          <a:spcPct val="115000"/>
                        </a:lnSpc>
                        <a:spcBef>
                          <a:spcPts val="1200"/>
                        </a:spcBef>
                        <a:spcAft>
                          <a:spcPts val="0"/>
                        </a:spcAft>
                        <a:buClr>
                          <a:schemeClr val="dk1"/>
                        </a:buClr>
                        <a:buSzPts val="1100"/>
                        <a:buFont typeface="Arial"/>
                        <a:buNone/>
                      </a:pPr>
                      <a:r>
                        <a:rPr lang="ru" sz="2000">
                          <a:solidFill>
                            <a:schemeClr val="dk1"/>
                          </a:solidFill>
                          <a:latin typeface="Montserrat"/>
                          <a:ea typeface="Montserrat"/>
                          <a:cs typeface="Montserrat"/>
                          <a:sym typeface="Montserrat"/>
                        </a:rPr>
                        <a:t>театральная студия</a:t>
                      </a:r>
                      <a:endParaRPr sz="2000">
                        <a:solidFill>
                          <a:schemeClr val="dk1"/>
                        </a:solidFill>
                        <a:latin typeface="Montserrat"/>
                        <a:ea typeface="Montserrat"/>
                        <a:cs typeface="Montserrat"/>
                        <a:sym typeface="Montserrat"/>
                      </a:endParaRPr>
                    </a:p>
                    <a:p>
                      <a:pPr indent="0" lvl="0" marL="0" rtl="0" algn="l">
                        <a:lnSpc>
                          <a:spcPct val="115000"/>
                        </a:lnSpc>
                        <a:spcBef>
                          <a:spcPts val="1200"/>
                        </a:spcBef>
                        <a:spcAft>
                          <a:spcPts val="0"/>
                        </a:spcAft>
                        <a:buClr>
                          <a:schemeClr val="dk1"/>
                        </a:buClr>
                        <a:buSzPts val="1100"/>
                        <a:buFont typeface="Arial"/>
                        <a:buNone/>
                      </a:pPr>
                      <a:r>
                        <a:rPr lang="ru" sz="2000">
                          <a:solidFill>
                            <a:schemeClr val="dk1"/>
                          </a:solidFill>
                          <a:latin typeface="Montserrat"/>
                          <a:ea typeface="Montserrat"/>
                          <a:cs typeface="Montserrat"/>
                          <a:sym typeface="Montserrat"/>
                        </a:rPr>
                        <a:t>игротека</a:t>
                      </a:r>
                      <a:endParaRPr sz="2000">
                        <a:solidFill>
                          <a:schemeClr val="dk1"/>
                        </a:solidFill>
                        <a:latin typeface="Montserrat"/>
                        <a:ea typeface="Montserrat"/>
                        <a:cs typeface="Montserrat"/>
                        <a:sym typeface="Montserrat"/>
                      </a:endParaRPr>
                    </a:p>
                    <a:p>
                      <a:pPr indent="0" lvl="0" marL="0" rtl="0" algn="l">
                        <a:lnSpc>
                          <a:spcPct val="115000"/>
                        </a:lnSpc>
                        <a:spcBef>
                          <a:spcPts val="1200"/>
                        </a:spcBef>
                        <a:spcAft>
                          <a:spcPts val="0"/>
                        </a:spcAft>
                        <a:buClr>
                          <a:schemeClr val="dk1"/>
                        </a:buClr>
                        <a:buSzPts val="1100"/>
                        <a:buFont typeface="Arial"/>
                        <a:buNone/>
                      </a:pPr>
                      <a:r>
                        <a:rPr lang="ru" sz="2000">
                          <a:solidFill>
                            <a:schemeClr val="dk1"/>
                          </a:solidFill>
                          <a:latin typeface="Montserrat"/>
                          <a:ea typeface="Montserrat"/>
                          <a:cs typeface="Montserrat"/>
                          <a:sym typeface="Montserrat"/>
                        </a:rPr>
                        <a:t>кулинарные занятия/конкурсы</a:t>
                      </a:r>
                      <a:endParaRPr sz="2000">
                        <a:solidFill>
                          <a:schemeClr val="dk1"/>
                        </a:solidFill>
                        <a:latin typeface="Montserrat"/>
                        <a:ea typeface="Montserrat"/>
                        <a:cs typeface="Montserrat"/>
                        <a:sym typeface="Montserrat"/>
                      </a:endParaRPr>
                    </a:p>
                    <a:p>
                      <a:pPr indent="0" lvl="0" marL="0" rtl="0" algn="l">
                        <a:lnSpc>
                          <a:spcPct val="115000"/>
                        </a:lnSpc>
                        <a:spcBef>
                          <a:spcPts val="1200"/>
                        </a:spcBef>
                        <a:spcAft>
                          <a:spcPts val="0"/>
                        </a:spcAft>
                        <a:buClr>
                          <a:schemeClr val="dk1"/>
                        </a:buClr>
                        <a:buSzPts val="1100"/>
                        <a:buFont typeface="Arial"/>
                        <a:buNone/>
                      </a:pPr>
                      <a:r>
                        <a:rPr lang="ru" sz="2000">
                          <a:solidFill>
                            <a:schemeClr val="dk1"/>
                          </a:solidFill>
                          <a:latin typeface="Montserrat"/>
                          <a:ea typeface="Montserrat"/>
                          <a:cs typeface="Montserrat"/>
                          <a:sym typeface="Montserrat"/>
                        </a:rPr>
                        <a:t>экспериментариум</a:t>
                      </a:r>
                      <a:endParaRPr sz="2000">
                        <a:solidFill>
                          <a:schemeClr val="dk1"/>
                        </a:solidFill>
                        <a:latin typeface="Montserrat"/>
                        <a:ea typeface="Montserrat"/>
                        <a:cs typeface="Montserrat"/>
                        <a:sym typeface="Montserrat"/>
                      </a:endParaRPr>
                    </a:p>
                    <a:p>
                      <a:pPr indent="0" lvl="0" marL="0" rtl="0" algn="l">
                        <a:lnSpc>
                          <a:spcPct val="115000"/>
                        </a:lnSpc>
                        <a:spcBef>
                          <a:spcPts val="1200"/>
                        </a:spcBef>
                        <a:spcAft>
                          <a:spcPts val="1200"/>
                        </a:spcAft>
                        <a:buNone/>
                      </a:pPr>
                      <a:r>
                        <a:rPr lang="ru" sz="2000">
                          <a:solidFill>
                            <a:schemeClr val="dk1"/>
                          </a:solidFill>
                          <a:latin typeface="Montserrat"/>
                          <a:ea typeface="Montserrat"/>
                          <a:cs typeface="Montserrat"/>
                          <a:sym typeface="Montserrat"/>
                        </a:rPr>
                        <a:t>создание мультфильмов</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l">
                        <a:lnSpc>
                          <a:spcPct val="115000"/>
                        </a:lnSpc>
                        <a:spcBef>
                          <a:spcPts val="0"/>
                        </a:spcBef>
                        <a:spcAft>
                          <a:spcPts val="0"/>
                        </a:spcAft>
                        <a:buNone/>
                      </a:pPr>
                      <a:r>
                        <a:rPr lang="ru" sz="2000">
                          <a:solidFill>
                            <a:schemeClr val="dk1"/>
                          </a:solidFill>
                          <a:latin typeface="Montserrat"/>
                          <a:ea typeface="Montserrat"/>
                          <a:cs typeface="Montserrat"/>
                          <a:sym typeface="Montserrat"/>
                        </a:rPr>
                        <a:t>школьная газета</a:t>
                      </a:r>
                      <a:endParaRPr sz="2000">
                        <a:solidFill>
                          <a:schemeClr val="dk1"/>
                        </a:solidFill>
                        <a:latin typeface="Montserrat"/>
                        <a:ea typeface="Montserrat"/>
                        <a:cs typeface="Montserrat"/>
                        <a:sym typeface="Montserrat"/>
                      </a:endParaRPr>
                    </a:p>
                    <a:p>
                      <a:pPr indent="0" lvl="0" marL="0" marR="0" rtl="0" algn="l">
                        <a:lnSpc>
                          <a:spcPct val="115000"/>
                        </a:lnSpc>
                        <a:spcBef>
                          <a:spcPts val="1200"/>
                        </a:spcBef>
                        <a:spcAft>
                          <a:spcPts val="0"/>
                        </a:spcAft>
                        <a:buNone/>
                      </a:pPr>
                      <a:r>
                        <a:rPr lang="ru" sz="2000">
                          <a:solidFill>
                            <a:schemeClr val="dk1"/>
                          </a:solidFill>
                          <a:latin typeface="Montserrat"/>
                          <a:ea typeface="Montserrat"/>
                          <a:cs typeface="Montserrat"/>
                          <a:sym typeface="Montserrat"/>
                        </a:rPr>
                        <a:t>писательский клуб</a:t>
                      </a:r>
                      <a:endParaRPr sz="2000">
                        <a:solidFill>
                          <a:schemeClr val="dk1"/>
                        </a:solidFill>
                        <a:latin typeface="Montserrat"/>
                        <a:ea typeface="Montserrat"/>
                        <a:cs typeface="Montserrat"/>
                        <a:sym typeface="Montserrat"/>
                      </a:endParaRPr>
                    </a:p>
                    <a:p>
                      <a:pPr indent="0" lvl="0" marL="0" marR="0" rtl="0" algn="l">
                        <a:lnSpc>
                          <a:spcPct val="115000"/>
                        </a:lnSpc>
                        <a:spcBef>
                          <a:spcPts val="1200"/>
                        </a:spcBef>
                        <a:spcAft>
                          <a:spcPts val="0"/>
                        </a:spcAft>
                        <a:buNone/>
                      </a:pPr>
                      <a:r>
                        <a:rPr lang="ru" sz="2000">
                          <a:solidFill>
                            <a:schemeClr val="dk1"/>
                          </a:solidFill>
                          <a:latin typeface="Montserrat"/>
                          <a:ea typeface="Montserrat"/>
                          <a:cs typeface="Montserrat"/>
                          <a:sym typeface="Montserrat"/>
                        </a:rPr>
                        <a:t>турклуб</a:t>
                      </a:r>
                      <a:endParaRPr sz="2000">
                        <a:solidFill>
                          <a:schemeClr val="dk1"/>
                        </a:solidFill>
                        <a:latin typeface="Montserrat"/>
                        <a:ea typeface="Montserrat"/>
                        <a:cs typeface="Montserrat"/>
                        <a:sym typeface="Montserrat"/>
                      </a:endParaRPr>
                    </a:p>
                    <a:p>
                      <a:pPr indent="0" lvl="0" marL="0" marR="0" rtl="0" algn="l">
                        <a:lnSpc>
                          <a:spcPct val="115000"/>
                        </a:lnSpc>
                        <a:spcBef>
                          <a:spcPts val="1200"/>
                        </a:spcBef>
                        <a:spcAft>
                          <a:spcPts val="0"/>
                        </a:spcAft>
                        <a:buNone/>
                      </a:pPr>
                      <a:r>
                        <a:rPr lang="ru" sz="2000">
                          <a:solidFill>
                            <a:schemeClr val="dk1"/>
                          </a:solidFill>
                          <a:latin typeface="Montserrat"/>
                          <a:ea typeface="Montserrat"/>
                          <a:cs typeface="Montserrat"/>
                          <a:sym typeface="Montserrat"/>
                        </a:rPr>
                        <a:t>спортивные секции</a:t>
                      </a:r>
                      <a:endParaRPr sz="2000">
                        <a:solidFill>
                          <a:schemeClr val="dk1"/>
                        </a:solidFill>
                        <a:latin typeface="Montserrat"/>
                        <a:ea typeface="Montserrat"/>
                        <a:cs typeface="Montserrat"/>
                        <a:sym typeface="Montserrat"/>
                      </a:endParaRPr>
                    </a:p>
                    <a:p>
                      <a:pPr indent="0" lvl="0" marL="0" marR="0" rtl="0" algn="l">
                        <a:lnSpc>
                          <a:spcPct val="115000"/>
                        </a:lnSpc>
                        <a:spcBef>
                          <a:spcPts val="1200"/>
                        </a:spcBef>
                        <a:spcAft>
                          <a:spcPts val="0"/>
                        </a:spcAft>
                        <a:buNone/>
                      </a:pPr>
                      <a:r>
                        <a:rPr lang="ru" sz="2000">
                          <a:solidFill>
                            <a:schemeClr val="dk1"/>
                          </a:solidFill>
                          <a:latin typeface="Montserrat"/>
                          <a:ea typeface="Montserrat"/>
                          <a:cs typeface="Montserrat"/>
                          <a:sym typeface="Montserrat"/>
                        </a:rPr>
                        <a:t>танцевальная группа</a:t>
                      </a:r>
                      <a:endParaRPr sz="2000">
                        <a:solidFill>
                          <a:schemeClr val="dk1"/>
                        </a:solidFill>
                        <a:latin typeface="Montserrat"/>
                        <a:ea typeface="Montserrat"/>
                        <a:cs typeface="Montserrat"/>
                        <a:sym typeface="Montserrat"/>
                      </a:endParaRPr>
                    </a:p>
                    <a:p>
                      <a:pPr indent="0" lvl="0" marL="0" marR="0" rtl="0" algn="l">
                        <a:lnSpc>
                          <a:spcPct val="115000"/>
                        </a:lnSpc>
                        <a:spcBef>
                          <a:spcPts val="1200"/>
                        </a:spcBef>
                        <a:spcAft>
                          <a:spcPts val="0"/>
                        </a:spcAft>
                        <a:buNone/>
                      </a:pPr>
                      <a:r>
                        <a:rPr lang="ru" sz="2000">
                          <a:solidFill>
                            <a:schemeClr val="dk1"/>
                          </a:solidFill>
                          <a:latin typeface="Montserrat"/>
                          <a:ea typeface="Montserrat"/>
                          <a:cs typeface="Montserrat"/>
                          <a:sym typeface="Montserrat"/>
                        </a:rPr>
                        <a:t>музыкальная группа</a:t>
                      </a:r>
                      <a:endParaRPr sz="2000">
                        <a:solidFill>
                          <a:schemeClr val="dk1"/>
                        </a:solidFill>
                        <a:latin typeface="Montserrat"/>
                        <a:ea typeface="Montserrat"/>
                        <a:cs typeface="Montserrat"/>
                        <a:sym typeface="Montserrat"/>
                      </a:endParaRPr>
                    </a:p>
                    <a:p>
                      <a:pPr indent="0" lvl="0" marL="0" marR="0" rtl="0" algn="l">
                        <a:lnSpc>
                          <a:spcPct val="115000"/>
                        </a:lnSpc>
                        <a:spcBef>
                          <a:spcPts val="1200"/>
                        </a:spcBef>
                        <a:spcAft>
                          <a:spcPts val="0"/>
                        </a:spcAft>
                        <a:buNone/>
                      </a:pPr>
                      <a:r>
                        <a:rPr lang="ru" sz="2000">
                          <a:solidFill>
                            <a:schemeClr val="dk1"/>
                          </a:solidFill>
                          <a:latin typeface="Montserrat"/>
                          <a:ea typeface="Montserrat"/>
                          <a:cs typeface="Montserrat"/>
                          <a:sym typeface="Montserrat"/>
                        </a:rPr>
                        <a:t>живая библиотека</a:t>
                      </a:r>
                      <a:endParaRPr sz="2000">
                        <a:solidFill>
                          <a:schemeClr val="dk1"/>
                        </a:solidFill>
                        <a:latin typeface="Montserrat"/>
                        <a:ea typeface="Montserrat"/>
                        <a:cs typeface="Montserrat"/>
                        <a:sym typeface="Montserrat"/>
                      </a:endParaRPr>
                    </a:p>
                    <a:p>
                      <a:pPr indent="0" lvl="0" marL="0" marR="0" rtl="0" algn="l">
                        <a:lnSpc>
                          <a:spcPct val="115000"/>
                        </a:lnSpc>
                        <a:spcBef>
                          <a:spcPts val="1200"/>
                        </a:spcBef>
                        <a:spcAft>
                          <a:spcPts val="1200"/>
                        </a:spcAft>
                        <a:buNone/>
                      </a:pPr>
                      <a:r>
                        <a:rPr b="1" lang="ru" sz="2000">
                          <a:solidFill>
                            <a:schemeClr val="dk1"/>
                          </a:solidFill>
                          <a:latin typeface="Montserrat"/>
                          <a:ea typeface="Montserrat"/>
                          <a:cs typeface="Montserrat"/>
                          <a:sym typeface="Montserrat"/>
                        </a:rPr>
                        <a:t>занятия по РКИ</a:t>
                      </a:r>
                      <a:endParaRPr b="1" sz="2000">
                        <a:solidFill>
                          <a:schemeClr val="dk1"/>
                        </a:solidFill>
                        <a:latin typeface="Montserrat"/>
                        <a:ea typeface="Montserrat"/>
                        <a:cs typeface="Montserrat"/>
                        <a:sym typeface="Montserrat"/>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4" name="Shape 224"/>
        <p:cNvGrpSpPr/>
        <p:nvPr/>
      </p:nvGrpSpPr>
      <p:grpSpPr>
        <a:xfrm>
          <a:off x="0" y="0"/>
          <a:ext cx="0" cy="0"/>
          <a:chOff x="0" y="0"/>
          <a:chExt cx="0" cy="0"/>
        </a:xfrm>
      </p:grpSpPr>
      <p:sp>
        <p:nvSpPr>
          <p:cNvPr id="225" name="Google Shape;225;p39"/>
          <p:cNvSpPr txBox="1"/>
          <p:nvPr>
            <p:ph type="title"/>
          </p:nvPr>
        </p:nvSpPr>
        <p:spPr>
          <a:xfrm>
            <a:off x="311700" y="292500"/>
            <a:ext cx="8520600" cy="6042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ru" sz="2577">
                <a:latin typeface="Montserrat"/>
                <a:ea typeface="Montserrat"/>
                <a:cs typeface="Montserrat"/>
                <a:sym typeface="Montserrat"/>
              </a:rPr>
              <a:t>ФОРМАТЫ РАБОТЫ С ПЕДАГОГАМИ</a:t>
            </a:r>
            <a:endParaRPr b="1" i="1" sz="2577">
              <a:latin typeface="Montserrat"/>
              <a:ea typeface="Montserrat"/>
              <a:cs typeface="Montserrat"/>
              <a:sym typeface="Montserrat"/>
            </a:endParaRPr>
          </a:p>
          <a:p>
            <a:pPr indent="0" lvl="0" marL="0" rtl="0" algn="ctr">
              <a:spcBef>
                <a:spcPts val="0"/>
              </a:spcBef>
              <a:spcAft>
                <a:spcPts val="0"/>
              </a:spcAft>
              <a:buNone/>
            </a:pPr>
            <a:r>
              <a:t/>
            </a:r>
            <a:endParaRPr>
              <a:solidFill>
                <a:srgbClr val="000000"/>
              </a:solidFill>
              <a:latin typeface="Montserrat"/>
              <a:ea typeface="Montserrat"/>
              <a:cs typeface="Montserrat"/>
              <a:sym typeface="Montserrat"/>
            </a:endParaRPr>
          </a:p>
        </p:txBody>
      </p:sp>
      <p:sp>
        <p:nvSpPr>
          <p:cNvPr id="226" name="Google Shape;226;p39"/>
          <p:cNvSpPr txBox="1"/>
          <p:nvPr/>
        </p:nvSpPr>
        <p:spPr>
          <a:xfrm>
            <a:off x="311700" y="1181075"/>
            <a:ext cx="5772900" cy="2524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ru" sz="2000">
                <a:solidFill>
                  <a:schemeClr val="dk1"/>
                </a:solidFill>
                <a:latin typeface="Montserrat"/>
                <a:ea typeface="Montserrat"/>
                <a:cs typeface="Montserrat"/>
                <a:sym typeface="Montserrat"/>
              </a:rPr>
              <a:t>педсоветы</a:t>
            </a:r>
            <a:endParaRPr sz="2000">
              <a:solidFill>
                <a:schemeClr val="dk1"/>
              </a:solidFill>
              <a:latin typeface="Montserrat"/>
              <a:ea typeface="Montserrat"/>
              <a:cs typeface="Montserrat"/>
              <a:sym typeface="Montserrat"/>
            </a:endParaRPr>
          </a:p>
          <a:p>
            <a:pPr indent="0" lvl="0" marL="0" rtl="0" algn="l">
              <a:lnSpc>
                <a:spcPct val="115000"/>
              </a:lnSpc>
              <a:spcBef>
                <a:spcPts val="1200"/>
              </a:spcBef>
              <a:spcAft>
                <a:spcPts val="0"/>
              </a:spcAft>
              <a:buNone/>
            </a:pPr>
            <a:r>
              <a:rPr lang="ru" sz="2000">
                <a:solidFill>
                  <a:schemeClr val="dk1"/>
                </a:solidFill>
                <a:latin typeface="Montserrat"/>
                <a:ea typeface="Montserrat"/>
                <a:cs typeface="Montserrat"/>
                <a:sym typeface="Montserrat"/>
              </a:rPr>
              <a:t>консультации</a:t>
            </a:r>
            <a:endParaRPr sz="2000">
              <a:solidFill>
                <a:schemeClr val="dk1"/>
              </a:solidFill>
              <a:latin typeface="Montserrat"/>
              <a:ea typeface="Montserrat"/>
              <a:cs typeface="Montserrat"/>
              <a:sym typeface="Montserrat"/>
            </a:endParaRPr>
          </a:p>
          <a:p>
            <a:pPr indent="0" lvl="0" marL="0" rtl="0" algn="l">
              <a:lnSpc>
                <a:spcPct val="115000"/>
              </a:lnSpc>
              <a:spcBef>
                <a:spcPts val="1200"/>
              </a:spcBef>
              <a:spcAft>
                <a:spcPts val="0"/>
              </a:spcAft>
              <a:buNone/>
            </a:pPr>
            <a:r>
              <a:rPr lang="ru" sz="2000">
                <a:solidFill>
                  <a:schemeClr val="dk1"/>
                </a:solidFill>
                <a:latin typeface="Montserrat"/>
                <a:ea typeface="Montserrat"/>
                <a:cs typeface="Montserrat"/>
                <a:sym typeface="Montserrat"/>
              </a:rPr>
              <a:t>решение кейсов</a:t>
            </a:r>
            <a:endParaRPr sz="2000">
              <a:solidFill>
                <a:schemeClr val="dk1"/>
              </a:solidFill>
              <a:latin typeface="Montserrat"/>
              <a:ea typeface="Montserrat"/>
              <a:cs typeface="Montserrat"/>
              <a:sym typeface="Montserrat"/>
            </a:endParaRPr>
          </a:p>
          <a:p>
            <a:pPr indent="0" lvl="0" marL="0" rtl="0" algn="l">
              <a:lnSpc>
                <a:spcPct val="115000"/>
              </a:lnSpc>
              <a:spcBef>
                <a:spcPts val="1200"/>
              </a:spcBef>
              <a:spcAft>
                <a:spcPts val="0"/>
              </a:spcAft>
              <a:buNone/>
            </a:pPr>
            <a:r>
              <a:rPr lang="ru" sz="2000">
                <a:solidFill>
                  <a:schemeClr val="dk1"/>
                </a:solidFill>
                <a:latin typeface="Montserrat"/>
                <a:ea typeface="Montserrat"/>
                <a:cs typeface="Montserrat"/>
                <a:sym typeface="Montserrat"/>
              </a:rPr>
              <a:t>тренинги</a:t>
            </a:r>
            <a:endParaRPr sz="2000">
              <a:solidFill>
                <a:schemeClr val="dk1"/>
              </a:solidFill>
              <a:latin typeface="Montserrat"/>
              <a:ea typeface="Montserrat"/>
              <a:cs typeface="Montserrat"/>
              <a:sym typeface="Montserrat"/>
            </a:endParaRPr>
          </a:p>
          <a:p>
            <a:pPr indent="0" lvl="0" marL="0" rtl="0" algn="l">
              <a:lnSpc>
                <a:spcPct val="115000"/>
              </a:lnSpc>
              <a:spcBef>
                <a:spcPts val="1200"/>
              </a:spcBef>
              <a:spcAft>
                <a:spcPts val="1200"/>
              </a:spcAft>
              <a:buNone/>
            </a:pPr>
            <a:r>
              <a:rPr lang="ru" sz="2000">
                <a:solidFill>
                  <a:schemeClr val="dk1"/>
                </a:solidFill>
                <a:latin typeface="Montserrat"/>
                <a:ea typeface="Montserrat"/>
                <a:cs typeface="Montserrat"/>
                <a:sym typeface="Montserrat"/>
              </a:rPr>
              <a:t>выездные мероприятия</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0" name="Shape 230"/>
        <p:cNvGrpSpPr/>
        <p:nvPr/>
      </p:nvGrpSpPr>
      <p:grpSpPr>
        <a:xfrm>
          <a:off x="0" y="0"/>
          <a:ext cx="0" cy="0"/>
          <a:chOff x="0" y="0"/>
          <a:chExt cx="0" cy="0"/>
        </a:xfrm>
      </p:grpSpPr>
      <p:sp>
        <p:nvSpPr>
          <p:cNvPr id="231" name="Google Shape;231;p40"/>
          <p:cNvSpPr txBox="1"/>
          <p:nvPr>
            <p:ph type="title"/>
          </p:nvPr>
        </p:nvSpPr>
        <p:spPr>
          <a:xfrm>
            <a:off x="311700" y="271175"/>
            <a:ext cx="8520600" cy="9099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ru" sz="2300">
                <a:latin typeface="Montserrat"/>
                <a:ea typeface="Montserrat"/>
                <a:cs typeface="Montserrat"/>
                <a:sym typeface="Montserrat"/>
              </a:rPr>
              <a:t>ФОРМАТЫ РАБОТЫ С РОДИТЕЛЯМИ</a:t>
            </a:r>
            <a:endParaRPr b="1" sz="2300">
              <a:latin typeface="Montserrat"/>
              <a:ea typeface="Montserrat"/>
              <a:cs typeface="Montserrat"/>
              <a:sym typeface="Montserrat"/>
            </a:endParaRPr>
          </a:p>
        </p:txBody>
      </p:sp>
      <p:sp>
        <p:nvSpPr>
          <p:cNvPr id="232" name="Google Shape;232;p40"/>
          <p:cNvSpPr txBox="1"/>
          <p:nvPr/>
        </p:nvSpPr>
        <p:spPr>
          <a:xfrm>
            <a:off x="350100" y="933350"/>
            <a:ext cx="8443800" cy="3783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ru" sz="2200">
                <a:solidFill>
                  <a:schemeClr val="dk1"/>
                </a:solidFill>
                <a:latin typeface="Montserrat"/>
                <a:ea typeface="Montserrat"/>
                <a:cs typeface="Montserrat"/>
                <a:sym typeface="Montserrat"/>
              </a:rPr>
              <a:t>родительские собрания</a:t>
            </a:r>
            <a:endParaRPr sz="2200">
              <a:solidFill>
                <a:schemeClr val="dk1"/>
              </a:solidFill>
              <a:latin typeface="Montserrat"/>
              <a:ea typeface="Montserrat"/>
              <a:cs typeface="Montserrat"/>
              <a:sym typeface="Montserrat"/>
            </a:endParaRPr>
          </a:p>
          <a:p>
            <a:pPr indent="0" lvl="0" marL="0" rtl="0" algn="l">
              <a:lnSpc>
                <a:spcPct val="115000"/>
              </a:lnSpc>
              <a:spcBef>
                <a:spcPts val="1200"/>
              </a:spcBef>
              <a:spcAft>
                <a:spcPts val="0"/>
              </a:spcAft>
              <a:buNone/>
            </a:pPr>
            <a:r>
              <a:rPr lang="ru" sz="2200">
                <a:solidFill>
                  <a:schemeClr val="dk1"/>
                </a:solidFill>
                <a:latin typeface="Montserrat"/>
                <a:ea typeface="Montserrat"/>
                <a:cs typeface="Montserrat"/>
                <a:sym typeface="Montserrat"/>
              </a:rPr>
              <a:t>консультации</a:t>
            </a:r>
            <a:endParaRPr sz="2200">
              <a:solidFill>
                <a:schemeClr val="dk1"/>
              </a:solidFill>
              <a:latin typeface="Montserrat"/>
              <a:ea typeface="Montserrat"/>
              <a:cs typeface="Montserrat"/>
              <a:sym typeface="Montserrat"/>
            </a:endParaRPr>
          </a:p>
          <a:p>
            <a:pPr indent="0" lvl="0" marL="0" rtl="0" algn="l">
              <a:lnSpc>
                <a:spcPct val="115000"/>
              </a:lnSpc>
              <a:spcBef>
                <a:spcPts val="1200"/>
              </a:spcBef>
              <a:spcAft>
                <a:spcPts val="0"/>
              </a:spcAft>
              <a:buNone/>
            </a:pPr>
            <a:r>
              <a:rPr lang="ru" sz="2200">
                <a:solidFill>
                  <a:schemeClr val="dk1"/>
                </a:solidFill>
                <a:latin typeface="Montserrat"/>
                <a:ea typeface="Montserrat"/>
                <a:cs typeface="Montserrat"/>
                <a:sym typeface="Montserrat"/>
              </a:rPr>
              <a:t>разговорный клуб</a:t>
            </a:r>
            <a:endParaRPr sz="2200">
              <a:solidFill>
                <a:schemeClr val="dk1"/>
              </a:solidFill>
              <a:latin typeface="Montserrat"/>
              <a:ea typeface="Montserrat"/>
              <a:cs typeface="Montserrat"/>
              <a:sym typeface="Montserrat"/>
            </a:endParaRPr>
          </a:p>
          <a:p>
            <a:pPr indent="0" lvl="0" marL="0" rtl="0" algn="l">
              <a:lnSpc>
                <a:spcPct val="115000"/>
              </a:lnSpc>
              <a:spcBef>
                <a:spcPts val="1200"/>
              </a:spcBef>
              <a:spcAft>
                <a:spcPts val="0"/>
              </a:spcAft>
              <a:buNone/>
            </a:pPr>
            <a:r>
              <a:rPr lang="ru" sz="2200">
                <a:solidFill>
                  <a:schemeClr val="dk1"/>
                </a:solidFill>
                <a:latin typeface="Montserrat"/>
                <a:ea typeface="Montserrat"/>
                <a:cs typeface="Montserrat"/>
                <a:sym typeface="Montserrat"/>
              </a:rPr>
              <a:t>тренинги</a:t>
            </a:r>
            <a:endParaRPr sz="2200">
              <a:solidFill>
                <a:schemeClr val="dk1"/>
              </a:solidFill>
              <a:latin typeface="Montserrat"/>
              <a:ea typeface="Montserrat"/>
              <a:cs typeface="Montserrat"/>
              <a:sym typeface="Montserrat"/>
            </a:endParaRPr>
          </a:p>
          <a:p>
            <a:pPr indent="0" lvl="0" marL="0" rtl="0" algn="l">
              <a:lnSpc>
                <a:spcPct val="115000"/>
              </a:lnSpc>
              <a:spcBef>
                <a:spcPts val="1200"/>
              </a:spcBef>
              <a:spcAft>
                <a:spcPts val="0"/>
              </a:spcAft>
              <a:buNone/>
            </a:pPr>
            <a:r>
              <a:rPr lang="ru" sz="2200">
                <a:solidFill>
                  <a:schemeClr val="dk1"/>
                </a:solidFill>
                <a:latin typeface="Montserrat"/>
                <a:ea typeface="Montserrat"/>
                <a:cs typeface="Montserrat"/>
                <a:sym typeface="Montserrat"/>
              </a:rPr>
              <a:t>выездные мероприятия</a:t>
            </a:r>
            <a:endParaRPr sz="2200">
              <a:solidFill>
                <a:schemeClr val="dk1"/>
              </a:solidFill>
              <a:latin typeface="Montserrat"/>
              <a:ea typeface="Montserrat"/>
              <a:cs typeface="Montserrat"/>
              <a:sym typeface="Montserrat"/>
            </a:endParaRPr>
          </a:p>
          <a:p>
            <a:pPr indent="0" lvl="0" marL="0" rtl="0" algn="l">
              <a:lnSpc>
                <a:spcPct val="115000"/>
              </a:lnSpc>
              <a:spcBef>
                <a:spcPts val="1200"/>
              </a:spcBef>
              <a:spcAft>
                <a:spcPts val="0"/>
              </a:spcAft>
              <a:buNone/>
            </a:pPr>
            <a:r>
              <a:rPr lang="ru" sz="2200">
                <a:solidFill>
                  <a:schemeClr val="dk1"/>
                </a:solidFill>
                <a:latin typeface="Montserrat"/>
                <a:ea typeface="Montserrat"/>
                <a:cs typeface="Montserrat"/>
                <a:sym typeface="Montserrat"/>
              </a:rPr>
              <a:t>общешкольные творческие мероприятия, праздники</a:t>
            </a:r>
            <a:endParaRPr sz="2200">
              <a:solidFill>
                <a:schemeClr val="dk1"/>
              </a:solidFill>
              <a:latin typeface="Montserrat"/>
              <a:ea typeface="Montserrat"/>
              <a:cs typeface="Montserrat"/>
              <a:sym typeface="Montserrat"/>
            </a:endParaRPr>
          </a:p>
          <a:p>
            <a:pPr indent="0" lvl="0" marL="0" rtl="0" algn="l">
              <a:lnSpc>
                <a:spcPct val="115000"/>
              </a:lnSpc>
              <a:spcBef>
                <a:spcPts val="1200"/>
              </a:spcBef>
              <a:spcAft>
                <a:spcPts val="1200"/>
              </a:spcAft>
              <a:buNone/>
            </a:pPr>
            <a:r>
              <a:t/>
            </a:r>
            <a:endParaRPr sz="2200">
              <a:solidFill>
                <a:schemeClr val="dk1"/>
              </a:solidFill>
              <a:latin typeface="Montserrat"/>
              <a:ea typeface="Montserrat"/>
              <a:cs typeface="Montserrat"/>
              <a:sym typeface="Montserra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6" name="Shape 236"/>
        <p:cNvGrpSpPr/>
        <p:nvPr/>
      </p:nvGrpSpPr>
      <p:grpSpPr>
        <a:xfrm>
          <a:off x="0" y="0"/>
          <a:ext cx="0" cy="0"/>
          <a:chOff x="0" y="0"/>
          <a:chExt cx="0" cy="0"/>
        </a:xfrm>
      </p:grpSpPr>
      <p:pic>
        <p:nvPicPr>
          <p:cNvPr id="237" name="Google Shape;237;p41"/>
          <p:cNvPicPr preferRelativeResize="0"/>
          <p:nvPr/>
        </p:nvPicPr>
        <p:blipFill>
          <a:blip r:embed="rId4">
            <a:alphaModFix/>
          </a:blip>
          <a:stretch>
            <a:fillRect/>
          </a:stretch>
        </p:blipFill>
        <p:spPr>
          <a:xfrm>
            <a:off x="436350" y="360000"/>
            <a:ext cx="2039174" cy="687126"/>
          </a:xfrm>
          <a:prstGeom prst="rect">
            <a:avLst/>
          </a:prstGeom>
          <a:noFill/>
          <a:ln>
            <a:noFill/>
          </a:ln>
        </p:spPr>
      </p:pic>
      <p:sp>
        <p:nvSpPr>
          <p:cNvPr id="238" name="Google Shape;238;p41"/>
          <p:cNvSpPr txBox="1"/>
          <p:nvPr/>
        </p:nvSpPr>
        <p:spPr>
          <a:xfrm>
            <a:off x="2998450" y="392375"/>
            <a:ext cx="56499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ru" sz="2400">
                <a:latin typeface="Montserrat"/>
                <a:ea typeface="Montserrat"/>
                <a:cs typeface="Montserrat"/>
                <a:sym typeface="Montserrat"/>
              </a:rPr>
              <a:t>Терминологическая рамка</a:t>
            </a:r>
            <a:endParaRPr b="1" sz="2400">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2" name="Shape 242"/>
        <p:cNvGrpSpPr/>
        <p:nvPr/>
      </p:nvGrpSpPr>
      <p:grpSpPr>
        <a:xfrm>
          <a:off x="0" y="0"/>
          <a:ext cx="0" cy="0"/>
          <a:chOff x="0" y="0"/>
          <a:chExt cx="0" cy="0"/>
        </a:xfrm>
      </p:grpSpPr>
      <p:graphicFrame>
        <p:nvGraphicFramePr>
          <p:cNvPr id="243" name="Google Shape;243;p42"/>
          <p:cNvGraphicFramePr/>
          <p:nvPr/>
        </p:nvGraphicFramePr>
        <p:xfrm>
          <a:off x="486425" y="411613"/>
          <a:ext cx="3000000" cy="3000000"/>
        </p:xfrm>
        <a:graphic>
          <a:graphicData uri="http://schemas.openxmlformats.org/drawingml/2006/table">
            <a:tbl>
              <a:tblPr>
                <a:noFill/>
                <a:tableStyleId>{4AF96FB6-19D6-4734-B5FD-6E321210F2CB}</a:tableStyleId>
              </a:tblPr>
              <a:tblGrid>
                <a:gridCol w="2940775"/>
                <a:gridCol w="5399750"/>
              </a:tblGrid>
              <a:tr h="917950">
                <a:tc>
                  <a:txBody>
                    <a:bodyPr/>
                    <a:lstStyle/>
                    <a:p>
                      <a:pPr indent="0" lvl="0" marL="269999" rtl="0" algn="l">
                        <a:spcBef>
                          <a:spcPts val="0"/>
                        </a:spcBef>
                        <a:spcAft>
                          <a:spcPts val="0"/>
                        </a:spcAft>
                        <a:buNone/>
                      </a:pPr>
                      <a:r>
                        <a:rPr b="1" lang="ru">
                          <a:latin typeface="Montserrat"/>
                          <a:ea typeface="Montserrat"/>
                          <a:cs typeface="Montserrat"/>
                          <a:sym typeface="Montserrat"/>
                        </a:rPr>
                        <a:t>Этническая группа</a:t>
                      </a:r>
                      <a:endParaRPr b="1">
                        <a:latin typeface="Montserrat"/>
                        <a:ea typeface="Montserrat"/>
                        <a:cs typeface="Montserrat"/>
                        <a:sym typeface="Montserrat"/>
                      </a:endParaRPr>
                    </a:p>
                    <a:p>
                      <a:pPr indent="0" lvl="0" marL="0" rtl="0" algn="just">
                        <a:lnSpc>
                          <a:spcPct val="115000"/>
                        </a:lnSpc>
                        <a:spcBef>
                          <a:spcPts val="0"/>
                        </a:spcBef>
                        <a:spcAft>
                          <a:spcPts val="0"/>
                        </a:spcAft>
                        <a:buClr>
                          <a:schemeClr val="dk1"/>
                        </a:buClr>
                        <a:buSzPts val="1100"/>
                        <a:buFont typeface="Arial"/>
                        <a:buNone/>
                      </a:pPr>
                      <a:r>
                        <a:t/>
                      </a:r>
                      <a:endParaRPr b="1">
                        <a:latin typeface="Montserrat"/>
                        <a:ea typeface="Montserrat"/>
                        <a:cs typeface="Montserrat"/>
                        <a:sym typeface="Montserrat"/>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ru">
                          <a:solidFill>
                            <a:schemeClr val="dk1"/>
                          </a:solidFill>
                          <a:latin typeface="Montserrat"/>
                          <a:ea typeface="Montserrat"/>
                          <a:cs typeface="Montserrat"/>
                          <a:sym typeface="Montserrat"/>
                        </a:rPr>
                        <a:t>группа, члены которой обладают субъективной верой в </a:t>
                      </a:r>
                      <a:r>
                        <a:rPr b="1" lang="ru">
                          <a:solidFill>
                            <a:schemeClr val="dk1"/>
                          </a:solidFill>
                          <a:latin typeface="Montserrat"/>
                          <a:ea typeface="Montserrat"/>
                          <a:cs typeface="Montserrat"/>
                          <a:sym typeface="Montserrat"/>
                        </a:rPr>
                        <a:t>общее происхождение, общей исторической памятью</a:t>
                      </a:r>
                      <a:r>
                        <a:rPr lang="ru">
                          <a:solidFill>
                            <a:schemeClr val="dk1"/>
                          </a:solidFill>
                          <a:latin typeface="Montserrat"/>
                          <a:ea typeface="Montserrat"/>
                          <a:cs typeface="Montserrat"/>
                          <a:sym typeface="Montserrat"/>
                        </a:rPr>
                        <a:t>, как правило, ассоциируют себя </a:t>
                      </a:r>
                      <a:r>
                        <a:rPr b="1" lang="ru">
                          <a:solidFill>
                            <a:schemeClr val="dk1"/>
                          </a:solidFill>
                          <a:latin typeface="Montserrat"/>
                          <a:ea typeface="Montserrat"/>
                          <a:cs typeface="Montserrat"/>
                          <a:sym typeface="Montserrat"/>
                        </a:rPr>
                        <a:t>с особой территорией, имеют общие черты культуры</a:t>
                      </a:r>
                      <a:r>
                        <a:rPr lang="ru">
                          <a:solidFill>
                            <a:schemeClr val="dk1"/>
                          </a:solidFill>
                          <a:latin typeface="Montserrat"/>
                          <a:ea typeface="Montserrat"/>
                          <a:cs typeface="Montserrat"/>
                          <a:sym typeface="Montserrat"/>
                        </a:rPr>
                        <a:t>.</a:t>
                      </a:r>
                      <a:endParaRPr>
                        <a:latin typeface="Montserrat"/>
                        <a:ea typeface="Montserrat"/>
                        <a:cs typeface="Montserrat"/>
                        <a:sym typeface="Montserrat"/>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859125">
                <a:tc>
                  <a:txBody>
                    <a:bodyPr/>
                    <a:lstStyle/>
                    <a:p>
                      <a:pPr indent="0" lvl="0" marL="179999" rtl="0" algn="l">
                        <a:spcBef>
                          <a:spcPts val="0"/>
                        </a:spcBef>
                        <a:spcAft>
                          <a:spcPts val="0"/>
                        </a:spcAft>
                        <a:buNone/>
                      </a:pPr>
                      <a:r>
                        <a:rPr b="1" lang="ru">
                          <a:latin typeface="Montserrat"/>
                          <a:ea typeface="Montserrat"/>
                          <a:cs typeface="Montserrat"/>
                          <a:sym typeface="Montserrat"/>
                        </a:rPr>
                        <a:t>Национальность</a:t>
                      </a:r>
                      <a:endParaRPr>
                        <a:latin typeface="Montserrat"/>
                        <a:ea typeface="Montserrat"/>
                        <a:cs typeface="Montserrat"/>
                        <a:sym typeface="Montserrat"/>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ru">
                          <a:solidFill>
                            <a:schemeClr val="dk1"/>
                          </a:solidFill>
                          <a:latin typeface="Montserrat"/>
                          <a:ea typeface="Montserrat"/>
                          <a:cs typeface="Montserrat"/>
                          <a:sym typeface="Montserrat"/>
                        </a:rPr>
                        <a:t>Граждане определённого </a:t>
                      </a:r>
                      <a:r>
                        <a:rPr b="1" lang="ru">
                          <a:solidFill>
                            <a:schemeClr val="dk1"/>
                          </a:solidFill>
                          <a:latin typeface="Montserrat"/>
                          <a:ea typeface="Montserrat"/>
                          <a:cs typeface="Montserrat"/>
                          <a:sym typeface="Montserrat"/>
                        </a:rPr>
                        <a:t>государства</a:t>
                      </a:r>
                      <a:r>
                        <a:rPr lang="ru">
                          <a:solidFill>
                            <a:schemeClr val="dk1"/>
                          </a:solidFill>
                          <a:latin typeface="Montserrat"/>
                          <a:ea typeface="Montserrat"/>
                          <a:cs typeface="Montserrat"/>
                          <a:sym typeface="Montserrat"/>
                        </a:rPr>
                        <a:t>. В современном понимании это термин в первую очередь политический. Корректно употреблять его только как синоним гражданства.</a:t>
                      </a:r>
                      <a:endParaRPr>
                        <a:latin typeface="Montserrat"/>
                        <a:ea typeface="Montserrat"/>
                        <a:cs typeface="Montserrat"/>
                        <a:sym typeface="Montserrat"/>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543550">
                <a:tc>
                  <a:txBody>
                    <a:bodyPr/>
                    <a:lstStyle/>
                    <a:p>
                      <a:pPr indent="0" lvl="0" marL="179999" rtl="0" algn="l">
                        <a:spcBef>
                          <a:spcPts val="0"/>
                        </a:spcBef>
                        <a:spcAft>
                          <a:spcPts val="0"/>
                        </a:spcAft>
                        <a:buNone/>
                      </a:pPr>
                      <a:r>
                        <a:rPr b="1" lang="ru">
                          <a:latin typeface="Montserrat"/>
                          <a:ea typeface="Montserrat"/>
                          <a:cs typeface="Montserrat"/>
                          <a:sym typeface="Montserrat"/>
                        </a:rPr>
                        <a:t>Идентичность</a:t>
                      </a:r>
                      <a:endParaRPr>
                        <a:latin typeface="Montserrat"/>
                        <a:ea typeface="Montserrat"/>
                        <a:cs typeface="Montserrat"/>
                        <a:sym typeface="Montserrat"/>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just">
                        <a:lnSpc>
                          <a:spcPct val="115000"/>
                        </a:lnSpc>
                        <a:spcBef>
                          <a:spcPts val="0"/>
                        </a:spcBef>
                        <a:spcAft>
                          <a:spcPts val="0"/>
                        </a:spcAft>
                        <a:buClr>
                          <a:schemeClr val="dk1"/>
                        </a:buClr>
                        <a:buSzPts val="1100"/>
                        <a:buFont typeface="Arial"/>
                        <a:buNone/>
                      </a:pPr>
                      <a:r>
                        <a:rPr b="1" lang="ru">
                          <a:solidFill>
                            <a:schemeClr val="dk1"/>
                          </a:solidFill>
                          <a:latin typeface="Montserrat"/>
                          <a:ea typeface="Montserrat"/>
                          <a:cs typeface="Montserrat"/>
                          <a:sym typeface="Montserrat"/>
                        </a:rPr>
                        <a:t>Ощущение</a:t>
                      </a:r>
                      <a:r>
                        <a:rPr lang="ru">
                          <a:solidFill>
                            <a:schemeClr val="dk1"/>
                          </a:solidFill>
                          <a:latin typeface="Montserrat"/>
                          <a:ea typeface="Montserrat"/>
                          <a:cs typeface="Montserrat"/>
                          <a:sym typeface="Montserrat"/>
                        </a:rPr>
                        <a:t> человеком своей принадлежности к группе (этническая … — ощущение принадлежности к этнической группе, языковая — к языковой, профессиональная — к профессиональной, и т.д.). Она </a:t>
                      </a:r>
                      <a:r>
                        <a:rPr b="1" lang="ru">
                          <a:solidFill>
                            <a:schemeClr val="dk1"/>
                          </a:solidFill>
                          <a:latin typeface="Montserrat"/>
                          <a:ea typeface="Montserrat"/>
                          <a:cs typeface="Montserrat"/>
                          <a:sym typeface="Montserrat"/>
                        </a:rPr>
                        <a:t>изменчива и множественна</a:t>
                      </a:r>
                      <a:r>
                        <a:rPr lang="ru">
                          <a:solidFill>
                            <a:schemeClr val="dk1"/>
                          </a:solidFill>
                          <a:latin typeface="Montserrat"/>
                          <a:ea typeface="Montserrat"/>
                          <a:cs typeface="Montserrat"/>
                          <a:sym typeface="Montserrat"/>
                        </a:rPr>
                        <a:t>: если человек в данный период жизни считает более важным подчёркивать одну из граней, то в другой период жизни (например, после смены работы или места жительства) может сильнее фокусироваться на других гранях и дополнять их.</a:t>
                      </a:r>
                      <a:endParaRPr>
                        <a:latin typeface="Montserrat"/>
                        <a:ea typeface="Montserrat"/>
                        <a:cs typeface="Montserrat"/>
                        <a:sym typeface="Montserrat"/>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7" name="Shape 247"/>
        <p:cNvGrpSpPr/>
        <p:nvPr/>
      </p:nvGrpSpPr>
      <p:grpSpPr>
        <a:xfrm>
          <a:off x="0" y="0"/>
          <a:ext cx="0" cy="0"/>
          <a:chOff x="0" y="0"/>
          <a:chExt cx="0" cy="0"/>
        </a:xfrm>
      </p:grpSpPr>
      <p:pic>
        <p:nvPicPr>
          <p:cNvPr id="248" name="Google Shape;248;p43"/>
          <p:cNvPicPr preferRelativeResize="0"/>
          <p:nvPr/>
        </p:nvPicPr>
        <p:blipFill>
          <a:blip r:embed="rId4">
            <a:alphaModFix/>
          </a:blip>
          <a:stretch>
            <a:fillRect/>
          </a:stretch>
        </p:blipFill>
        <p:spPr>
          <a:xfrm>
            <a:off x="436350" y="360000"/>
            <a:ext cx="2039174" cy="687126"/>
          </a:xfrm>
          <a:prstGeom prst="rect">
            <a:avLst/>
          </a:prstGeom>
          <a:noFill/>
          <a:ln>
            <a:noFill/>
          </a:ln>
        </p:spPr>
      </p:pic>
      <p:sp>
        <p:nvSpPr>
          <p:cNvPr id="249" name="Google Shape;249;p43"/>
          <p:cNvSpPr txBox="1"/>
          <p:nvPr/>
        </p:nvSpPr>
        <p:spPr>
          <a:xfrm>
            <a:off x="225050" y="1540825"/>
            <a:ext cx="4076400" cy="22518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lang="ru" sz="1700">
                <a:solidFill>
                  <a:schemeClr val="dk1"/>
                </a:solidFill>
                <a:latin typeface="Montserrat"/>
                <a:ea typeface="Montserrat"/>
                <a:cs typeface="Montserrat"/>
                <a:sym typeface="Montserrat"/>
              </a:rPr>
              <a:t>Аюна родом из Бурятии, она бурятка. Аюна путешествует по разным странам, и при пересечении границы слышит вопрос: </a:t>
            </a:r>
            <a:r>
              <a:rPr b="1" lang="ru" sz="1700">
                <a:solidFill>
                  <a:schemeClr val="dk1"/>
                </a:solidFill>
                <a:latin typeface="Montserrat"/>
                <a:ea typeface="Montserrat"/>
                <a:cs typeface="Montserrat"/>
                <a:sym typeface="Montserrat"/>
              </a:rPr>
              <a:t>What’s your nationality?</a:t>
            </a:r>
            <a:endParaRPr b="1" sz="1700">
              <a:solidFill>
                <a:schemeClr val="dk1"/>
              </a:solidFill>
              <a:latin typeface="Montserrat"/>
              <a:ea typeface="Montserrat"/>
              <a:cs typeface="Montserrat"/>
              <a:sym typeface="Montserrat"/>
            </a:endParaRPr>
          </a:p>
          <a:p>
            <a:pPr indent="0" lvl="0" marL="0" rtl="0" algn="just">
              <a:lnSpc>
                <a:spcPct val="115000"/>
              </a:lnSpc>
              <a:spcBef>
                <a:spcPts val="0"/>
              </a:spcBef>
              <a:spcAft>
                <a:spcPts val="0"/>
              </a:spcAft>
              <a:buClr>
                <a:schemeClr val="dk1"/>
              </a:buClr>
              <a:buSzPts val="1100"/>
              <a:buFont typeface="Arial"/>
              <a:buNone/>
            </a:pPr>
            <a:r>
              <a:rPr lang="ru" sz="1700">
                <a:solidFill>
                  <a:schemeClr val="dk1"/>
                </a:solidFill>
                <a:latin typeface="Montserrat"/>
                <a:ea typeface="Montserrat"/>
                <a:cs typeface="Montserrat"/>
                <a:sym typeface="Montserrat"/>
              </a:rPr>
              <a:t>На который Аюна отвечает: </a:t>
            </a:r>
            <a:r>
              <a:rPr b="1" lang="ru" sz="1700">
                <a:solidFill>
                  <a:schemeClr val="dk1"/>
                </a:solidFill>
                <a:latin typeface="Montserrat"/>
                <a:ea typeface="Montserrat"/>
                <a:cs typeface="Montserrat"/>
                <a:sym typeface="Montserrat"/>
              </a:rPr>
              <a:t>Russian</a:t>
            </a:r>
            <a:r>
              <a:rPr lang="ru" sz="1700">
                <a:solidFill>
                  <a:schemeClr val="dk1"/>
                </a:solidFill>
                <a:latin typeface="Montserrat"/>
                <a:ea typeface="Montserrat"/>
                <a:cs typeface="Montserrat"/>
                <a:sym typeface="Montserrat"/>
              </a:rPr>
              <a:t>, а не Buryat. Почему?</a:t>
            </a:r>
            <a:endParaRPr sz="1700">
              <a:solidFill>
                <a:schemeClr val="dk1"/>
              </a:solidFill>
              <a:latin typeface="Montserrat"/>
              <a:ea typeface="Montserrat"/>
              <a:cs typeface="Montserrat"/>
              <a:sym typeface="Montserrat"/>
            </a:endParaRPr>
          </a:p>
        </p:txBody>
      </p:sp>
      <p:sp>
        <p:nvSpPr>
          <p:cNvPr id="250" name="Google Shape;250;p43"/>
          <p:cNvSpPr txBox="1"/>
          <p:nvPr/>
        </p:nvSpPr>
        <p:spPr>
          <a:xfrm>
            <a:off x="5012025" y="637975"/>
            <a:ext cx="3742800" cy="40575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lang="ru" sz="1700">
                <a:solidFill>
                  <a:schemeClr val="dk1"/>
                </a:solidFill>
                <a:latin typeface="Montserrat"/>
                <a:ea typeface="Montserrat"/>
                <a:cs typeface="Montserrat"/>
                <a:sym typeface="Montserrat"/>
              </a:rPr>
              <a:t>Джангар родом из России, из Калмыкии. Когда он был маленьким, он вместе с родителями переехал в Германию, где ходил в детский сад, школу, секции и т.д. Джангар отлично говорит по-немецки, у него немецкие документы. Джангар считает, что на вопрос, кем он себя считает, он вправе отвечать </a:t>
            </a:r>
            <a:r>
              <a:rPr b="1" lang="ru" sz="1700">
                <a:solidFill>
                  <a:schemeClr val="dk1"/>
                </a:solidFill>
                <a:latin typeface="Montserrat"/>
                <a:ea typeface="Montserrat"/>
                <a:cs typeface="Montserrat"/>
                <a:sym typeface="Montserrat"/>
              </a:rPr>
              <a:t>как “калмык”, так и “немец”. </a:t>
            </a:r>
            <a:r>
              <a:rPr lang="ru" sz="1700">
                <a:solidFill>
                  <a:schemeClr val="dk1"/>
                </a:solidFill>
                <a:latin typeface="Montserrat"/>
                <a:ea typeface="Montserrat"/>
                <a:cs typeface="Montserrat"/>
                <a:sym typeface="Montserrat"/>
              </a:rPr>
              <a:t>Верно ли это?</a:t>
            </a:r>
            <a:endParaRPr sz="1700">
              <a:solidFill>
                <a:schemeClr val="dk1"/>
              </a:solidFill>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4" name="Shape 104"/>
        <p:cNvGrpSpPr/>
        <p:nvPr/>
      </p:nvGrpSpPr>
      <p:grpSpPr>
        <a:xfrm>
          <a:off x="0" y="0"/>
          <a:ext cx="0" cy="0"/>
          <a:chOff x="0" y="0"/>
          <a:chExt cx="0" cy="0"/>
        </a:xfrm>
      </p:grpSpPr>
      <p:sp>
        <p:nvSpPr>
          <p:cNvPr id="105" name="Google Shape;105;p26"/>
          <p:cNvSpPr txBox="1"/>
          <p:nvPr/>
        </p:nvSpPr>
        <p:spPr>
          <a:xfrm>
            <a:off x="2758675" y="139350"/>
            <a:ext cx="6277200" cy="12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900">
              <a:latin typeface="Montserrat"/>
              <a:ea typeface="Montserrat"/>
              <a:cs typeface="Montserrat"/>
              <a:sym typeface="Montserrat"/>
            </a:endParaRPr>
          </a:p>
        </p:txBody>
      </p:sp>
      <p:pic>
        <p:nvPicPr>
          <p:cNvPr id="106" name="Google Shape;106;p26"/>
          <p:cNvPicPr preferRelativeResize="0"/>
          <p:nvPr/>
        </p:nvPicPr>
        <p:blipFill>
          <a:blip r:embed="rId4">
            <a:alphaModFix/>
          </a:blip>
          <a:stretch>
            <a:fillRect/>
          </a:stretch>
        </p:blipFill>
        <p:spPr>
          <a:xfrm>
            <a:off x="436350" y="360000"/>
            <a:ext cx="2039174" cy="687126"/>
          </a:xfrm>
          <a:prstGeom prst="rect">
            <a:avLst/>
          </a:prstGeom>
          <a:noFill/>
          <a:ln>
            <a:noFill/>
          </a:ln>
        </p:spPr>
      </p:pic>
      <p:sp>
        <p:nvSpPr>
          <p:cNvPr id="107" name="Google Shape;107;p26"/>
          <p:cNvSpPr txBox="1"/>
          <p:nvPr/>
        </p:nvSpPr>
        <p:spPr>
          <a:xfrm>
            <a:off x="3152425" y="441963"/>
            <a:ext cx="5637900" cy="600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ru" sz="2700">
                <a:latin typeface="Montserrat"/>
                <a:ea typeface="Montserrat"/>
                <a:cs typeface="Montserrat"/>
                <a:sym typeface="Montserrat"/>
              </a:rPr>
              <a:t>Цель</a:t>
            </a:r>
            <a:r>
              <a:rPr b="1" lang="ru" sz="2700">
                <a:latin typeface="Montserrat"/>
                <a:ea typeface="Montserrat"/>
                <a:cs typeface="Montserrat"/>
                <a:sym typeface="Montserrat"/>
              </a:rPr>
              <a:t> встречи 08.12</a:t>
            </a:r>
            <a:endParaRPr b="1" sz="2700">
              <a:latin typeface="Montserrat"/>
              <a:ea typeface="Montserrat"/>
              <a:cs typeface="Montserrat"/>
              <a:sym typeface="Montserrat"/>
            </a:endParaRPr>
          </a:p>
        </p:txBody>
      </p:sp>
      <p:sp>
        <p:nvSpPr>
          <p:cNvPr id="108" name="Google Shape;108;p26"/>
          <p:cNvSpPr txBox="1"/>
          <p:nvPr/>
        </p:nvSpPr>
        <p:spPr>
          <a:xfrm>
            <a:off x="284250" y="1103050"/>
            <a:ext cx="8575500" cy="3879000"/>
          </a:xfrm>
          <a:prstGeom prst="rect">
            <a:avLst/>
          </a:prstGeom>
          <a:noFill/>
          <a:ln>
            <a:noFill/>
          </a:ln>
        </p:spPr>
        <p:txBody>
          <a:bodyPr anchorCtr="0" anchor="t" bIns="91425" lIns="91425" spcFirstLastPara="1" rIns="91425" wrap="square" tIns="91425">
            <a:spAutoFit/>
          </a:bodyPr>
          <a:lstStyle/>
          <a:p>
            <a:pPr indent="-355600" lvl="0" marL="457200" rtl="0" algn="just">
              <a:spcBef>
                <a:spcPts val="0"/>
              </a:spcBef>
              <a:spcAft>
                <a:spcPts val="0"/>
              </a:spcAft>
              <a:buClr>
                <a:schemeClr val="dk1"/>
              </a:buClr>
              <a:buSzPts val="2000"/>
              <a:buFont typeface="Montserrat"/>
              <a:buChar char="●"/>
            </a:pPr>
            <a:r>
              <a:rPr lang="ru" sz="2000">
                <a:latin typeface="Montserrat"/>
                <a:ea typeface="Montserrat"/>
                <a:cs typeface="Montserrat"/>
                <a:sym typeface="Montserrat"/>
              </a:rPr>
              <a:t>участники получают представление о задачах и принципах работы по социальной и языковой адаптации учеников-инофонов в целом, а также инструменты работы по созданию в школе инклюзивной среды с учениками, педагогами и родителями.</a:t>
            </a:r>
            <a:endParaRPr sz="2000">
              <a:latin typeface="Montserrat"/>
              <a:ea typeface="Montserrat"/>
              <a:cs typeface="Montserrat"/>
              <a:sym typeface="Montserrat"/>
            </a:endParaRPr>
          </a:p>
          <a:p>
            <a:pPr indent="0" lvl="0" marL="0" rtl="0" algn="just">
              <a:spcBef>
                <a:spcPts val="0"/>
              </a:spcBef>
              <a:spcAft>
                <a:spcPts val="0"/>
              </a:spcAft>
              <a:buNone/>
            </a:pPr>
            <a:r>
              <a:t/>
            </a:r>
            <a:endParaRPr sz="2000">
              <a:latin typeface="Montserrat"/>
              <a:ea typeface="Montserrat"/>
              <a:cs typeface="Montserrat"/>
              <a:sym typeface="Montserrat"/>
            </a:endParaRPr>
          </a:p>
          <a:p>
            <a:pPr indent="0" lvl="0" marL="0" rtl="0" algn="just">
              <a:spcBef>
                <a:spcPts val="0"/>
              </a:spcBef>
              <a:spcAft>
                <a:spcPts val="0"/>
              </a:spcAft>
              <a:buNone/>
            </a:pPr>
            <a:r>
              <a:rPr b="1" lang="ru" sz="2000">
                <a:latin typeface="Montserrat"/>
                <a:ea typeface="Montserrat"/>
                <a:cs typeface="Montserrat"/>
                <a:sym typeface="Montserrat"/>
              </a:rPr>
              <a:t>Цель следующей встречи:</a:t>
            </a:r>
            <a:endParaRPr b="1" sz="2000">
              <a:latin typeface="Montserrat"/>
              <a:ea typeface="Montserrat"/>
              <a:cs typeface="Montserrat"/>
              <a:sym typeface="Montserrat"/>
            </a:endParaRPr>
          </a:p>
          <a:p>
            <a:pPr indent="-355600" lvl="0" marL="457200" rtl="0" algn="just">
              <a:spcBef>
                <a:spcPts val="0"/>
              </a:spcBef>
              <a:spcAft>
                <a:spcPts val="0"/>
              </a:spcAft>
              <a:buSzPts val="2000"/>
              <a:buFont typeface="Montserrat"/>
              <a:buChar char="●"/>
            </a:pPr>
            <a:r>
              <a:rPr lang="ru" sz="2000">
                <a:solidFill>
                  <a:schemeClr val="dk1"/>
                </a:solidFill>
                <a:latin typeface="Montserrat"/>
                <a:ea typeface="Montserrat"/>
                <a:cs typeface="Montserrat"/>
                <a:sym typeface="Montserrat"/>
              </a:rPr>
              <a:t>участники узнают принципы и основы методики обучения инофонов русскому языку, уровни владения русским языком, как провести диагностику уровня, какова структура учебной программы, какие материалы актуальны для преподавания РКИ.</a:t>
            </a:r>
            <a:endParaRPr sz="2000">
              <a:latin typeface="Montserrat"/>
              <a:ea typeface="Montserrat"/>
              <a:cs typeface="Montserrat"/>
              <a:sym typeface="Montserra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4" name="Shape 254"/>
        <p:cNvGrpSpPr/>
        <p:nvPr/>
      </p:nvGrpSpPr>
      <p:grpSpPr>
        <a:xfrm>
          <a:off x="0" y="0"/>
          <a:ext cx="0" cy="0"/>
          <a:chOff x="0" y="0"/>
          <a:chExt cx="0" cy="0"/>
        </a:xfrm>
      </p:grpSpPr>
      <p:graphicFrame>
        <p:nvGraphicFramePr>
          <p:cNvPr id="255" name="Google Shape;255;p44"/>
          <p:cNvGraphicFramePr/>
          <p:nvPr/>
        </p:nvGraphicFramePr>
        <p:xfrm>
          <a:off x="462750" y="103663"/>
          <a:ext cx="3000000" cy="3000000"/>
        </p:xfrm>
        <a:graphic>
          <a:graphicData uri="http://schemas.openxmlformats.org/drawingml/2006/table">
            <a:tbl>
              <a:tblPr>
                <a:noFill/>
                <a:tableStyleId>{4AF96FB6-19D6-4734-B5FD-6E321210F2CB}</a:tableStyleId>
              </a:tblPr>
              <a:tblGrid>
                <a:gridCol w="1566800"/>
                <a:gridCol w="6773725"/>
              </a:tblGrid>
              <a:tr h="917950">
                <a:tc>
                  <a:txBody>
                    <a:bodyPr/>
                    <a:lstStyle/>
                    <a:p>
                      <a:pPr indent="0" lvl="0" marL="0" rtl="0" algn="l">
                        <a:spcBef>
                          <a:spcPts val="0"/>
                        </a:spcBef>
                        <a:spcAft>
                          <a:spcPts val="0"/>
                        </a:spcAft>
                        <a:buNone/>
                      </a:pPr>
                      <a:r>
                        <a:rPr b="1" lang="ru" sz="1600">
                          <a:latin typeface="Montserrat"/>
                          <a:ea typeface="Montserrat"/>
                          <a:cs typeface="Montserrat"/>
                          <a:sym typeface="Montserrat"/>
                        </a:rPr>
                        <a:t>Мигранты</a:t>
                      </a:r>
                      <a:endParaRPr sz="1600">
                        <a:latin typeface="Montserrat"/>
                        <a:ea typeface="Montserrat"/>
                        <a:cs typeface="Montserrat"/>
                        <a:sym typeface="Montserrat"/>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just">
                        <a:spcBef>
                          <a:spcPts val="1200"/>
                        </a:spcBef>
                        <a:spcAft>
                          <a:spcPts val="1200"/>
                        </a:spcAft>
                        <a:buNone/>
                      </a:pPr>
                      <a:r>
                        <a:rPr lang="ru" sz="1600">
                          <a:solidFill>
                            <a:schemeClr val="dk1"/>
                          </a:solidFill>
                          <a:latin typeface="Montserrat"/>
                          <a:ea typeface="Montserrat"/>
                          <a:cs typeface="Montserrat"/>
                          <a:sym typeface="Montserrat"/>
                        </a:rPr>
                        <a:t>люди, совершающие/совершившие миграцию. Этот термин очень размытый, ведь он описывает людей с самым разным опытом и жизненными обстоятельствами, с разным социальным статусом, образованием, мотивацией и др. </a:t>
                      </a:r>
                      <a:endParaRPr sz="1600">
                        <a:latin typeface="Montserrat"/>
                        <a:ea typeface="Montserrat"/>
                        <a:cs typeface="Montserrat"/>
                        <a:sym typeface="Montserrat"/>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859125">
                <a:tc>
                  <a:txBody>
                    <a:bodyPr/>
                    <a:lstStyle/>
                    <a:p>
                      <a:pPr indent="0" lvl="0" marL="0" rtl="0" algn="l">
                        <a:spcBef>
                          <a:spcPts val="0"/>
                        </a:spcBef>
                        <a:spcAft>
                          <a:spcPts val="0"/>
                        </a:spcAft>
                        <a:buNone/>
                      </a:pPr>
                      <a:r>
                        <a:rPr b="1" lang="ru" sz="1600">
                          <a:latin typeface="Montserrat"/>
                          <a:ea typeface="Montserrat"/>
                          <a:cs typeface="Montserrat"/>
                          <a:sym typeface="Montserrat"/>
                        </a:rPr>
                        <a:t>Беженцы</a:t>
                      </a:r>
                      <a:endParaRPr sz="1600">
                        <a:latin typeface="Montserrat"/>
                        <a:ea typeface="Montserrat"/>
                        <a:cs typeface="Montserrat"/>
                        <a:sym typeface="Montserrat"/>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just">
                        <a:spcBef>
                          <a:spcPts val="1200"/>
                        </a:spcBef>
                        <a:spcAft>
                          <a:spcPts val="1200"/>
                        </a:spcAft>
                        <a:buNone/>
                      </a:pPr>
                      <a:r>
                        <a:rPr lang="ru" sz="1600">
                          <a:solidFill>
                            <a:schemeClr val="dk1"/>
                          </a:solidFill>
                          <a:latin typeface="Montserrat"/>
                          <a:ea typeface="Montserrat"/>
                          <a:cs typeface="Montserrat"/>
                          <a:sym typeface="Montserrat"/>
                        </a:rPr>
                        <a:t>люди, совершившие вынужденную миграцию из-за чрезвычайных обстоятельств (определение закреплено ООН). Это также является юридическим статусом, дающим определенные права/льготы</a:t>
                      </a:r>
                      <a:endParaRPr sz="1600">
                        <a:latin typeface="Montserrat"/>
                        <a:ea typeface="Montserrat"/>
                        <a:cs typeface="Montserrat"/>
                        <a:sym typeface="Montserrat"/>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256" name="Google Shape;256;p44"/>
          <p:cNvSpPr txBox="1"/>
          <p:nvPr/>
        </p:nvSpPr>
        <p:spPr>
          <a:xfrm>
            <a:off x="282675" y="2429650"/>
            <a:ext cx="8520600" cy="21303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lang="ru" sz="1600">
                <a:solidFill>
                  <a:schemeClr val="dk1"/>
                </a:solidFill>
                <a:latin typeface="Montserrat"/>
                <a:ea typeface="Montserrat"/>
                <a:cs typeface="Montserrat"/>
                <a:sym typeface="Montserrat"/>
              </a:rPr>
              <a:t>Антон открыл своё кафе в Москве, куда к нему часто приходили проверки по различным надуманным поводам, представители контролирующих органов намекали на взятки, заплатив которые, Антон сможет продолжать спокойно работать. Антон принял решение уехать в Казахстан и открыть своё кафе там. В Казахстане у Антона не возникло подобных проблем, работа пошла беспрепятственно. При этом Антон сильно скучает по родной Москве, своим друзьям, родным и т.д. Антон - скорее мигрант или скорее беженец?</a:t>
            </a:r>
            <a:endParaRPr sz="1900">
              <a:latin typeface="Montserrat"/>
              <a:ea typeface="Montserrat"/>
              <a:cs typeface="Montserrat"/>
              <a:sym typeface="Montserra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0" name="Shape 260"/>
        <p:cNvGrpSpPr/>
        <p:nvPr/>
      </p:nvGrpSpPr>
      <p:grpSpPr>
        <a:xfrm>
          <a:off x="0" y="0"/>
          <a:ext cx="0" cy="0"/>
          <a:chOff x="0" y="0"/>
          <a:chExt cx="0" cy="0"/>
        </a:xfrm>
      </p:grpSpPr>
      <p:graphicFrame>
        <p:nvGraphicFramePr>
          <p:cNvPr id="261" name="Google Shape;261;p45"/>
          <p:cNvGraphicFramePr/>
          <p:nvPr/>
        </p:nvGraphicFramePr>
        <p:xfrm>
          <a:off x="310825" y="257613"/>
          <a:ext cx="3000000" cy="3000000"/>
        </p:xfrm>
        <a:graphic>
          <a:graphicData uri="http://schemas.openxmlformats.org/drawingml/2006/table">
            <a:tbl>
              <a:tblPr>
                <a:noFill/>
                <a:tableStyleId>{4AF96FB6-19D6-4734-B5FD-6E321210F2CB}</a:tableStyleId>
              </a:tblPr>
              <a:tblGrid>
                <a:gridCol w="2317900"/>
                <a:gridCol w="6204450"/>
              </a:tblGrid>
              <a:tr h="917950">
                <a:tc>
                  <a:txBody>
                    <a:bodyPr/>
                    <a:lstStyle/>
                    <a:p>
                      <a:pPr indent="0" lvl="0" marL="0" rtl="0" algn="l">
                        <a:spcBef>
                          <a:spcPts val="0"/>
                        </a:spcBef>
                        <a:spcAft>
                          <a:spcPts val="0"/>
                        </a:spcAft>
                        <a:buNone/>
                      </a:pPr>
                      <a:r>
                        <a:rPr b="1" lang="ru" sz="1900">
                          <a:latin typeface="Montserrat"/>
                          <a:ea typeface="Montserrat"/>
                          <a:cs typeface="Montserrat"/>
                          <a:sym typeface="Montserrat"/>
                        </a:rPr>
                        <a:t>Дети-билингвы</a:t>
                      </a:r>
                      <a:endParaRPr b="1" sz="1900">
                        <a:latin typeface="Montserrat"/>
                        <a:ea typeface="Montserrat"/>
                        <a:cs typeface="Montserrat"/>
                        <a:sym typeface="Montserrat"/>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just">
                        <a:spcBef>
                          <a:spcPts val="1200"/>
                        </a:spcBef>
                        <a:spcAft>
                          <a:spcPts val="1200"/>
                        </a:spcAft>
                        <a:buClr>
                          <a:schemeClr val="dk1"/>
                        </a:buClr>
                        <a:buSzPts val="1100"/>
                        <a:buFont typeface="Arial"/>
                        <a:buNone/>
                      </a:pPr>
                      <a:r>
                        <a:rPr lang="ru" sz="1900">
                          <a:solidFill>
                            <a:schemeClr val="dk1"/>
                          </a:solidFill>
                          <a:latin typeface="Montserrat"/>
                          <a:ea typeface="Montserrat"/>
                          <a:cs typeface="Montserrat"/>
                          <a:sym typeface="Montserrat"/>
                        </a:rPr>
                        <a:t>дети, владеющие двумя (или более) языками примерно на одинаковом уровне. Человеком с таким уровнем знания обоих языков можно стать и в самом детстве, и в дальнейшем.</a:t>
                      </a:r>
                      <a:endParaRPr sz="2400">
                        <a:latin typeface="Montserrat"/>
                        <a:ea typeface="Montserrat"/>
                        <a:cs typeface="Montserrat"/>
                        <a:sym typeface="Montserrat"/>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995675">
                <a:tc>
                  <a:txBody>
                    <a:bodyPr/>
                    <a:lstStyle/>
                    <a:p>
                      <a:pPr indent="0" lvl="0" marL="0" rtl="0" algn="l">
                        <a:spcBef>
                          <a:spcPts val="0"/>
                        </a:spcBef>
                        <a:spcAft>
                          <a:spcPts val="0"/>
                        </a:spcAft>
                        <a:buNone/>
                      </a:pPr>
                      <a:r>
                        <a:rPr b="1" lang="ru" sz="1900">
                          <a:latin typeface="Montserrat"/>
                          <a:ea typeface="Montserrat"/>
                          <a:cs typeface="Montserrat"/>
                          <a:sym typeface="Montserrat"/>
                        </a:rPr>
                        <a:t>Дети-инофоны</a:t>
                      </a:r>
                      <a:endParaRPr sz="1900">
                        <a:latin typeface="Montserrat"/>
                        <a:ea typeface="Montserrat"/>
                        <a:cs typeface="Montserrat"/>
                        <a:sym typeface="Montserrat"/>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ru" sz="1900">
                          <a:solidFill>
                            <a:schemeClr val="dk1"/>
                          </a:solidFill>
                          <a:latin typeface="Montserrat"/>
                          <a:ea typeface="Montserrat"/>
                          <a:cs typeface="Montserrat"/>
                          <a:sym typeface="Montserrat"/>
                        </a:rPr>
                        <a:t>дети, для которых русский язык не родной, и не владеющие им на уровне, сопоставимом со своим родным языком. </a:t>
                      </a:r>
                      <a:endParaRPr sz="2400">
                        <a:latin typeface="Montserrat"/>
                        <a:ea typeface="Montserrat"/>
                        <a:cs typeface="Montserrat"/>
                        <a:sym typeface="Montserrat"/>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262" name="Google Shape;262;p45"/>
          <p:cNvSpPr txBox="1"/>
          <p:nvPr/>
        </p:nvSpPr>
        <p:spPr>
          <a:xfrm>
            <a:off x="747975" y="2642850"/>
            <a:ext cx="7402800" cy="2124000"/>
          </a:xfrm>
          <a:prstGeom prst="rect">
            <a:avLst/>
          </a:prstGeom>
          <a:noFill/>
          <a:ln>
            <a:noFill/>
          </a:ln>
        </p:spPr>
        <p:txBody>
          <a:bodyPr anchorCtr="0" anchor="t" bIns="91425" lIns="91425" spcFirstLastPara="1" rIns="91425" wrap="square" tIns="91425">
            <a:spAutoFit/>
          </a:bodyPr>
          <a:lstStyle/>
          <a:p>
            <a:pPr indent="0" lvl="0" marL="0" rtl="0" algn="l">
              <a:spcBef>
                <a:spcPts val="1200"/>
              </a:spcBef>
              <a:spcAft>
                <a:spcPts val="1200"/>
              </a:spcAft>
              <a:buNone/>
            </a:pPr>
            <a:r>
              <a:rPr lang="ru" sz="1800">
                <a:solidFill>
                  <a:schemeClr val="dk1"/>
                </a:solidFill>
                <a:latin typeface="Montserrat"/>
                <a:ea typeface="Montserrat"/>
                <a:cs typeface="Montserrat"/>
                <a:sym typeface="Montserrat"/>
              </a:rPr>
              <a:t>Анаит переехала в Россию из Армении в пятом классе. До переезда она говорила только по-армянски. В Москве она пошла в русскоязычную школу, ходила на курсы русского языка, начала смотреть русскоязычные фильмы. Уже к восьмому классу Анаит овладела русским на таком уровне, что смогла свободно на нём читать, писать и разговаривать. Анаит билингв или инофон?</a:t>
            </a:r>
            <a:endParaRPr sz="2100">
              <a:latin typeface="Montserrat"/>
              <a:ea typeface="Montserrat"/>
              <a:cs typeface="Montserrat"/>
              <a:sym typeface="Montserrat"/>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6" name="Shape 266"/>
        <p:cNvGrpSpPr/>
        <p:nvPr/>
      </p:nvGrpSpPr>
      <p:grpSpPr>
        <a:xfrm>
          <a:off x="0" y="0"/>
          <a:ext cx="0" cy="0"/>
          <a:chOff x="0" y="0"/>
          <a:chExt cx="0" cy="0"/>
        </a:xfrm>
      </p:grpSpPr>
      <p:graphicFrame>
        <p:nvGraphicFramePr>
          <p:cNvPr id="267" name="Google Shape;267;p46"/>
          <p:cNvGraphicFramePr/>
          <p:nvPr/>
        </p:nvGraphicFramePr>
        <p:xfrm>
          <a:off x="174325" y="75552"/>
          <a:ext cx="3000000" cy="3000000"/>
        </p:xfrm>
        <a:graphic>
          <a:graphicData uri="http://schemas.openxmlformats.org/drawingml/2006/table">
            <a:tbl>
              <a:tblPr>
                <a:noFill/>
                <a:tableStyleId>{4AF96FB6-19D6-4734-B5FD-6E321210F2CB}</a:tableStyleId>
              </a:tblPr>
              <a:tblGrid>
                <a:gridCol w="1875050"/>
                <a:gridCol w="6986625"/>
              </a:tblGrid>
              <a:tr h="936400">
                <a:tc>
                  <a:txBody>
                    <a:bodyPr/>
                    <a:lstStyle/>
                    <a:p>
                      <a:pPr indent="0" lvl="0" marL="0" rtl="0" algn="l">
                        <a:spcBef>
                          <a:spcPts val="0"/>
                        </a:spcBef>
                        <a:spcAft>
                          <a:spcPts val="0"/>
                        </a:spcAft>
                        <a:buNone/>
                      </a:pPr>
                      <a:r>
                        <a:rPr b="1" lang="ru" sz="1700">
                          <a:latin typeface="Montserrat"/>
                          <a:ea typeface="Montserrat"/>
                          <a:cs typeface="Montserrat"/>
                          <a:sym typeface="Montserrat"/>
                        </a:rPr>
                        <a:t>Интеграция</a:t>
                      </a:r>
                      <a:endParaRPr sz="1700">
                        <a:latin typeface="Montserrat"/>
                        <a:ea typeface="Montserrat"/>
                        <a:cs typeface="Montserrat"/>
                        <a:sym typeface="Montserrat"/>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just">
                        <a:spcBef>
                          <a:spcPts val="1200"/>
                        </a:spcBef>
                        <a:spcAft>
                          <a:spcPts val="1200"/>
                        </a:spcAft>
                        <a:buNone/>
                      </a:pPr>
                      <a:r>
                        <a:rPr lang="ru" sz="1700">
                          <a:solidFill>
                            <a:schemeClr val="dk1"/>
                          </a:solidFill>
                          <a:latin typeface="Montserrat"/>
                          <a:ea typeface="Montserrat"/>
                          <a:cs typeface="Montserrat"/>
                          <a:sym typeface="Montserrat"/>
                        </a:rPr>
                        <a:t>успешное приспособление мигранта к жизни в новых для него условиях и взаимные изменения со стороны среды (двусторонний взгляд на ситуацию)</a:t>
                      </a:r>
                      <a:endParaRPr sz="2000">
                        <a:latin typeface="Montserrat"/>
                        <a:ea typeface="Montserrat"/>
                        <a:cs typeface="Montserrat"/>
                        <a:sym typeface="Montserrat"/>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936400">
                <a:tc>
                  <a:txBody>
                    <a:bodyPr/>
                    <a:lstStyle/>
                    <a:p>
                      <a:pPr indent="0" lvl="0" marL="0" rtl="0" algn="l">
                        <a:spcBef>
                          <a:spcPts val="0"/>
                        </a:spcBef>
                        <a:spcAft>
                          <a:spcPts val="0"/>
                        </a:spcAft>
                        <a:buNone/>
                      </a:pPr>
                      <a:r>
                        <a:rPr b="1" lang="ru" sz="1700">
                          <a:latin typeface="Montserrat"/>
                          <a:ea typeface="Montserrat"/>
                          <a:cs typeface="Montserrat"/>
                          <a:sym typeface="Montserrat"/>
                        </a:rPr>
                        <a:t>Адаптация</a:t>
                      </a:r>
                      <a:endParaRPr sz="1700">
                        <a:latin typeface="Montserrat"/>
                        <a:ea typeface="Montserrat"/>
                        <a:cs typeface="Montserrat"/>
                        <a:sym typeface="Montserrat"/>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just">
                        <a:spcBef>
                          <a:spcPts val="1200"/>
                        </a:spcBef>
                        <a:spcAft>
                          <a:spcPts val="1200"/>
                        </a:spcAft>
                        <a:buNone/>
                      </a:pPr>
                      <a:r>
                        <a:rPr lang="ru" sz="1700">
                          <a:solidFill>
                            <a:schemeClr val="dk1"/>
                          </a:solidFill>
                          <a:latin typeface="Montserrat"/>
                          <a:ea typeface="Montserrat"/>
                          <a:cs typeface="Montserrat"/>
                          <a:sym typeface="Montserrat"/>
                        </a:rPr>
                        <a:t>успешное приспособление мигранта к жизни в новых для него условиях (односторонний взгляд на ситуацию:  только со стороны мигранта).</a:t>
                      </a:r>
                      <a:endParaRPr sz="2000">
                        <a:solidFill>
                          <a:schemeClr val="dk1"/>
                        </a:solidFill>
                        <a:latin typeface="Montserrat"/>
                        <a:ea typeface="Montserrat"/>
                        <a:cs typeface="Montserrat"/>
                        <a:sym typeface="Montserrat"/>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144925">
                <a:tc>
                  <a:txBody>
                    <a:bodyPr/>
                    <a:lstStyle/>
                    <a:p>
                      <a:pPr indent="0" lvl="0" marL="0" rtl="0" algn="l">
                        <a:spcBef>
                          <a:spcPts val="0"/>
                        </a:spcBef>
                        <a:spcAft>
                          <a:spcPts val="0"/>
                        </a:spcAft>
                        <a:buNone/>
                      </a:pPr>
                      <a:r>
                        <a:rPr b="1" lang="ru" sz="1700">
                          <a:latin typeface="Montserrat"/>
                          <a:ea typeface="Montserrat"/>
                          <a:cs typeface="Montserrat"/>
                          <a:sym typeface="Montserrat"/>
                        </a:rPr>
                        <a:t>Ассимиляция </a:t>
                      </a:r>
                      <a:endParaRPr sz="1700">
                        <a:latin typeface="Montserrat"/>
                        <a:ea typeface="Montserrat"/>
                        <a:cs typeface="Montserrat"/>
                        <a:sym typeface="Montserrat"/>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ru" sz="1700">
                          <a:solidFill>
                            <a:schemeClr val="dk1"/>
                          </a:solidFill>
                          <a:latin typeface="Montserrat"/>
                          <a:ea typeface="Montserrat"/>
                          <a:cs typeface="Montserrat"/>
                          <a:sym typeface="Montserrat"/>
                        </a:rPr>
                        <a:t>вливание человека/группы в принимающее сообщество, при котором он вынужден полностью отказаться от собственной культуры/языка/идентичности и перенять культуру/язык принимающего сообщества</a:t>
                      </a:r>
                      <a:endParaRPr sz="2000">
                        <a:latin typeface="Montserrat"/>
                        <a:ea typeface="Montserrat"/>
                        <a:cs typeface="Montserrat"/>
                        <a:sym typeface="Montserrat"/>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268" name="Google Shape;268;p46"/>
          <p:cNvSpPr txBox="1"/>
          <p:nvPr/>
        </p:nvSpPr>
        <p:spPr>
          <a:xfrm>
            <a:off x="250500" y="3187700"/>
            <a:ext cx="8785500" cy="1847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i="1" lang="ru" sz="1600">
                <a:solidFill>
                  <a:schemeClr val="dk1"/>
                </a:solidFill>
                <a:latin typeface="Montserrat"/>
                <a:ea typeface="Montserrat"/>
                <a:cs typeface="Montserrat"/>
                <a:sym typeface="Montserrat"/>
              </a:rPr>
              <a:t>Кто из перечисленных учеников адаптировался к школе / ассимилировался:</a:t>
            </a:r>
            <a:endParaRPr i="1" sz="16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rPr lang="ru" sz="1600">
                <a:solidFill>
                  <a:schemeClr val="dk1"/>
                </a:solidFill>
                <a:latin typeface="Montserrat"/>
                <a:ea typeface="Montserrat"/>
                <a:cs typeface="Montserrat"/>
                <a:sym typeface="Montserrat"/>
              </a:rPr>
              <a:t>10-классник Хуршед обедает в школьной столовой, даже когда там дают свинину, так как считает, что в связи с переездом вынужден отказаться от своих убеждений.</a:t>
            </a:r>
            <a:endParaRPr sz="16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rPr lang="ru" sz="1600">
                <a:solidFill>
                  <a:schemeClr val="dk1"/>
                </a:solidFill>
                <a:latin typeface="Montserrat"/>
                <a:ea typeface="Montserrat"/>
                <a:cs typeface="Montserrat"/>
                <a:sym typeface="Montserrat"/>
              </a:rPr>
              <a:t>10-классник Джамшед приносит обед в контейнере из дома, так как в столовой обед содержит свинину, которую он не ест.</a:t>
            </a:r>
            <a:endParaRPr sz="1900">
              <a:latin typeface="Montserrat"/>
              <a:ea typeface="Montserrat"/>
              <a:cs typeface="Montserrat"/>
              <a:sym typeface="Montserra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2" name="Shape 272"/>
        <p:cNvGrpSpPr/>
        <p:nvPr/>
      </p:nvGrpSpPr>
      <p:grpSpPr>
        <a:xfrm>
          <a:off x="0" y="0"/>
          <a:ext cx="0" cy="0"/>
          <a:chOff x="0" y="0"/>
          <a:chExt cx="0" cy="0"/>
        </a:xfrm>
      </p:grpSpPr>
      <p:graphicFrame>
        <p:nvGraphicFramePr>
          <p:cNvPr id="273" name="Google Shape;273;p47"/>
          <p:cNvGraphicFramePr/>
          <p:nvPr/>
        </p:nvGraphicFramePr>
        <p:xfrm>
          <a:off x="174325" y="75552"/>
          <a:ext cx="3000000" cy="3000000"/>
        </p:xfrm>
        <a:graphic>
          <a:graphicData uri="http://schemas.openxmlformats.org/drawingml/2006/table">
            <a:tbl>
              <a:tblPr>
                <a:noFill/>
                <a:tableStyleId>{4AF96FB6-19D6-4734-B5FD-6E321210F2CB}</a:tableStyleId>
              </a:tblPr>
              <a:tblGrid>
                <a:gridCol w="2111950"/>
                <a:gridCol w="6749725"/>
              </a:tblGrid>
              <a:tr h="914675">
                <a:tc>
                  <a:txBody>
                    <a:bodyPr/>
                    <a:lstStyle/>
                    <a:p>
                      <a:pPr indent="0" lvl="0" marL="0" rtl="0" algn="l">
                        <a:spcBef>
                          <a:spcPts val="0"/>
                        </a:spcBef>
                        <a:spcAft>
                          <a:spcPts val="0"/>
                        </a:spcAft>
                        <a:buNone/>
                      </a:pPr>
                      <a:r>
                        <a:rPr b="1" lang="ru" sz="1700">
                          <a:latin typeface="Montserrat"/>
                          <a:ea typeface="Montserrat"/>
                          <a:cs typeface="Montserrat"/>
                          <a:sym typeface="Montserrat"/>
                        </a:rPr>
                        <a:t>Дискриминация</a:t>
                      </a:r>
                      <a:endParaRPr sz="1700">
                        <a:latin typeface="Montserrat"/>
                        <a:ea typeface="Montserrat"/>
                        <a:cs typeface="Montserrat"/>
                        <a:sym typeface="Montserrat"/>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just">
                        <a:lnSpc>
                          <a:spcPct val="115000"/>
                        </a:lnSpc>
                        <a:spcBef>
                          <a:spcPts val="0"/>
                        </a:spcBef>
                        <a:spcAft>
                          <a:spcPts val="0"/>
                        </a:spcAft>
                        <a:buNone/>
                      </a:pPr>
                      <a:r>
                        <a:rPr lang="ru" sz="1700">
                          <a:solidFill>
                            <a:schemeClr val="dk1"/>
                          </a:solidFill>
                          <a:latin typeface="Montserrat"/>
                          <a:ea typeface="Montserrat"/>
                          <a:cs typeface="Montserrat"/>
                          <a:sym typeface="Montserrat"/>
                        </a:rPr>
                        <a:t>ущемление человека в правах на основании его принадлежности к какой-либо группе / наличия у него какого-то признака</a:t>
                      </a:r>
                      <a:endParaRPr sz="2600">
                        <a:latin typeface="Montserrat"/>
                        <a:ea typeface="Montserrat"/>
                        <a:cs typeface="Montserrat"/>
                        <a:sym typeface="Montserrat"/>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914675">
                <a:tc>
                  <a:txBody>
                    <a:bodyPr/>
                    <a:lstStyle/>
                    <a:p>
                      <a:pPr indent="0" lvl="0" marL="0" rtl="0" algn="l">
                        <a:spcBef>
                          <a:spcPts val="0"/>
                        </a:spcBef>
                        <a:spcAft>
                          <a:spcPts val="0"/>
                        </a:spcAft>
                        <a:buNone/>
                      </a:pPr>
                      <a:r>
                        <a:rPr b="1" lang="ru" sz="1700">
                          <a:latin typeface="Montserrat"/>
                          <a:ea typeface="Montserrat"/>
                          <a:cs typeface="Montserrat"/>
                          <a:sym typeface="Montserrat"/>
                        </a:rPr>
                        <a:t>Экзотизация</a:t>
                      </a:r>
                      <a:endParaRPr sz="1700">
                        <a:latin typeface="Montserrat"/>
                        <a:ea typeface="Montserrat"/>
                        <a:cs typeface="Montserrat"/>
                        <a:sym typeface="Montserrat"/>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just">
                        <a:lnSpc>
                          <a:spcPct val="115000"/>
                        </a:lnSpc>
                        <a:spcBef>
                          <a:spcPts val="0"/>
                        </a:spcBef>
                        <a:spcAft>
                          <a:spcPts val="0"/>
                        </a:spcAft>
                        <a:buNone/>
                      </a:pPr>
                      <a:r>
                        <a:rPr lang="ru" sz="1700">
                          <a:solidFill>
                            <a:schemeClr val="dk1"/>
                          </a:solidFill>
                          <a:latin typeface="Montserrat"/>
                          <a:ea typeface="Montserrat"/>
                          <a:cs typeface="Montserrat"/>
                          <a:sym typeface="Montserrat"/>
                        </a:rPr>
                        <a:t>восприятие каких-либо культурных черт как диковинных и делающих человека, обладающего этими чертами, совершенно непохожим на тебя, кардинально другим.</a:t>
                      </a:r>
                      <a:endParaRPr sz="2300">
                        <a:solidFill>
                          <a:schemeClr val="dk1"/>
                        </a:solidFill>
                        <a:latin typeface="Montserrat"/>
                        <a:ea typeface="Montserrat"/>
                        <a:cs typeface="Montserrat"/>
                        <a:sym typeface="Montserrat"/>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806425">
                <a:tc>
                  <a:txBody>
                    <a:bodyPr/>
                    <a:lstStyle/>
                    <a:p>
                      <a:pPr indent="0" lvl="0" marL="0" rtl="0" algn="l">
                        <a:spcBef>
                          <a:spcPts val="0"/>
                        </a:spcBef>
                        <a:spcAft>
                          <a:spcPts val="0"/>
                        </a:spcAft>
                        <a:buNone/>
                      </a:pPr>
                      <a:r>
                        <a:rPr b="1" lang="ru" sz="1700">
                          <a:latin typeface="Montserrat"/>
                          <a:ea typeface="Montserrat"/>
                          <a:cs typeface="Montserrat"/>
                          <a:sym typeface="Montserrat"/>
                        </a:rPr>
                        <a:t>Этнизация</a:t>
                      </a:r>
                      <a:endParaRPr sz="1700">
                        <a:latin typeface="Montserrat"/>
                        <a:ea typeface="Montserrat"/>
                        <a:cs typeface="Montserrat"/>
                        <a:sym typeface="Montserrat"/>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ru" sz="1700">
                          <a:latin typeface="Montserrat"/>
                          <a:ea typeface="Montserrat"/>
                          <a:cs typeface="Montserrat"/>
                          <a:sym typeface="Montserrat"/>
                        </a:rPr>
                        <a:t>восприятие людей, событий, явлений через призму этничности</a:t>
                      </a:r>
                      <a:endParaRPr sz="1700">
                        <a:latin typeface="Montserrat"/>
                        <a:ea typeface="Montserrat"/>
                        <a:cs typeface="Montserrat"/>
                        <a:sym typeface="Montserrat"/>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274" name="Google Shape;274;p47"/>
          <p:cNvSpPr txBox="1"/>
          <p:nvPr/>
        </p:nvSpPr>
        <p:spPr>
          <a:xfrm>
            <a:off x="120225" y="2986350"/>
            <a:ext cx="8915700" cy="19509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lang="ru" sz="1700">
                <a:solidFill>
                  <a:schemeClr val="dk1"/>
                </a:solidFill>
                <a:latin typeface="Montserrat"/>
                <a:ea typeface="Montserrat"/>
                <a:cs typeface="Montserrat"/>
                <a:sym typeface="Montserrat"/>
              </a:rPr>
              <a:t>Миша (его настоящее имя — Ле Минь) не всегда понимает, как принято вести себя в обществе, постоянно громко разговаривает и перебивает взрослых. Он единственный вьетнамец в школе. Учителя недоумевают, как такое может быть? Ведь «у вьетнамцев не принято громко разговаривать, и вообще они уважают старших». </a:t>
            </a:r>
            <a:endParaRPr sz="1700">
              <a:solidFill>
                <a:schemeClr val="dk1"/>
              </a:solidFill>
              <a:latin typeface="Montserrat"/>
              <a:ea typeface="Montserrat"/>
              <a:cs typeface="Montserrat"/>
              <a:sym typeface="Montserrat"/>
            </a:endParaRPr>
          </a:p>
          <a:p>
            <a:pPr indent="0" lvl="0" marL="0" rtl="0" algn="just">
              <a:lnSpc>
                <a:spcPct val="115000"/>
              </a:lnSpc>
              <a:spcBef>
                <a:spcPts val="0"/>
              </a:spcBef>
              <a:spcAft>
                <a:spcPts val="0"/>
              </a:spcAft>
              <a:buNone/>
            </a:pPr>
            <a:r>
              <a:rPr i="1" lang="ru" sz="1700">
                <a:solidFill>
                  <a:schemeClr val="dk1"/>
                </a:solidFill>
                <a:latin typeface="Montserrat"/>
                <a:ea typeface="Montserrat"/>
                <a:cs typeface="Montserrat"/>
                <a:sym typeface="Montserrat"/>
              </a:rPr>
              <a:t>Через призму какого искажения смотрят на Ле Миня учителя?</a:t>
            </a:r>
            <a:endParaRPr i="1" sz="2500">
              <a:latin typeface="Montserrat"/>
              <a:ea typeface="Montserrat"/>
              <a:cs typeface="Montserrat"/>
              <a:sym typeface="Montserra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8" name="Shape 278"/>
        <p:cNvGrpSpPr/>
        <p:nvPr/>
      </p:nvGrpSpPr>
      <p:grpSpPr>
        <a:xfrm>
          <a:off x="0" y="0"/>
          <a:ext cx="0" cy="0"/>
          <a:chOff x="0" y="0"/>
          <a:chExt cx="0" cy="0"/>
        </a:xfrm>
      </p:grpSpPr>
      <p:graphicFrame>
        <p:nvGraphicFramePr>
          <p:cNvPr id="279" name="Google Shape;279;p48"/>
          <p:cNvGraphicFramePr/>
          <p:nvPr/>
        </p:nvGraphicFramePr>
        <p:xfrm>
          <a:off x="310825" y="257613"/>
          <a:ext cx="3000000" cy="3000000"/>
        </p:xfrm>
        <a:graphic>
          <a:graphicData uri="http://schemas.openxmlformats.org/drawingml/2006/table">
            <a:tbl>
              <a:tblPr>
                <a:noFill/>
                <a:tableStyleId>{4AF96FB6-19D6-4734-B5FD-6E321210F2CB}</a:tableStyleId>
              </a:tblPr>
              <a:tblGrid>
                <a:gridCol w="1808575"/>
                <a:gridCol w="6713775"/>
              </a:tblGrid>
              <a:tr h="917950">
                <a:tc>
                  <a:txBody>
                    <a:bodyPr/>
                    <a:lstStyle/>
                    <a:p>
                      <a:pPr indent="0" lvl="0" marL="0" rtl="0" algn="l">
                        <a:spcBef>
                          <a:spcPts val="0"/>
                        </a:spcBef>
                        <a:spcAft>
                          <a:spcPts val="0"/>
                        </a:spcAft>
                        <a:buNone/>
                      </a:pPr>
                      <a:r>
                        <a:rPr b="1" lang="ru" sz="1900">
                          <a:latin typeface="Montserrat"/>
                          <a:ea typeface="Montserrat"/>
                          <a:cs typeface="Montserrat"/>
                          <a:sym typeface="Montserrat"/>
                        </a:rPr>
                        <a:t>Ксенофобия </a:t>
                      </a:r>
                      <a:endParaRPr sz="1900">
                        <a:latin typeface="Montserrat"/>
                        <a:ea typeface="Montserrat"/>
                        <a:cs typeface="Montserrat"/>
                        <a:sym typeface="Montserrat"/>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just">
                        <a:spcBef>
                          <a:spcPts val="1200"/>
                        </a:spcBef>
                        <a:spcAft>
                          <a:spcPts val="1200"/>
                        </a:spcAft>
                        <a:buNone/>
                      </a:pPr>
                      <a:r>
                        <a:rPr lang="ru" sz="1900">
                          <a:solidFill>
                            <a:schemeClr val="dk1"/>
                          </a:solidFill>
                          <a:latin typeface="Montserrat"/>
                          <a:ea typeface="Montserrat"/>
                          <a:cs typeface="Montserrat"/>
                          <a:sym typeface="Montserrat"/>
                        </a:rPr>
                        <a:t>неприязнь и нетерпимость к людям, которые чем-то отличаются и поэтому воспринимаются как «чужие».</a:t>
                      </a:r>
                      <a:endParaRPr sz="2700">
                        <a:solidFill>
                          <a:schemeClr val="dk1"/>
                        </a:solidFill>
                        <a:latin typeface="Montserrat"/>
                        <a:ea typeface="Montserrat"/>
                        <a:cs typeface="Montserrat"/>
                        <a:sym typeface="Montserrat"/>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995675">
                <a:tc>
                  <a:txBody>
                    <a:bodyPr/>
                    <a:lstStyle/>
                    <a:p>
                      <a:pPr indent="0" lvl="0" marL="0" rtl="0" algn="l">
                        <a:spcBef>
                          <a:spcPts val="0"/>
                        </a:spcBef>
                        <a:spcAft>
                          <a:spcPts val="0"/>
                        </a:spcAft>
                        <a:buNone/>
                      </a:pPr>
                      <a:r>
                        <a:rPr b="1" lang="ru" sz="1900">
                          <a:latin typeface="Montserrat"/>
                          <a:ea typeface="Montserrat"/>
                          <a:cs typeface="Montserrat"/>
                          <a:sym typeface="Montserrat"/>
                        </a:rPr>
                        <a:t>Расизм</a:t>
                      </a:r>
                      <a:endParaRPr sz="1900">
                        <a:latin typeface="Montserrat"/>
                        <a:ea typeface="Montserrat"/>
                        <a:cs typeface="Montserrat"/>
                        <a:sym typeface="Montserrat"/>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just">
                        <a:spcBef>
                          <a:spcPts val="1200"/>
                        </a:spcBef>
                        <a:spcAft>
                          <a:spcPts val="1200"/>
                        </a:spcAft>
                        <a:buNone/>
                      </a:pPr>
                      <a:r>
                        <a:rPr lang="ru" sz="1900">
                          <a:solidFill>
                            <a:schemeClr val="dk1"/>
                          </a:solidFill>
                          <a:latin typeface="Montserrat"/>
                          <a:ea typeface="Montserrat"/>
                          <a:cs typeface="Montserrat"/>
                          <a:sym typeface="Montserrat"/>
                        </a:rPr>
                        <a:t>представление о том, что люди разных «рас» очень сильно отличаются друг от друга, и это различие подразумевает, что одни «расы» в чем-то превосходят другие.</a:t>
                      </a:r>
                      <a:endParaRPr sz="3200">
                        <a:latin typeface="Montserrat"/>
                        <a:ea typeface="Montserrat"/>
                        <a:cs typeface="Montserrat"/>
                        <a:sym typeface="Montserrat"/>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280" name="Google Shape;280;p48"/>
          <p:cNvSpPr txBox="1"/>
          <p:nvPr/>
        </p:nvSpPr>
        <p:spPr>
          <a:xfrm>
            <a:off x="380800" y="2642850"/>
            <a:ext cx="8338500" cy="23397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ru" sz="2000">
                <a:solidFill>
                  <a:schemeClr val="dk1"/>
                </a:solidFill>
                <a:latin typeface="Montserrat"/>
                <a:ea typeface="Montserrat"/>
                <a:cs typeface="Montserrat"/>
                <a:sym typeface="Montserrat"/>
              </a:rPr>
              <a:t>Ярким примером какого явления можно считать объявления об аренде жилья “только для славян”? Якобы, люди определённой внешности или места рождения обладают определёнными характеристиками, отличающими их в худшую сторону по сравнению с другими людьми - меньшей чистоплотностью, аккуратностью, честностью…</a:t>
            </a:r>
            <a:endParaRPr sz="3000">
              <a:latin typeface="Montserrat"/>
              <a:ea typeface="Montserrat"/>
              <a:cs typeface="Montserrat"/>
              <a:sym typeface="Montserrat"/>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4" name="Shape 284"/>
        <p:cNvGrpSpPr/>
        <p:nvPr/>
      </p:nvGrpSpPr>
      <p:grpSpPr>
        <a:xfrm>
          <a:off x="0" y="0"/>
          <a:ext cx="0" cy="0"/>
          <a:chOff x="0" y="0"/>
          <a:chExt cx="0" cy="0"/>
        </a:xfrm>
      </p:grpSpPr>
      <p:graphicFrame>
        <p:nvGraphicFramePr>
          <p:cNvPr id="285" name="Google Shape;285;p49"/>
          <p:cNvGraphicFramePr/>
          <p:nvPr/>
        </p:nvGraphicFramePr>
        <p:xfrm>
          <a:off x="105325" y="257613"/>
          <a:ext cx="3000000" cy="3000000"/>
        </p:xfrm>
        <a:graphic>
          <a:graphicData uri="http://schemas.openxmlformats.org/drawingml/2006/table">
            <a:tbl>
              <a:tblPr>
                <a:noFill/>
                <a:tableStyleId>{4AF96FB6-19D6-4734-B5FD-6E321210F2CB}</a:tableStyleId>
              </a:tblPr>
              <a:tblGrid>
                <a:gridCol w="2006150"/>
                <a:gridCol w="6721700"/>
              </a:tblGrid>
              <a:tr h="917950">
                <a:tc>
                  <a:txBody>
                    <a:bodyPr/>
                    <a:lstStyle/>
                    <a:p>
                      <a:pPr indent="0" lvl="0" marL="0" rtl="0" algn="just">
                        <a:lnSpc>
                          <a:spcPct val="115000"/>
                        </a:lnSpc>
                        <a:spcBef>
                          <a:spcPts val="0"/>
                        </a:spcBef>
                        <a:spcAft>
                          <a:spcPts val="0"/>
                        </a:spcAft>
                        <a:buNone/>
                      </a:pPr>
                      <a:r>
                        <a:rPr b="1" lang="ru" sz="1700">
                          <a:latin typeface="Montserrat"/>
                          <a:ea typeface="Montserrat"/>
                          <a:cs typeface="Montserrat"/>
                          <a:sym typeface="Montserrat"/>
                        </a:rPr>
                        <a:t>Толерантность</a:t>
                      </a:r>
                      <a:endParaRPr sz="1700">
                        <a:latin typeface="Montserrat"/>
                        <a:ea typeface="Montserrat"/>
                        <a:cs typeface="Montserrat"/>
                        <a:sym typeface="Montserrat"/>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just">
                        <a:lnSpc>
                          <a:spcPct val="115000"/>
                        </a:lnSpc>
                        <a:spcBef>
                          <a:spcPts val="0"/>
                        </a:spcBef>
                        <a:spcAft>
                          <a:spcPts val="0"/>
                        </a:spcAft>
                        <a:buNone/>
                      </a:pPr>
                      <a:r>
                        <a:rPr lang="ru" sz="1700">
                          <a:latin typeface="Montserrat"/>
                          <a:ea typeface="Montserrat"/>
                          <a:cs typeface="Montserrat"/>
                          <a:sym typeface="Montserrat"/>
                        </a:rPr>
                        <a:t>уважительное и принимающее отношение к любым различиям между людьми.</a:t>
                      </a:r>
                      <a:endParaRPr sz="1700">
                        <a:latin typeface="Montserrat"/>
                        <a:ea typeface="Montserrat"/>
                        <a:cs typeface="Montserrat"/>
                        <a:sym typeface="Montserrat"/>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577825">
                <a:tc>
                  <a:txBody>
                    <a:bodyPr/>
                    <a:lstStyle/>
                    <a:p>
                      <a:pPr indent="0" lvl="0" marL="0" rtl="0" algn="just">
                        <a:lnSpc>
                          <a:spcPct val="115000"/>
                        </a:lnSpc>
                        <a:spcBef>
                          <a:spcPts val="0"/>
                        </a:spcBef>
                        <a:spcAft>
                          <a:spcPts val="0"/>
                        </a:spcAft>
                        <a:buNone/>
                      </a:pPr>
                      <a:r>
                        <a:rPr b="1" lang="ru" sz="1700">
                          <a:latin typeface="Montserrat"/>
                          <a:ea typeface="Montserrat"/>
                          <a:cs typeface="Montserrat"/>
                          <a:sym typeface="Montserrat"/>
                        </a:rPr>
                        <a:t>Инклюзия</a:t>
                      </a:r>
                      <a:endParaRPr sz="1700">
                        <a:latin typeface="Montserrat"/>
                        <a:ea typeface="Montserrat"/>
                        <a:cs typeface="Montserrat"/>
                        <a:sym typeface="Montserrat"/>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just">
                        <a:lnSpc>
                          <a:spcPct val="115000"/>
                        </a:lnSpc>
                        <a:spcBef>
                          <a:spcPts val="0"/>
                        </a:spcBef>
                        <a:spcAft>
                          <a:spcPts val="0"/>
                        </a:spcAft>
                        <a:buNone/>
                      </a:pPr>
                      <a:r>
                        <a:rPr lang="ru" sz="1700">
                          <a:latin typeface="Montserrat"/>
                          <a:ea typeface="Montserrat"/>
                          <a:cs typeface="Montserrat"/>
                          <a:sym typeface="Montserrat"/>
                        </a:rPr>
                        <a:t>процесс перестраивания среды под тех людей, кому трудно в ней находиться на общих условиях: людям с особыми потребностями (в т.ч. образовательными), с интеллектуальными особенностями, не говорящими на языке большинства и т.д.</a:t>
                      </a:r>
                      <a:endParaRPr sz="1700">
                        <a:latin typeface="Montserrat"/>
                        <a:ea typeface="Montserrat"/>
                        <a:cs typeface="Montserrat"/>
                        <a:sym typeface="Montserrat"/>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286" name="Google Shape;286;p49"/>
          <p:cNvSpPr txBox="1"/>
          <p:nvPr/>
        </p:nvSpPr>
        <p:spPr>
          <a:xfrm>
            <a:off x="199350" y="2832375"/>
            <a:ext cx="8727900" cy="22518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lang="ru" sz="1700">
                <a:solidFill>
                  <a:schemeClr val="dk1"/>
                </a:solidFill>
                <a:latin typeface="Montserrat"/>
                <a:ea typeface="Montserrat"/>
                <a:cs typeface="Montserrat"/>
                <a:sym typeface="Montserrat"/>
              </a:rPr>
              <a:t>Оля имеет ОВЗ, она начала осваивать школьную программу в специальном учебном заведении, где не имела возможности общаться со сверстниками, свободно перемещаться по городу, выбирать секции из числа общегородских. Затем родителям Оли предложили перевести её в школу, где Оля будет учиться в общем классе с ребятами без ОВЗ, а учителя разработают для Оли специальный образовательный трек. </a:t>
            </a:r>
            <a:r>
              <a:rPr i="1" lang="ru" sz="1700">
                <a:solidFill>
                  <a:schemeClr val="dk1"/>
                </a:solidFill>
                <a:latin typeface="Montserrat"/>
                <a:ea typeface="Montserrat"/>
                <a:cs typeface="Montserrat"/>
                <a:sym typeface="Montserrat"/>
              </a:rPr>
              <a:t>Какой принцип теперь будет реализован?</a:t>
            </a:r>
            <a:endParaRPr i="1" sz="3600">
              <a:latin typeface="Montserrat"/>
              <a:ea typeface="Montserrat"/>
              <a:cs typeface="Montserrat"/>
              <a:sym typeface="Montserrat"/>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0" name="Shape 290"/>
        <p:cNvGrpSpPr/>
        <p:nvPr/>
      </p:nvGrpSpPr>
      <p:grpSpPr>
        <a:xfrm>
          <a:off x="0" y="0"/>
          <a:ext cx="0" cy="0"/>
          <a:chOff x="0" y="0"/>
          <a:chExt cx="0" cy="0"/>
        </a:xfrm>
      </p:grpSpPr>
      <p:pic>
        <p:nvPicPr>
          <p:cNvPr id="291" name="Google Shape;291;p50"/>
          <p:cNvPicPr preferRelativeResize="0"/>
          <p:nvPr/>
        </p:nvPicPr>
        <p:blipFill>
          <a:blip r:embed="rId4">
            <a:alphaModFix/>
          </a:blip>
          <a:stretch>
            <a:fillRect/>
          </a:stretch>
        </p:blipFill>
        <p:spPr>
          <a:xfrm>
            <a:off x="436350" y="360000"/>
            <a:ext cx="2039174" cy="687126"/>
          </a:xfrm>
          <a:prstGeom prst="rect">
            <a:avLst/>
          </a:prstGeom>
          <a:noFill/>
          <a:ln>
            <a:noFill/>
          </a:ln>
        </p:spPr>
      </p:pic>
      <p:sp>
        <p:nvSpPr>
          <p:cNvPr id="292" name="Google Shape;292;p50"/>
          <p:cNvSpPr txBox="1"/>
          <p:nvPr/>
        </p:nvSpPr>
        <p:spPr>
          <a:xfrm>
            <a:off x="617675" y="1047125"/>
            <a:ext cx="7995000" cy="3706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600"/>
              </a:spcBef>
              <a:spcAft>
                <a:spcPts val="0"/>
              </a:spcAft>
              <a:buNone/>
            </a:pPr>
            <a:r>
              <a:rPr b="1" lang="ru" sz="1800">
                <a:solidFill>
                  <a:srgbClr val="434343"/>
                </a:solidFill>
                <a:latin typeface="Montserrat"/>
                <a:ea typeface="Montserrat"/>
                <a:cs typeface="Montserrat"/>
                <a:sym typeface="Montserrat"/>
              </a:rPr>
              <a:t>Запрещённые слова</a:t>
            </a:r>
            <a:endParaRPr sz="1500">
              <a:solidFill>
                <a:srgbClr val="222222"/>
              </a:solidFill>
              <a:latin typeface="Montserrat"/>
              <a:ea typeface="Montserrat"/>
              <a:cs typeface="Montserrat"/>
              <a:sym typeface="Montserrat"/>
            </a:endParaRPr>
          </a:p>
          <a:p>
            <a:pPr indent="0" lvl="0" marL="0" rtl="0" algn="just">
              <a:lnSpc>
                <a:spcPct val="115000"/>
              </a:lnSpc>
              <a:spcBef>
                <a:spcPts val="400"/>
              </a:spcBef>
              <a:spcAft>
                <a:spcPts val="0"/>
              </a:spcAft>
              <a:buNone/>
            </a:pPr>
            <a:r>
              <a:rPr lang="ru" sz="1500">
                <a:solidFill>
                  <a:schemeClr val="dk1"/>
                </a:solidFill>
                <a:latin typeface="Montserrat"/>
                <a:ea typeface="Montserrat"/>
                <a:cs typeface="Montserrat"/>
                <a:sym typeface="Montserrat"/>
              </a:rPr>
              <a:t>1) чёрненький / чёрный, смугленький и любые иные варианты обозначения детей и родителей через внешность,</a:t>
            </a:r>
            <a:endParaRPr sz="1500">
              <a:solidFill>
                <a:schemeClr val="dk1"/>
              </a:solidFill>
              <a:latin typeface="Montserrat"/>
              <a:ea typeface="Montserrat"/>
              <a:cs typeface="Montserrat"/>
              <a:sym typeface="Montserrat"/>
            </a:endParaRPr>
          </a:p>
          <a:p>
            <a:pPr indent="0" lvl="0" marL="0" rtl="0" algn="just">
              <a:lnSpc>
                <a:spcPct val="115000"/>
              </a:lnSpc>
              <a:spcBef>
                <a:spcPts val="0"/>
              </a:spcBef>
              <a:spcAft>
                <a:spcPts val="0"/>
              </a:spcAft>
              <a:buNone/>
            </a:pPr>
            <a:r>
              <a:rPr lang="ru" sz="1500">
                <a:solidFill>
                  <a:schemeClr val="dk1"/>
                </a:solidFill>
                <a:latin typeface="Montserrat"/>
                <a:ea typeface="Montserrat"/>
                <a:cs typeface="Montserrat"/>
                <a:sym typeface="Montserrat"/>
              </a:rPr>
              <a:t>2) чурка, хач и далее по списку (и даже чебурек...);</a:t>
            </a:r>
            <a:endParaRPr sz="1500">
              <a:solidFill>
                <a:schemeClr val="dk1"/>
              </a:solidFill>
              <a:latin typeface="Montserrat"/>
              <a:ea typeface="Montserrat"/>
              <a:cs typeface="Montserrat"/>
              <a:sym typeface="Montserrat"/>
            </a:endParaRPr>
          </a:p>
          <a:p>
            <a:pPr indent="0" lvl="0" marL="0" rtl="0" algn="just">
              <a:lnSpc>
                <a:spcPct val="115000"/>
              </a:lnSpc>
              <a:spcBef>
                <a:spcPts val="0"/>
              </a:spcBef>
              <a:spcAft>
                <a:spcPts val="0"/>
              </a:spcAft>
              <a:buNone/>
            </a:pPr>
            <a:r>
              <a:rPr lang="ru" sz="1500">
                <a:solidFill>
                  <a:schemeClr val="dk1"/>
                </a:solidFill>
                <a:latin typeface="Montserrat"/>
                <a:ea typeface="Montserrat"/>
                <a:cs typeface="Montserrat"/>
                <a:sym typeface="Montserrat"/>
              </a:rPr>
              <a:t>3) понаехали, с гор спустились, аул приехал и другие характеристики, касающиеся миграционного опыта или принадлежности к сельской культуре;</a:t>
            </a:r>
            <a:endParaRPr sz="1500">
              <a:solidFill>
                <a:schemeClr val="dk1"/>
              </a:solidFill>
              <a:latin typeface="Montserrat"/>
              <a:ea typeface="Montserrat"/>
              <a:cs typeface="Montserrat"/>
              <a:sym typeface="Montserrat"/>
            </a:endParaRPr>
          </a:p>
          <a:p>
            <a:pPr indent="0" lvl="0" marL="0" rtl="0" algn="just">
              <a:lnSpc>
                <a:spcPct val="115000"/>
              </a:lnSpc>
              <a:spcBef>
                <a:spcPts val="0"/>
              </a:spcBef>
              <a:spcAft>
                <a:spcPts val="0"/>
              </a:spcAft>
              <a:buNone/>
            </a:pPr>
            <a:r>
              <a:rPr lang="ru" sz="1500">
                <a:solidFill>
                  <a:schemeClr val="dk1"/>
                </a:solidFill>
                <a:latin typeface="Montserrat"/>
                <a:ea typeface="Montserrat"/>
                <a:cs typeface="Montserrat"/>
                <a:sym typeface="Montserrat"/>
              </a:rPr>
              <a:t>4) любые наименования, касающиеся темы экстремизма и религии (исламисты, джихадисты и проч.);</a:t>
            </a:r>
            <a:endParaRPr sz="1500">
              <a:solidFill>
                <a:schemeClr val="dk1"/>
              </a:solidFill>
              <a:latin typeface="Montserrat"/>
              <a:ea typeface="Montserrat"/>
              <a:cs typeface="Montserrat"/>
              <a:sym typeface="Montserrat"/>
            </a:endParaRPr>
          </a:p>
          <a:p>
            <a:pPr indent="0" lvl="0" marL="0" rtl="0" algn="just">
              <a:lnSpc>
                <a:spcPct val="115000"/>
              </a:lnSpc>
              <a:spcBef>
                <a:spcPts val="0"/>
              </a:spcBef>
              <a:spcAft>
                <a:spcPts val="0"/>
              </a:spcAft>
              <a:buNone/>
            </a:pPr>
            <a:r>
              <a:rPr lang="ru" sz="1500">
                <a:solidFill>
                  <a:schemeClr val="dk1"/>
                </a:solidFill>
                <a:latin typeface="Montserrat"/>
                <a:ea typeface="Montserrat"/>
                <a:cs typeface="Montserrat"/>
                <a:sym typeface="Montserrat"/>
              </a:rPr>
              <a:t>5) высказывания, содержащие скрытую агрессию (наши дражайшие выходцы из соседних стран);</a:t>
            </a:r>
            <a:endParaRPr sz="1500">
              <a:solidFill>
                <a:schemeClr val="dk1"/>
              </a:solidFill>
              <a:latin typeface="Montserrat"/>
              <a:ea typeface="Montserrat"/>
              <a:cs typeface="Montserrat"/>
              <a:sym typeface="Montserrat"/>
            </a:endParaRPr>
          </a:p>
          <a:p>
            <a:pPr indent="0" lvl="0" marL="0" rtl="0" algn="just">
              <a:lnSpc>
                <a:spcPct val="115000"/>
              </a:lnSpc>
              <a:spcBef>
                <a:spcPts val="0"/>
              </a:spcBef>
              <a:spcAft>
                <a:spcPts val="0"/>
              </a:spcAft>
              <a:buNone/>
            </a:pPr>
            <a:r>
              <a:rPr lang="ru" sz="1500">
                <a:solidFill>
                  <a:schemeClr val="dk1"/>
                </a:solidFill>
                <a:latin typeface="Montserrat"/>
                <a:ea typeface="Montserrat"/>
                <a:cs typeface="Montserrat"/>
                <a:sym typeface="Montserrat"/>
              </a:rPr>
              <a:t>6) негативные характеристики в адрес родных языков детей;</a:t>
            </a:r>
            <a:endParaRPr sz="1500">
              <a:solidFill>
                <a:schemeClr val="dk1"/>
              </a:solidFill>
              <a:latin typeface="Montserrat"/>
              <a:ea typeface="Montserrat"/>
              <a:cs typeface="Montserrat"/>
              <a:sym typeface="Montserrat"/>
            </a:endParaRPr>
          </a:p>
          <a:p>
            <a:pPr indent="0" lvl="0" marL="0" rtl="0" algn="just">
              <a:lnSpc>
                <a:spcPct val="115000"/>
              </a:lnSpc>
              <a:spcBef>
                <a:spcPts val="0"/>
              </a:spcBef>
              <a:spcAft>
                <a:spcPts val="0"/>
              </a:spcAft>
              <a:buNone/>
            </a:pPr>
            <a:r>
              <a:rPr lang="ru" sz="1500">
                <a:solidFill>
                  <a:schemeClr val="dk1"/>
                </a:solidFill>
                <a:latin typeface="Montserrat"/>
                <a:ea typeface="Montserrat"/>
                <a:cs typeface="Montserrat"/>
                <a:sym typeface="Montserrat"/>
              </a:rPr>
              <a:t>7) [любые некорректные слова в адрес любых детей в классе].</a:t>
            </a:r>
            <a:endParaRPr sz="1500">
              <a:solidFill>
                <a:schemeClr val="dk1"/>
              </a:solidFill>
              <a:latin typeface="Montserrat"/>
              <a:ea typeface="Montserrat"/>
              <a:cs typeface="Montserrat"/>
              <a:sym typeface="Montserrat"/>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6" name="Shape 296"/>
        <p:cNvGrpSpPr/>
        <p:nvPr/>
      </p:nvGrpSpPr>
      <p:grpSpPr>
        <a:xfrm>
          <a:off x="0" y="0"/>
          <a:ext cx="0" cy="0"/>
          <a:chOff x="0" y="0"/>
          <a:chExt cx="0" cy="0"/>
        </a:xfrm>
      </p:grpSpPr>
      <p:sp>
        <p:nvSpPr>
          <p:cNvPr id="297" name="Google Shape;297;p51"/>
          <p:cNvSpPr txBox="1"/>
          <p:nvPr>
            <p:ph type="title"/>
          </p:nvPr>
        </p:nvSpPr>
        <p:spPr>
          <a:xfrm>
            <a:off x="1182900" y="2285400"/>
            <a:ext cx="6778200" cy="572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SzPts val="990"/>
              <a:buNone/>
            </a:pPr>
            <a:r>
              <a:rPr b="1" lang="ru" sz="2420">
                <a:latin typeface="Montserrat"/>
                <a:ea typeface="Montserrat"/>
                <a:cs typeface="Montserrat"/>
                <a:sym typeface="Montserrat"/>
              </a:rPr>
              <a:t>ЭТИЧЕСКАЯ РАМКА</a:t>
            </a:r>
            <a:endParaRPr b="1" sz="2420">
              <a:latin typeface="Montserrat"/>
              <a:ea typeface="Montserrat"/>
              <a:cs typeface="Montserrat"/>
              <a:sym typeface="Montserrat"/>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1" name="Shape 301"/>
        <p:cNvGrpSpPr/>
        <p:nvPr/>
      </p:nvGrpSpPr>
      <p:grpSpPr>
        <a:xfrm>
          <a:off x="0" y="0"/>
          <a:ext cx="0" cy="0"/>
          <a:chOff x="0" y="0"/>
          <a:chExt cx="0" cy="0"/>
        </a:xfrm>
      </p:grpSpPr>
      <p:sp>
        <p:nvSpPr>
          <p:cNvPr id="302" name="Google Shape;302;p52"/>
          <p:cNvSpPr txBox="1"/>
          <p:nvPr>
            <p:ph idx="1" type="body"/>
          </p:nvPr>
        </p:nvSpPr>
        <p:spPr>
          <a:xfrm>
            <a:off x="173175" y="1767425"/>
            <a:ext cx="8817600" cy="3278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Clr>
                <a:schemeClr val="dk1"/>
              </a:buClr>
              <a:buSzPts val="1100"/>
              <a:buFont typeface="Arial"/>
              <a:buNone/>
            </a:pPr>
            <a:r>
              <a:rPr lang="ru" sz="2600">
                <a:solidFill>
                  <a:schemeClr val="dk1"/>
                </a:solidFill>
                <a:latin typeface="Montserrat"/>
                <a:ea typeface="Montserrat"/>
                <a:cs typeface="Montserrat"/>
                <a:sym typeface="Montserrat"/>
              </a:rPr>
              <a:t>1. Миграционные процессы и разнообразие — естественные явления, которые существовали всегда.</a:t>
            </a:r>
            <a:endParaRPr sz="2816">
              <a:solidFill>
                <a:schemeClr val="dk1"/>
              </a:solidFill>
              <a:latin typeface="Montserrat"/>
              <a:ea typeface="Montserrat"/>
              <a:cs typeface="Montserrat"/>
              <a:sym typeface="Montserrat"/>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6" name="Shape 306"/>
        <p:cNvGrpSpPr/>
        <p:nvPr/>
      </p:nvGrpSpPr>
      <p:grpSpPr>
        <a:xfrm>
          <a:off x="0" y="0"/>
          <a:ext cx="0" cy="0"/>
          <a:chOff x="0" y="0"/>
          <a:chExt cx="0" cy="0"/>
        </a:xfrm>
      </p:grpSpPr>
      <p:sp>
        <p:nvSpPr>
          <p:cNvPr id="307" name="Google Shape;307;p53"/>
          <p:cNvSpPr txBox="1"/>
          <p:nvPr>
            <p:ph idx="1" type="body"/>
          </p:nvPr>
        </p:nvSpPr>
        <p:spPr>
          <a:xfrm>
            <a:off x="163200" y="1023725"/>
            <a:ext cx="8817600" cy="34380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Clr>
                <a:schemeClr val="dk1"/>
              </a:buClr>
              <a:buSzPts val="1100"/>
              <a:buFont typeface="Arial"/>
              <a:buNone/>
            </a:pPr>
            <a:r>
              <a:t/>
            </a:r>
            <a:endParaRPr sz="2600">
              <a:solidFill>
                <a:schemeClr val="dk1"/>
              </a:solidFill>
              <a:latin typeface="Montserrat"/>
              <a:ea typeface="Montserrat"/>
              <a:cs typeface="Montserrat"/>
              <a:sym typeface="Montserrat"/>
            </a:endParaRPr>
          </a:p>
          <a:p>
            <a:pPr indent="0" lvl="0" marL="0" rtl="0" algn="ctr">
              <a:spcBef>
                <a:spcPts val="0"/>
              </a:spcBef>
              <a:spcAft>
                <a:spcPts val="0"/>
              </a:spcAft>
              <a:buNone/>
            </a:pPr>
            <a:r>
              <a:rPr lang="ru" sz="2600">
                <a:solidFill>
                  <a:schemeClr val="dk1"/>
                </a:solidFill>
                <a:latin typeface="Montserrat"/>
                <a:ea typeface="Montserrat"/>
                <a:cs typeface="Montserrat"/>
                <a:sym typeface="Montserrat"/>
              </a:rPr>
              <a:t>2. Мы не создаем и не воспроизводим в своей деятельности иерархии культур и языков: все они важны и могут быть полезны.</a:t>
            </a:r>
            <a:endParaRPr sz="2816">
              <a:solidFill>
                <a:schemeClr val="dk1"/>
              </a:solidFill>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2" name="Shape 112"/>
        <p:cNvGrpSpPr/>
        <p:nvPr/>
      </p:nvGrpSpPr>
      <p:grpSpPr>
        <a:xfrm>
          <a:off x="0" y="0"/>
          <a:ext cx="0" cy="0"/>
          <a:chOff x="0" y="0"/>
          <a:chExt cx="0" cy="0"/>
        </a:xfrm>
      </p:grpSpPr>
      <p:sp>
        <p:nvSpPr>
          <p:cNvPr id="113" name="Google Shape;113;p27"/>
          <p:cNvSpPr txBox="1"/>
          <p:nvPr/>
        </p:nvSpPr>
        <p:spPr>
          <a:xfrm>
            <a:off x="2758675" y="139350"/>
            <a:ext cx="6277200" cy="12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900">
              <a:latin typeface="Montserrat"/>
              <a:ea typeface="Montserrat"/>
              <a:cs typeface="Montserrat"/>
              <a:sym typeface="Montserrat"/>
            </a:endParaRPr>
          </a:p>
        </p:txBody>
      </p:sp>
      <p:pic>
        <p:nvPicPr>
          <p:cNvPr id="114" name="Google Shape;114;p27"/>
          <p:cNvPicPr preferRelativeResize="0"/>
          <p:nvPr/>
        </p:nvPicPr>
        <p:blipFill>
          <a:blip r:embed="rId4">
            <a:alphaModFix/>
          </a:blip>
          <a:stretch>
            <a:fillRect/>
          </a:stretch>
        </p:blipFill>
        <p:spPr>
          <a:xfrm>
            <a:off x="436350" y="360000"/>
            <a:ext cx="2039174" cy="687126"/>
          </a:xfrm>
          <a:prstGeom prst="rect">
            <a:avLst/>
          </a:prstGeom>
          <a:noFill/>
          <a:ln>
            <a:noFill/>
          </a:ln>
        </p:spPr>
      </p:pic>
      <p:sp>
        <p:nvSpPr>
          <p:cNvPr id="115" name="Google Shape;115;p27"/>
          <p:cNvSpPr txBox="1"/>
          <p:nvPr/>
        </p:nvSpPr>
        <p:spPr>
          <a:xfrm>
            <a:off x="3152425" y="441963"/>
            <a:ext cx="5637900" cy="600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ru" sz="2700">
                <a:latin typeface="Montserrat"/>
                <a:ea typeface="Montserrat"/>
                <a:cs typeface="Montserrat"/>
                <a:sym typeface="Montserrat"/>
              </a:rPr>
              <a:t>План встречи 08.12</a:t>
            </a:r>
            <a:endParaRPr b="1" sz="2700">
              <a:latin typeface="Montserrat"/>
              <a:ea typeface="Montserrat"/>
              <a:cs typeface="Montserrat"/>
              <a:sym typeface="Montserrat"/>
            </a:endParaRPr>
          </a:p>
        </p:txBody>
      </p:sp>
      <p:sp>
        <p:nvSpPr>
          <p:cNvPr id="116" name="Google Shape;116;p27"/>
          <p:cNvSpPr txBox="1"/>
          <p:nvPr/>
        </p:nvSpPr>
        <p:spPr>
          <a:xfrm>
            <a:off x="309725" y="1268875"/>
            <a:ext cx="8575500" cy="35709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SzPts val="2000"/>
              <a:buFont typeface="Montserrat"/>
              <a:buChar char="●"/>
            </a:pPr>
            <a:r>
              <a:rPr lang="ru" sz="2000">
                <a:latin typeface="Montserrat"/>
                <a:ea typeface="Montserrat"/>
                <a:cs typeface="Montserrat"/>
                <a:sym typeface="Montserrat"/>
              </a:rPr>
              <a:t>информация о программе “Одинаково разные”;</a:t>
            </a:r>
            <a:endParaRPr sz="2000">
              <a:latin typeface="Montserrat"/>
              <a:ea typeface="Montserrat"/>
              <a:cs typeface="Montserrat"/>
              <a:sym typeface="Montserrat"/>
            </a:endParaRPr>
          </a:p>
          <a:p>
            <a:pPr indent="-355600" lvl="0" marL="457200" rtl="0" algn="l">
              <a:spcBef>
                <a:spcPts val="0"/>
              </a:spcBef>
              <a:spcAft>
                <a:spcPts val="0"/>
              </a:spcAft>
              <a:buSzPts val="2000"/>
              <a:buFont typeface="Montserrat"/>
              <a:buChar char="●"/>
            </a:pPr>
            <a:r>
              <a:rPr lang="ru" sz="2000">
                <a:latin typeface="Montserrat"/>
                <a:ea typeface="Montserrat"/>
                <a:cs typeface="Montserrat"/>
                <a:sym typeface="Montserrat"/>
              </a:rPr>
              <a:t>краткое знакомство с участниками встречи (посредством чата);</a:t>
            </a:r>
            <a:endParaRPr sz="2000">
              <a:latin typeface="Montserrat"/>
              <a:ea typeface="Montserrat"/>
              <a:cs typeface="Montserrat"/>
              <a:sym typeface="Montserrat"/>
            </a:endParaRPr>
          </a:p>
          <a:p>
            <a:pPr indent="-355600" lvl="0" marL="457200" rtl="0" algn="l">
              <a:spcBef>
                <a:spcPts val="0"/>
              </a:spcBef>
              <a:spcAft>
                <a:spcPts val="0"/>
              </a:spcAft>
              <a:buSzPts val="2000"/>
              <a:buFont typeface="Montserrat"/>
              <a:buChar char="●"/>
            </a:pPr>
            <a:r>
              <a:rPr lang="ru" sz="2000">
                <a:latin typeface="Montserrat"/>
                <a:ea typeface="Montserrat"/>
                <a:cs typeface="Montserrat"/>
                <a:sym typeface="Montserrat"/>
              </a:rPr>
              <a:t>стратегии интеграции детей-инофонов;</a:t>
            </a:r>
            <a:endParaRPr sz="2000">
              <a:latin typeface="Montserrat"/>
              <a:ea typeface="Montserrat"/>
              <a:cs typeface="Montserrat"/>
              <a:sym typeface="Montserrat"/>
            </a:endParaRPr>
          </a:p>
          <a:p>
            <a:pPr indent="-355600" lvl="0" marL="457200" rtl="0" algn="l">
              <a:spcBef>
                <a:spcPts val="0"/>
              </a:spcBef>
              <a:spcAft>
                <a:spcPts val="0"/>
              </a:spcAft>
              <a:buSzPts val="2000"/>
              <a:buFont typeface="Montserrat"/>
              <a:buChar char="●"/>
            </a:pPr>
            <a:r>
              <a:rPr lang="ru" sz="2000">
                <a:latin typeface="Montserrat"/>
                <a:ea typeface="Montserrat"/>
                <a:cs typeface="Montserrat"/>
                <a:sym typeface="Montserrat"/>
              </a:rPr>
              <a:t>инклюзивная среда школы - что это и для чего это нужно;</a:t>
            </a:r>
            <a:endParaRPr sz="2000">
              <a:latin typeface="Montserrat"/>
              <a:ea typeface="Montserrat"/>
              <a:cs typeface="Montserrat"/>
              <a:sym typeface="Montserrat"/>
            </a:endParaRPr>
          </a:p>
          <a:p>
            <a:pPr indent="-355600" lvl="0" marL="457200" rtl="0" algn="l">
              <a:spcBef>
                <a:spcPts val="0"/>
              </a:spcBef>
              <a:spcAft>
                <a:spcPts val="0"/>
              </a:spcAft>
              <a:buSzPts val="2000"/>
              <a:buFont typeface="Montserrat"/>
              <a:buChar char="●"/>
            </a:pPr>
            <a:r>
              <a:rPr lang="ru" sz="2000">
                <a:latin typeface="Montserrat"/>
                <a:ea typeface="Montserrat"/>
                <a:cs typeface="Montserrat"/>
                <a:sym typeface="Montserrat"/>
              </a:rPr>
              <a:t>инструменты работы по созданию инклюзивной среды с тремя субъектами образовательной деятельности - учениками, родителями и педагогическим коллективом;</a:t>
            </a:r>
            <a:endParaRPr sz="2000">
              <a:latin typeface="Montserrat"/>
              <a:ea typeface="Montserrat"/>
              <a:cs typeface="Montserrat"/>
              <a:sym typeface="Montserrat"/>
            </a:endParaRPr>
          </a:p>
          <a:p>
            <a:pPr indent="-355600" lvl="0" marL="457200" rtl="0" algn="l">
              <a:spcBef>
                <a:spcPts val="0"/>
              </a:spcBef>
              <a:spcAft>
                <a:spcPts val="0"/>
              </a:spcAft>
              <a:buSzPts val="2000"/>
              <a:buFont typeface="Montserrat"/>
              <a:buChar char="●"/>
            </a:pPr>
            <a:r>
              <a:rPr lang="ru" sz="2000">
                <a:latin typeface="Montserrat"/>
                <a:ea typeface="Montserrat"/>
                <a:cs typeface="Montserrat"/>
                <a:sym typeface="Montserrat"/>
              </a:rPr>
              <a:t>принципы работы с детьми-инофонами;</a:t>
            </a:r>
            <a:endParaRPr sz="2000">
              <a:latin typeface="Montserrat"/>
              <a:ea typeface="Montserrat"/>
              <a:cs typeface="Montserrat"/>
              <a:sym typeface="Montserrat"/>
            </a:endParaRPr>
          </a:p>
          <a:p>
            <a:pPr indent="-355600" lvl="0" marL="457200" rtl="0" algn="l">
              <a:spcBef>
                <a:spcPts val="0"/>
              </a:spcBef>
              <a:spcAft>
                <a:spcPts val="0"/>
              </a:spcAft>
              <a:buSzPts val="2000"/>
              <a:buFont typeface="Montserrat"/>
              <a:buChar char="●"/>
            </a:pPr>
            <a:r>
              <a:rPr lang="ru" sz="2000">
                <a:latin typeface="Montserrat"/>
                <a:ea typeface="Montserrat"/>
                <a:cs typeface="Montserrat"/>
                <a:sym typeface="Montserrat"/>
              </a:rPr>
              <a:t>терминологическая рамка </a:t>
            </a:r>
            <a:r>
              <a:rPr lang="ru" sz="2000">
                <a:solidFill>
                  <a:schemeClr val="dk1"/>
                </a:solidFill>
                <a:latin typeface="Montserrat"/>
                <a:ea typeface="Montserrat"/>
                <a:cs typeface="Montserrat"/>
                <a:sym typeface="Montserrat"/>
              </a:rPr>
              <a:t>работы с детьми-инофонами;</a:t>
            </a:r>
            <a:endParaRPr sz="2000">
              <a:solidFill>
                <a:schemeClr val="dk1"/>
              </a:solidFill>
              <a:latin typeface="Montserrat"/>
              <a:ea typeface="Montserrat"/>
              <a:cs typeface="Montserrat"/>
              <a:sym typeface="Montserrat"/>
            </a:endParaRPr>
          </a:p>
          <a:p>
            <a:pPr indent="-355600" lvl="0" marL="457200" rtl="0" algn="l">
              <a:spcBef>
                <a:spcPts val="0"/>
              </a:spcBef>
              <a:spcAft>
                <a:spcPts val="0"/>
              </a:spcAft>
              <a:buClr>
                <a:schemeClr val="dk1"/>
              </a:buClr>
              <a:buSzPts val="2000"/>
              <a:buFont typeface="Montserrat"/>
              <a:buChar char="●"/>
            </a:pPr>
            <a:r>
              <a:rPr lang="ru" sz="2000">
                <a:solidFill>
                  <a:schemeClr val="dk1"/>
                </a:solidFill>
                <a:latin typeface="Montserrat"/>
                <a:ea typeface="Montserrat"/>
                <a:cs typeface="Montserrat"/>
                <a:sym typeface="Montserrat"/>
              </a:rPr>
              <a:t>ваши вопросы.</a:t>
            </a:r>
            <a:endParaRPr sz="2000">
              <a:solidFill>
                <a:schemeClr val="dk1"/>
              </a:solidFill>
              <a:latin typeface="Montserrat"/>
              <a:ea typeface="Montserrat"/>
              <a:cs typeface="Montserrat"/>
              <a:sym typeface="Montserrat"/>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1" name="Shape 311"/>
        <p:cNvGrpSpPr/>
        <p:nvPr/>
      </p:nvGrpSpPr>
      <p:grpSpPr>
        <a:xfrm>
          <a:off x="0" y="0"/>
          <a:ext cx="0" cy="0"/>
          <a:chOff x="0" y="0"/>
          <a:chExt cx="0" cy="0"/>
        </a:xfrm>
      </p:grpSpPr>
      <p:sp>
        <p:nvSpPr>
          <p:cNvPr id="312" name="Google Shape;312;p54"/>
          <p:cNvSpPr txBox="1"/>
          <p:nvPr>
            <p:ph idx="1" type="body"/>
          </p:nvPr>
        </p:nvSpPr>
        <p:spPr>
          <a:xfrm>
            <a:off x="173175" y="1862750"/>
            <a:ext cx="8817600" cy="3182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ru" sz="2600">
                <a:solidFill>
                  <a:schemeClr val="dk1"/>
                </a:solidFill>
                <a:latin typeface="Montserrat"/>
                <a:ea typeface="Montserrat"/>
                <a:cs typeface="Montserrat"/>
                <a:sym typeface="Montserrat"/>
              </a:rPr>
              <a:t>3. Мультилингвизм и любое «мульти» — ресурс, а не проблема.</a:t>
            </a:r>
            <a:endParaRPr sz="2816">
              <a:solidFill>
                <a:schemeClr val="dk1"/>
              </a:solidFill>
              <a:latin typeface="Montserrat"/>
              <a:ea typeface="Montserrat"/>
              <a:cs typeface="Montserrat"/>
              <a:sym typeface="Montserrat"/>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6" name="Shape 316"/>
        <p:cNvGrpSpPr/>
        <p:nvPr/>
      </p:nvGrpSpPr>
      <p:grpSpPr>
        <a:xfrm>
          <a:off x="0" y="0"/>
          <a:ext cx="0" cy="0"/>
          <a:chOff x="0" y="0"/>
          <a:chExt cx="0" cy="0"/>
        </a:xfrm>
      </p:grpSpPr>
      <p:sp>
        <p:nvSpPr>
          <p:cNvPr id="317" name="Google Shape;317;p55"/>
          <p:cNvSpPr txBox="1"/>
          <p:nvPr>
            <p:ph idx="1" type="body"/>
          </p:nvPr>
        </p:nvSpPr>
        <p:spPr>
          <a:xfrm>
            <a:off x="173175" y="1078450"/>
            <a:ext cx="8817600" cy="3966900"/>
          </a:xfrm>
          <a:prstGeom prst="rect">
            <a:avLst/>
          </a:prstGeom>
        </p:spPr>
        <p:txBody>
          <a:bodyPr anchorCtr="0" anchor="t" bIns="91425" lIns="91425" spcFirstLastPara="1" rIns="91425" wrap="square" tIns="91425">
            <a:normAutofit/>
          </a:bodyPr>
          <a:lstStyle/>
          <a:p>
            <a:pPr indent="0" lvl="0" marL="0" rtl="0" algn="just">
              <a:spcBef>
                <a:spcPts val="0"/>
              </a:spcBef>
              <a:spcAft>
                <a:spcPts val="0"/>
              </a:spcAft>
              <a:buNone/>
            </a:pPr>
            <a:r>
              <a:t/>
            </a:r>
            <a:endParaRPr sz="1700">
              <a:solidFill>
                <a:schemeClr val="dk1"/>
              </a:solidFill>
              <a:latin typeface="Montserrat"/>
              <a:ea typeface="Montserrat"/>
              <a:cs typeface="Montserrat"/>
              <a:sym typeface="Montserrat"/>
            </a:endParaRPr>
          </a:p>
          <a:p>
            <a:pPr indent="0" lvl="0" marL="0" rtl="0" algn="ctr">
              <a:spcBef>
                <a:spcPts val="0"/>
              </a:spcBef>
              <a:spcAft>
                <a:spcPts val="0"/>
              </a:spcAft>
              <a:buNone/>
            </a:pPr>
            <a:r>
              <a:rPr lang="ru" sz="2600">
                <a:solidFill>
                  <a:schemeClr val="dk1"/>
                </a:solidFill>
                <a:latin typeface="Montserrat"/>
                <a:ea typeface="Montserrat"/>
                <a:cs typeface="Montserrat"/>
                <a:sym typeface="Montserrat"/>
              </a:rPr>
              <a:t>4. Характеристики вроде родного языка, места рождения, религии или опыта миграции не определяют ни одну личность полностью, ни сразу всех представителей одной этнической группы.</a:t>
            </a:r>
            <a:endParaRPr sz="2816">
              <a:solidFill>
                <a:schemeClr val="dk1"/>
              </a:solidFill>
              <a:latin typeface="Montserrat"/>
              <a:ea typeface="Montserrat"/>
              <a:cs typeface="Montserrat"/>
              <a:sym typeface="Montserrat"/>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1" name="Shape 321"/>
        <p:cNvGrpSpPr/>
        <p:nvPr/>
      </p:nvGrpSpPr>
      <p:grpSpPr>
        <a:xfrm>
          <a:off x="0" y="0"/>
          <a:ext cx="0" cy="0"/>
          <a:chOff x="0" y="0"/>
          <a:chExt cx="0" cy="0"/>
        </a:xfrm>
      </p:grpSpPr>
      <p:sp>
        <p:nvSpPr>
          <p:cNvPr id="322" name="Google Shape;322;p56"/>
          <p:cNvSpPr txBox="1"/>
          <p:nvPr>
            <p:ph idx="1" type="body"/>
          </p:nvPr>
        </p:nvSpPr>
        <p:spPr>
          <a:xfrm>
            <a:off x="173175" y="950775"/>
            <a:ext cx="8817600" cy="4094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ru" sz="2600">
                <a:solidFill>
                  <a:schemeClr val="dk1"/>
                </a:solidFill>
                <a:latin typeface="Montserrat"/>
                <a:ea typeface="Montserrat"/>
                <a:cs typeface="Montserrat"/>
                <a:sym typeface="Montserrat"/>
              </a:rPr>
              <a:t>5. Представления о «врождённой национальности» устарели, теперь мы говорим о конструировании этнической идентичности. Термин «национальность» используем исключительно как политический, синоним гражданства.</a:t>
            </a:r>
            <a:endParaRPr sz="2816">
              <a:solidFill>
                <a:schemeClr val="dk1"/>
              </a:solidFill>
              <a:latin typeface="Montserrat"/>
              <a:ea typeface="Montserrat"/>
              <a:cs typeface="Montserrat"/>
              <a:sym typeface="Montserrat"/>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6" name="Shape 326"/>
        <p:cNvGrpSpPr/>
        <p:nvPr/>
      </p:nvGrpSpPr>
      <p:grpSpPr>
        <a:xfrm>
          <a:off x="0" y="0"/>
          <a:ext cx="0" cy="0"/>
          <a:chOff x="0" y="0"/>
          <a:chExt cx="0" cy="0"/>
        </a:xfrm>
      </p:grpSpPr>
      <p:sp>
        <p:nvSpPr>
          <p:cNvPr id="327" name="Google Shape;327;p57"/>
          <p:cNvSpPr txBox="1"/>
          <p:nvPr>
            <p:ph idx="1" type="body"/>
          </p:nvPr>
        </p:nvSpPr>
        <p:spPr>
          <a:xfrm>
            <a:off x="173175" y="1151400"/>
            <a:ext cx="8817600" cy="38940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ru" sz="2616">
                <a:solidFill>
                  <a:schemeClr val="dk1"/>
                </a:solidFill>
                <a:latin typeface="Montserrat"/>
                <a:ea typeface="Montserrat"/>
                <a:cs typeface="Montserrat"/>
                <a:sym typeface="Montserrat"/>
              </a:rPr>
              <a:t>6. Не этнизируем ситуации и контексты: не объясняем различия в поведении или внутренних установках людей через их этническую идентификацию.</a:t>
            </a:r>
            <a:endParaRPr sz="2816">
              <a:solidFill>
                <a:schemeClr val="dk1"/>
              </a:solidFill>
              <a:latin typeface="Montserrat"/>
              <a:ea typeface="Montserrat"/>
              <a:cs typeface="Montserrat"/>
              <a:sym typeface="Montserrat"/>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1" name="Shape 331"/>
        <p:cNvGrpSpPr/>
        <p:nvPr/>
      </p:nvGrpSpPr>
      <p:grpSpPr>
        <a:xfrm>
          <a:off x="0" y="0"/>
          <a:ext cx="0" cy="0"/>
          <a:chOff x="0" y="0"/>
          <a:chExt cx="0" cy="0"/>
        </a:xfrm>
      </p:grpSpPr>
      <p:sp>
        <p:nvSpPr>
          <p:cNvPr id="332" name="Google Shape;332;p58"/>
          <p:cNvSpPr txBox="1"/>
          <p:nvPr>
            <p:ph idx="1" type="body"/>
          </p:nvPr>
        </p:nvSpPr>
        <p:spPr>
          <a:xfrm>
            <a:off x="173175" y="1315575"/>
            <a:ext cx="8817600" cy="3729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ru" sz="2600">
                <a:solidFill>
                  <a:schemeClr val="dk1"/>
                </a:solidFill>
                <a:latin typeface="Montserrat"/>
                <a:ea typeface="Montserrat"/>
                <a:cs typeface="Montserrat"/>
                <a:sym typeface="Montserrat"/>
              </a:rPr>
              <a:t>7. Мы принимаем всех детей как равных вне зависимости от этничности, наличия или отсутствия опыта миграции, родного языка, культурного опыта семьи, религиозных взглядов и пр.</a:t>
            </a:r>
            <a:endParaRPr sz="2600">
              <a:solidFill>
                <a:schemeClr val="dk1"/>
              </a:solidFill>
              <a:latin typeface="Montserrat"/>
              <a:ea typeface="Montserrat"/>
              <a:cs typeface="Montserrat"/>
              <a:sym typeface="Montserrat"/>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6" name="Shape 336"/>
        <p:cNvGrpSpPr/>
        <p:nvPr/>
      </p:nvGrpSpPr>
      <p:grpSpPr>
        <a:xfrm>
          <a:off x="0" y="0"/>
          <a:ext cx="0" cy="0"/>
          <a:chOff x="0" y="0"/>
          <a:chExt cx="0" cy="0"/>
        </a:xfrm>
      </p:grpSpPr>
      <p:sp>
        <p:nvSpPr>
          <p:cNvPr id="337" name="Google Shape;337;p59"/>
          <p:cNvSpPr txBox="1"/>
          <p:nvPr>
            <p:ph idx="1" type="body"/>
          </p:nvPr>
        </p:nvSpPr>
        <p:spPr>
          <a:xfrm>
            <a:off x="173175" y="1297325"/>
            <a:ext cx="8817600" cy="3748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ru" sz="2600">
                <a:solidFill>
                  <a:schemeClr val="dk1"/>
                </a:solidFill>
                <a:latin typeface="Montserrat"/>
                <a:ea typeface="Montserrat"/>
                <a:cs typeface="Montserrat"/>
                <a:sym typeface="Montserrat"/>
              </a:rPr>
              <a:t>8. Мы не призываем к ассимиляции: поддержание своей культуры и языка очень важно для человека при смене места жительства.</a:t>
            </a:r>
            <a:endParaRPr sz="2600">
              <a:solidFill>
                <a:schemeClr val="dk1"/>
              </a:solidFill>
              <a:latin typeface="Montserrat"/>
              <a:ea typeface="Montserrat"/>
              <a:cs typeface="Montserrat"/>
              <a:sym typeface="Montserrat"/>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1" name="Shape 341"/>
        <p:cNvGrpSpPr/>
        <p:nvPr/>
      </p:nvGrpSpPr>
      <p:grpSpPr>
        <a:xfrm>
          <a:off x="0" y="0"/>
          <a:ext cx="0" cy="0"/>
          <a:chOff x="0" y="0"/>
          <a:chExt cx="0" cy="0"/>
        </a:xfrm>
      </p:grpSpPr>
      <p:sp>
        <p:nvSpPr>
          <p:cNvPr id="342" name="Google Shape;342;p60"/>
          <p:cNvSpPr txBox="1"/>
          <p:nvPr>
            <p:ph idx="1" type="body"/>
          </p:nvPr>
        </p:nvSpPr>
        <p:spPr>
          <a:xfrm>
            <a:off x="173175" y="1242600"/>
            <a:ext cx="8817600" cy="38028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ru" sz="2600">
                <a:solidFill>
                  <a:schemeClr val="dk1"/>
                </a:solidFill>
                <a:latin typeface="Montserrat"/>
                <a:ea typeface="Montserrat"/>
                <a:cs typeface="Montserrat"/>
                <a:sym typeface="Montserrat"/>
              </a:rPr>
              <a:t>9. Интеграция — двусторонний процесс, в котором равнозначен вклад обеих сторон: и мигрантов, и принимающего сообщества.</a:t>
            </a:r>
            <a:endParaRPr sz="2600">
              <a:solidFill>
                <a:schemeClr val="dk1"/>
              </a:solidFill>
              <a:latin typeface="Montserrat"/>
              <a:ea typeface="Montserrat"/>
              <a:cs typeface="Montserrat"/>
              <a:sym typeface="Montserrat"/>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6" name="Shape 346"/>
        <p:cNvGrpSpPr/>
        <p:nvPr/>
      </p:nvGrpSpPr>
      <p:grpSpPr>
        <a:xfrm>
          <a:off x="0" y="0"/>
          <a:ext cx="0" cy="0"/>
          <a:chOff x="0" y="0"/>
          <a:chExt cx="0" cy="0"/>
        </a:xfrm>
      </p:grpSpPr>
      <p:sp>
        <p:nvSpPr>
          <p:cNvPr id="347" name="Google Shape;347;p61"/>
          <p:cNvSpPr txBox="1"/>
          <p:nvPr>
            <p:ph idx="1" type="body"/>
          </p:nvPr>
        </p:nvSpPr>
        <p:spPr>
          <a:xfrm>
            <a:off x="173175" y="859575"/>
            <a:ext cx="8817600" cy="41859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ru" sz="2600">
                <a:solidFill>
                  <a:schemeClr val="dk1"/>
                </a:solidFill>
                <a:latin typeface="Montserrat"/>
                <a:ea typeface="Montserrat"/>
                <a:cs typeface="Montserrat"/>
                <a:sym typeface="Montserrat"/>
              </a:rPr>
              <a:t>10. Как следствие: «культурная дистанция» (нежелание налаживать контакты с новым сообществом) — это не вина людей и не проблема сама по себе: это следствие неудавшейся политики интеграции.</a:t>
            </a:r>
            <a:endParaRPr sz="2600">
              <a:solidFill>
                <a:schemeClr val="dk1"/>
              </a:solidFill>
              <a:latin typeface="Montserrat"/>
              <a:ea typeface="Montserrat"/>
              <a:cs typeface="Montserrat"/>
              <a:sym typeface="Montserrat"/>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1" name="Shape 351"/>
        <p:cNvGrpSpPr/>
        <p:nvPr/>
      </p:nvGrpSpPr>
      <p:grpSpPr>
        <a:xfrm>
          <a:off x="0" y="0"/>
          <a:ext cx="0" cy="0"/>
          <a:chOff x="0" y="0"/>
          <a:chExt cx="0" cy="0"/>
        </a:xfrm>
      </p:grpSpPr>
      <p:sp>
        <p:nvSpPr>
          <p:cNvPr id="352" name="Google Shape;352;p62"/>
          <p:cNvSpPr txBox="1"/>
          <p:nvPr>
            <p:ph idx="1" type="body"/>
          </p:nvPr>
        </p:nvSpPr>
        <p:spPr>
          <a:xfrm>
            <a:off x="173175" y="1260850"/>
            <a:ext cx="8817600" cy="3784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ru" sz="2600">
                <a:solidFill>
                  <a:schemeClr val="dk1"/>
                </a:solidFill>
                <a:latin typeface="Montserrat"/>
                <a:ea typeface="Montserrat"/>
                <a:cs typeface="Montserrat"/>
                <a:sym typeface="Montserrat"/>
              </a:rPr>
              <a:t>11. «Культура» — не жёсткая конструкция: не врождённая, не всеобъемлющая, не одна. </a:t>
            </a:r>
            <a:br>
              <a:rPr lang="ru" sz="2600">
                <a:solidFill>
                  <a:schemeClr val="dk1"/>
                </a:solidFill>
                <a:latin typeface="Montserrat"/>
                <a:ea typeface="Montserrat"/>
                <a:cs typeface="Montserrat"/>
                <a:sym typeface="Montserrat"/>
              </a:rPr>
            </a:br>
            <a:r>
              <a:rPr lang="ru" sz="2600">
                <a:solidFill>
                  <a:schemeClr val="dk1"/>
                </a:solidFill>
                <a:latin typeface="Montserrat"/>
                <a:ea typeface="Montserrat"/>
                <a:cs typeface="Montserrat"/>
                <a:sym typeface="Montserrat"/>
              </a:rPr>
              <a:t>Не обязательно связана с фольклором или традициями прошлого.</a:t>
            </a:r>
            <a:endParaRPr sz="2600">
              <a:solidFill>
                <a:schemeClr val="dk1"/>
              </a:solidFill>
              <a:latin typeface="Montserrat"/>
              <a:ea typeface="Montserrat"/>
              <a:cs typeface="Montserrat"/>
              <a:sym typeface="Montserrat"/>
            </a:endParaRPr>
          </a:p>
          <a:p>
            <a:pPr indent="0" lvl="0" marL="0" rtl="0" algn="just">
              <a:spcBef>
                <a:spcPts val="0"/>
              </a:spcBef>
              <a:spcAft>
                <a:spcPts val="0"/>
              </a:spcAft>
              <a:buNone/>
            </a:pPr>
            <a:r>
              <a:t/>
            </a:r>
            <a:endParaRPr sz="1600">
              <a:solidFill>
                <a:schemeClr val="dk1"/>
              </a:solidFill>
              <a:latin typeface="Montserrat"/>
              <a:ea typeface="Montserrat"/>
              <a:cs typeface="Montserrat"/>
              <a:sym typeface="Montserrat"/>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6" name="Shape 356"/>
        <p:cNvGrpSpPr/>
        <p:nvPr/>
      </p:nvGrpSpPr>
      <p:grpSpPr>
        <a:xfrm>
          <a:off x="0" y="0"/>
          <a:ext cx="0" cy="0"/>
          <a:chOff x="0" y="0"/>
          <a:chExt cx="0" cy="0"/>
        </a:xfrm>
      </p:grpSpPr>
      <p:sp>
        <p:nvSpPr>
          <p:cNvPr id="357" name="Google Shape;357;p63"/>
          <p:cNvSpPr txBox="1"/>
          <p:nvPr>
            <p:ph idx="1" type="body"/>
          </p:nvPr>
        </p:nvSpPr>
        <p:spPr>
          <a:xfrm>
            <a:off x="173175" y="1151400"/>
            <a:ext cx="8817600" cy="38940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ru" sz="2600">
                <a:solidFill>
                  <a:schemeClr val="dk1"/>
                </a:solidFill>
                <a:latin typeface="Montserrat"/>
                <a:ea typeface="Montserrat"/>
                <a:cs typeface="Montserrat"/>
                <a:sym typeface="Montserrat"/>
              </a:rPr>
              <a:t>12. При работе мы не подчеркиваем различия, а апеллируем к общим понятиям и явлениям, способным объединить детей и выявить у них общие интересы и эмоции.</a:t>
            </a:r>
            <a:endParaRPr sz="2600">
              <a:solidFill>
                <a:schemeClr val="dk1"/>
              </a:solidFill>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0" name="Shape 120"/>
        <p:cNvGrpSpPr/>
        <p:nvPr/>
      </p:nvGrpSpPr>
      <p:grpSpPr>
        <a:xfrm>
          <a:off x="0" y="0"/>
          <a:ext cx="0" cy="0"/>
          <a:chOff x="0" y="0"/>
          <a:chExt cx="0" cy="0"/>
        </a:xfrm>
      </p:grpSpPr>
      <p:sp>
        <p:nvSpPr>
          <p:cNvPr id="121" name="Google Shape;121;p28"/>
          <p:cNvSpPr txBox="1"/>
          <p:nvPr/>
        </p:nvSpPr>
        <p:spPr>
          <a:xfrm>
            <a:off x="2758675" y="139350"/>
            <a:ext cx="6277200" cy="12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900">
              <a:latin typeface="Montserrat"/>
              <a:ea typeface="Montserrat"/>
              <a:cs typeface="Montserrat"/>
              <a:sym typeface="Montserrat"/>
            </a:endParaRPr>
          </a:p>
        </p:txBody>
      </p:sp>
      <p:pic>
        <p:nvPicPr>
          <p:cNvPr id="122" name="Google Shape;122;p28"/>
          <p:cNvPicPr preferRelativeResize="0"/>
          <p:nvPr/>
        </p:nvPicPr>
        <p:blipFill>
          <a:blip r:embed="rId4">
            <a:alphaModFix/>
          </a:blip>
          <a:stretch>
            <a:fillRect/>
          </a:stretch>
        </p:blipFill>
        <p:spPr>
          <a:xfrm>
            <a:off x="436350" y="360000"/>
            <a:ext cx="2039174" cy="687126"/>
          </a:xfrm>
          <a:prstGeom prst="rect">
            <a:avLst/>
          </a:prstGeom>
          <a:noFill/>
          <a:ln>
            <a:noFill/>
          </a:ln>
        </p:spPr>
      </p:pic>
      <p:sp>
        <p:nvSpPr>
          <p:cNvPr id="123" name="Google Shape;123;p28"/>
          <p:cNvSpPr txBox="1"/>
          <p:nvPr/>
        </p:nvSpPr>
        <p:spPr>
          <a:xfrm>
            <a:off x="2819400" y="82900"/>
            <a:ext cx="6277200" cy="1670100"/>
          </a:xfrm>
          <a:prstGeom prst="rect">
            <a:avLst/>
          </a:prstGeom>
          <a:noFill/>
          <a:ln>
            <a:noFill/>
          </a:ln>
        </p:spPr>
        <p:txBody>
          <a:bodyPr anchorCtr="0" anchor="ctr" bIns="32750" lIns="32750" spcFirstLastPara="1" rIns="32750" wrap="square" tIns="32750">
            <a:noAutofit/>
          </a:bodyPr>
          <a:lstStyle/>
          <a:p>
            <a:pPr indent="0" lvl="0" marL="0" marR="0" rtl="0" algn="ctr">
              <a:lnSpc>
                <a:spcPct val="120000"/>
              </a:lnSpc>
              <a:spcBef>
                <a:spcPts val="0"/>
              </a:spcBef>
              <a:spcAft>
                <a:spcPts val="0"/>
              </a:spcAft>
              <a:buClr>
                <a:srgbClr val="000000"/>
              </a:buClr>
              <a:buSzPts val="1800"/>
              <a:buFont typeface="Helvetica Neue"/>
              <a:buNone/>
            </a:pPr>
            <a:r>
              <a:rPr b="1" i="0" lang="ru" sz="1800" u="none" cap="none" strike="noStrike">
                <a:solidFill>
                  <a:srgbClr val="000000"/>
                </a:solidFill>
                <a:latin typeface="Helvetica Neue"/>
                <a:ea typeface="Helvetica Neue"/>
                <a:cs typeface="Helvetica Neue"/>
                <a:sym typeface="Helvetica Neue"/>
              </a:rPr>
              <a:t>ЦЕЛЬ ПРОГРАММЫ </a:t>
            </a:r>
            <a:r>
              <a:rPr b="0" i="0" lang="ru" sz="1800" u="none" cap="none" strike="noStrike">
                <a:solidFill>
                  <a:srgbClr val="000000"/>
                </a:solidFill>
                <a:latin typeface="Helvetica Neue"/>
                <a:ea typeface="Helvetica Neue"/>
                <a:cs typeface="Helvetica Neue"/>
                <a:sym typeface="Helvetica Neue"/>
              </a:rPr>
              <a:t>– </a:t>
            </a:r>
            <a:r>
              <a:rPr b="0" i="0" lang="ru" sz="1700" u="none" cap="none" strike="noStrike">
                <a:solidFill>
                  <a:srgbClr val="000000"/>
                </a:solidFill>
                <a:latin typeface="Helvetica Neue"/>
                <a:ea typeface="Helvetica Neue"/>
                <a:cs typeface="Helvetica Neue"/>
                <a:sym typeface="Helvetica Neue"/>
              </a:rPr>
              <a:t>СОЗДАТЬ В ПРОСТРАНСТВЕ ШКОЛЫ БЕЗОПАСНУЮ И ОТКРЫТУЮ ДЛЯ РЕБЁНКА-ИНОФОНА СРЕДУ, В КОТОРОЙ ОН ОСВАИВАЕТ БАЗОВЫЙ УРОВЕНЬ РУССКОГО ЯЗЫКА И РАЗВИВАЕТ СОЦИАЛЬНЫЕ СВЯЗИ</a:t>
            </a:r>
            <a:endParaRPr b="0" i="0" sz="900" u="none" cap="none" strike="noStrike">
              <a:solidFill>
                <a:srgbClr val="000000"/>
              </a:solidFill>
              <a:latin typeface="Arial"/>
              <a:ea typeface="Arial"/>
              <a:cs typeface="Arial"/>
              <a:sym typeface="Arial"/>
            </a:endParaRPr>
          </a:p>
        </p:txBody>
      </p:sp>
      <p:sp>
        <p:nvSpPr>
          <p:cNvPr id="124" name="Google Shape;124;p28"/>
          <p:cNvSpPr txBox="1"/>
          <p:nvPr/>
        </p:nvSpPr>
        <p:spPr>
          <a:xfrm>
            <a:off x="94750" y="2854550"/>
            <a:ext cx="3000000" cy="21744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ru" sz="1300">
                <a:solidFill>
                  <a:schemeClr val="dk1"/>
                </a:solidFill>
                <a:latin typeface="Helvetica Neue"/>
                <a:ea typeface="Helvetica Neue"/>
                <a:cs typeface="Helvetica Neue"/>
                <a:sym typeface="Helvetica Neue"/>
              </a:rPr>
              <a:t>МЕХАНИКА</a:t>
            </a:r>
            <a:endParaRPr b="1" sz="1300">
              <a:solidFill>
                <a:schemeClr val="dk1"/>
              </a:solidFill>
              <a:latin typeface="Helvetica Neue"/>
              <a:ea typeface="Helvetica Neue"/>
              <a:cs typeface="Helvetica Neue"/>
              <a:sym typeface="Helvetica Neue"/>
            </a:endParaRPr>
          </a:p>
          <a:p>
            <a:pPr indent="0" lvl="0" marL="0" rtl="0" algn="ctr">
              <a:lnSpc>
                <a:spcPct val="90000"/>
              </a:lnSpc>
              <a:spcBef>
                <a:spcPts val="500"/>
              </a:spcBef>
              <a:spcAft>
                <a:spcPts val="0"/>
              </a:spcAft>
              <a:buNone/>
            </a:pPr>
            <a:r>
              <a:rPr lang="ru">
                <a:solidFill>
                  <a:schemeClr val="dk1"/>
                </a:solidFill>
                <a:latin typeface="Helvetica Neue"/>
                <a:ea typeface="Helvetica Neue"/>
                <a:cs typeface="Helvetica Neue"/>
                <a:sym typeface="Helvetica Neue"/>
              </a:rPr>
              <a:t>школьные команды (педагоги по социальной адаптации и по РКИ, представитель администрации), проходят наши КПК и, учитывая индивидуальный запрос и контекст, получают пакет мер по обеспечению языковой, психологической и социальной интеграции детей</a:t>
            </a:r>
            <a:endParaRPr sz="1300">
              <a:solidFill>
                <a:schemeClr val="dk1"/>
              </a:solidFill>
            </a:endParaRPr>
          </a:p>
        </p:txBody>
      </p:sp>
      <p:sp>
        <p:nvSpPr>
          <p:cNvPr id="125" name="Google Shape;125;p28"/>
          <p:cNvSpPr txBox="1"/>
          <p:nvPr/>
        </p:nvSpPr>
        <p:spPr>
          <a:xfrm>
            <a:off x="3245400" y="2297825"/>
            <a:ext cx="3000000" cy="19806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ru" sz="1300">
                <a:solidFill>
                  <a:schemeClr val="dk1"/>
                </a:solidFill>
                <a:latin typeface="Helvetica Neue"/>
                <a:ea typeface="Helvetica Neue"/>
                <a:cs typeface="Helvetica Neue"/>
                <a:sym typeface="Helvetica Neue"/>
              </a:rPr>
              <a:t>РЕЗУЛЬТАТ ГОДА ДЛЯ ШКОЛЫ</a:t>
            </a:r>
            <a:endParaRPr b="1" sz="1300">
              <a:solidFill>
                <a:schemeClr val="dk1"/>
              </a:solidFill>
              <a:latin typeface="Helvetica Neue"/>
              <a:ea typeface="Helvetica Neue"/>
              <a:cs typeface="Helvetica Neue"/>
              <a:sym typeface="Helvetica Neue"/>
            </a:endParaRPr>
          </a:p>
          <a:p>
            <a:pPr indent="0" lvl="0" marL="0" rtl="0" algn="ctr">
              <a:lnSpc>
                <a:spcPct val="90000"/>
              </a:lnSpc>
              <a:spcBef>
                <a:spcPts val="500"/>
              </a:spcBef>
              <a:spcAft>
                <a:spcPts val="0"/>
              </a:spcAft>
              <a:buNone/>
            </a:pPr>
            <a:r>
              <a:rPr lang="ru">
                <a:solidFill>
                  <a:schemeClr val="dk1"/>
                </a:solidFill>
                <a:latin typeface="Helvetica Neue"/>
                <a:ea typeface="Helvetica Neue"/>
                <a:cs typeface="Helvetica Neue"/>
                <a:sym typeface="Helvetica Neue"/>
              </a:rPr>
              <a:t>у учителей есть психологическая и методическая поддержка. В школе проходит комплекс занятий и мероприятий, способствующих повышению успеваемости и адаптации детей-инофонов</a:t>
            </a:r>
            <a:endParaRPr b="1">
              <a:solidFill>
                <a:schemeClr val="dk1"/>
              </a:solidFill>
              <a:latin typeface="Helvetica Neue"/>
              <a:ea typeface="Helvetica Neue"/>
              <a:cs typeface="Helvetica Neue"/>
              <a:sym typeface="Helvetica Neue"/>
            </a:endParaRPr>
          </a:p>
        </p:txBody>
      </p:sp>
      <p:sp>
        <p:nvSpPr>
          <p:cNvPr id="126" name="Google Shape;126;p28"/>
          <p:cNvSpPr txBox="1"/>
          <p:nvPr/>
        </p:nvSpPr>
        <p:spPr>
          <a:xfrm>
            <a:off x="6144000" y="1753000"/>
            <a:ext cx="3000000" cy="17727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b="1" lang="ru" sz="1200">
                <a:solidFill>
                  <a:schemeClr val="dk1"/>
                </a:solidFill>
                <a:latin typeface="Helvetica Neue"/>
                <a:ea typeface="Helvetica Neue"/>
                <a:cs typeface="Helvetica Neue"/>
                <a:sym typeface="Helvetica Neue"/>
              </a:rPr>
              <a:t>РЕЗУЛЬТАТ ГОДА ДЛЯ РЕБЁНКА</a:t>
            </a:r>
            <a:endParaRPr sz="1200">
              <a:solidFill>
                <a:schemeClr val="dk1"/>
              </a:solidFill>
              <a:latin typeface="Helvetica Neue"/>
              <a:ea typeface="Helvetica Neue"/>
              <a:cs typeface="Helvetica Neue"/>
              <a:sym typeface="Helvetica Neue"/>
            </a:endParaRPr>
          </a:p>
          <a:p>
            <a:pPr indent="0" lvl="0" marL="0" rtl="0" algn="ctr">
              <a:lnSpc>
                <a:spcPct val="90000"/>
              </a:lnSpc>
              <a:spcBef>
                <a:spcPts val="500"/>
              </a:spcBef>
              <a:spcAft>
                <a:spcPts val="0"/>
              </a:spcAft>
              <a:buNone/>
            </a:pPr>
            <a:r>
              <a:rPr lang="ru">
                <a:solidFill>
                  <a:schemeClr val="dk1"/>
                </a:solidFill>
                <a:latin typeface="Helvetica Neue"/>
                <a:ea typeface="Helvetica Neue"/>
                <a:cs typeface="Helvetica Neue"/>
                <a:sym typeface="Helvetica Neue"/>
              </a:rPr>
              <a:t>повышение уровня владения русским языком, ощущение безопасности и включённости в школьные процессы, новые друзья и интересы, более успешная учёба, вовлечённые в школьную жизнь родители</a:t>
            </a:r>
            <a:endParaRPr>
              <a:solidFill>
                <a:schemeClr val="dk1"/>
              </a:solidFill>
              <a:latin typeface="Helvetica Neue"/>
              <a:ea typeface="Helvetica Neue"/>
              <a:cs typeface="Helvetica Neue"/>
              <a:sym typeface="Helvetica Neue"/>
            </a:endParaRPr>
          </a:p>
        </p:txBody>
      </p:sp>
      <p:sp>
        <p:nvSpPr>
          <p:cNvPr id="127" name="Google Shape;127;p28"/>
          <p:cNvSpPr/>
          <p:nvPr/>
        </p:nvSpPr>
        <p:spPr>
          <a:xfrm>
            <a:off x="3055551" y="4131882"/>
            <a:ext cx="797310" cy="396632"/>
          </a:xfrm>
          <a:custGeom>
            <a:rect b="b" l="l" r="r" t="t"/>
            <a:pathLst>
              <a:path extrusionOk="0" h="19594" w="21600">
                <a:moveTo>
                  <a:pt x="0" y="19043"/>
                </a:moveTo>
                <a:cubicBezTo>
                  <a:pt x="11993" y="21600"/>
                  <a:pt x="19193" y="15252"/>
                  <a:pt x="21600" y="0"/>
                </a:cubicBezTo>
              </a:path>
            </a:pathLst>
          </a:custGeom>
          <a:noFill/>
          <a:ln cap="flat" cmpd="sng" w="12700">
            <a:solidFill>
              <a:srgbClr val="E83937"/>
            </a:solidFill>
            <a:prstDash val="solid"/>
            <a:miter lim="400000"/>
            <a:headEnd len="sm" w="sm" type="none"/>
            <a:tailEnd len="sm" w="sm" type="none"/>
          </a:ln>
        </p:spPr>
        <p:txBody>
          <a:bodyPr anchorCtr="0" anchor="t" bIns="29450" lIns="58925" spcFirstLastPara="1" rIns="58925" wrap="square" tIns="29450">
            <a:noAutofit/>
          </a:bodyPr>
          <a:lstStyle/>
          <a:p>
            <a:pPr indent="0" lvl="0" marL="0" marR="0" rtl="0" algn="ctr">
              <a:lnSpc>
                <a:spcPct val="100000"/>
              </a:lnSpc>
              <a:spcBef>
                <a:spcPts val="0"/>
              </a:spcBef>
              <a:spcAft>
                <a:spcPts val="0"/>
              </a:spcAft>
              <a:buClr>
                <a:srgbClr val="000000"/>
              </a:buClr>
              <a:buSzPts val="1500"/>
              <a:buFont typeface="Helvetica Neue"/>
              <a:buNone/>
            </a:pPr>
            <a:r>
              <a:t/>
            </a:r>
            <a:endParaRPr b="1" i="0" sz="1500" u="none" cap="none" strike="noStrike">
              <a:solidFill>
                <a:srgbClr val="000000"/>
              </a:solidFill>
              <a:latin typeface="Helvetica Neue"/>
              <a:ea typeface="Helvetica Neue"/>
              <a:cs typeface="Helvetica Neue"/>
              <a:sym typeface="Helvetica Neue"/>
            </a:endParaRPr>
          </a:p>
        </p:txBody>
      </p:sp>
      <p:sp>
        <p:nvSpPr>
          <p:cNvPr id="128" name="Google Shape;128;p28"/>
          <p:cNvSpPr/>
          <p:nvPr/>
        </p:nvSpPr>
        <p:spPr>
          <a:xfrm>
            <a:off x="6086545" y="3465228"/>
            <a:ext cx="797310" cy="396632"/>
          </a:xfrm>
          <a:custGeom>
            <a:rect b="b" l="l" r="r" t="t"/>
            <a:pathLst>
              <a:path extrusionOk="0" h="19594" w="21600">
                <a:moveTo>
                  <a:pt x="0" y="19043"/>
                </a:moveTo>
                <a:cubicBezTo>
                  <a:pt x="11993" y="21600"/>
                  <a:pt x="19193" y="15252"/>
                  <a:pt x="21600" y="0"/>
                </a:cubicBezTo>
              </a:path>
            </a:pathLst>
          </a:custGeom>
          <a:noFill/>
          <a:ln cap="flat" cmpd="sng" w="12700">
            <a:solidFill>
              <a:srgbClr val="E83937"/>
            </a:solidFill>
            <a:prstDash val="solid"/>
            <a:miter lim="400000"/>
            <a:headEnd len="sm" w="sm" type="none"/>
            <a:tailEnd len="sm" w="sm" type="none"/>
          </a:ln>
        </p:spPr>
        <p:txBody>
          <a:bodyPr anchorCtr="0" anchor="t" bIns="29450" lIns="58925" spcFirstLastPara="1" rIns="58925" wrap="square" tIns="29450">
            <a:noAutofit/>
          </a:bodyPr>
          <a:lstStyle/>
          <a:p>
            <a:pPr indent="0" lvl="0" marL="0" marR="0" rtl="0" algn="ctr">
              <a:lnSpc>
                <a:spcPct val="100000"/>
              </a:lnSpc>
              <a:spcBef>
                <a:spcPts val="0"/>
              </a:spcBef>
              <a:spcAft>
                <a:spcPts val="0"/>
              </a:spcAft>
              <a:buClr>
                <a:srgbClr val="000000"/>
              </a:buClr>
              <a:buSzPts val="1500"/>
              <a:buFont typeface="Helvetica Neue"/>
              <a:buNone/>
            </a:pPr>
            <a:r>
              <a:t/>
            </a:r>
            <a:endParaRPr b="1" i="0" sz="15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1" name="Shape 361"/>
        <p:cNvGrpSpPr/>
        <p:nvPr/>
      </p:nvGrpSpPr>
      <p:grpSpPr>
        <a:xfrm>
          <a:off x="0" y="0"/>
          <a:ext cx="0" cy="0"/>
          <a:chOff x="0" y="0"/>
          <a:chExt cx="0" cy="0"/>
        </a:xfrm>
      </p:grpSpPr>
      <p:sp>
        <p:nvSpPr>
          <p:cNvPr id="362" name="Google Shape;362;p64"/>
          <p:cNvSpPr txBox="1"/>
          <p:nvPr>
            <p:ph idx="1" type="body"/>
          </p:nvPr>
        </p:nvSpPr>
        <p:spPr>
          <a:xfrm>
            <a:off x="173175" y="1060200"/>
            <a:ext cx="8817600" cy="3984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ru" sz="2600">
                <a:solidFill>
                  <a:schemeClr val="dk1"/>
                </a:solidFill>
                <a:latin typeface="Montserrat"/>
                <a:ea typeface="Montserrat"/>
                <a:cs typeface="Montserrat"/>
                <a:sym typeface="Montserrat"/>
              </a:rPr>
              <a:t>13. Не используем «колонизирующие» практики. Горизонтальное общение без навязывания нашего опыта, без «дотягивания до цивилизованного уровня». Создаем комфортные условия, в которых дети будут мотивированы интегрироваться.</a:t>
            </a:r>
            <a:endParaRPr sz="3100">
              <a:solidFill>
                <a:schemeClr val="dk1"/>
              </a:solidFill>
              <a:latin typeface="Montserrat"/>
              <a:ea typeface="Montserrat"/>
              <a:cs typeface="Montserrat"/>
              <a:sym typeface="Montserrat"/>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6" name="Shape 366"/>
        <p:cNvGrpSpPr/>
        <p:nvPr/>
      </p:nvGrpSpPr>
      <p:grpSpPr>
        <a:xfrm>
          <a:off x="0" y="0"/>
          <a:ext cx="0" cy="0"/>
          <a:chOff x="0" y="0"/>
          <a:chExt cx="0" cy="0"/>
        </a:xfrm>
      </p:grpSpPr>
      <p:sp>
        <p:nvSpPr>
          <p:cNvPr id="367" name="Google Shape;367;p65"/>
          <p:cNvSpPr txBox="1"/>
          <p:nvPr>
            <p:ph idx="1" type="body"/>
          </p:nvPr>
        </p:nvSpPr>
        <p:spPr>
          <a:xfrm>
            <a:off x="173175" y="1169650"/>
            <a:ext cx="8817600" cy="3875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ru" sz="2600">
                <a:solidFill>
                  <a:schemeClr val="dk1"/>
                </a:solidFill>
                <a:latin typeface="Montserrat"/>
                <a:ea typeface="Montserrat"/>
                <a:cs typeface="Montserrat"/>
                <a:sym typeface="Montserrat"/>
              </a:rPr>
              <a:t>14. Обращаемся к знаниям, которые есть у детей (родные языки, опыт смены среды и гибкого приспособления к новым условиям).</a:t>
            </a:r>
            <a:endParaRPr sz="3100">
              <a:solidFill>
                <a:schemeClr val="dk1"/>
              </a:solidFill>
              <a:latin typeface="Montserrat"/>
              <a:ea typeface="Montserrat"/>
              <a:cs typeface="Montserrat"/>
              <a:sym typeface="Montserrat"/>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1" name="Shape 371"/>
        <p:cNvGrpSpPr/>
        <p:nvPr/>
      </p:nvGrpSpPr>
      <p:grpSpPr>
        <a:xfrm>
          <a:off x="0" y="0"/>
          <a:ext cx="0" cy="0"/>
          <a:chOff x="0" y="0"/>
          <a:chExt cx="0" cy="0"/>
        </a:xfrm>
      </p:grpSpPr>
      <p:sp>
        <p:nvSpPr>
          <p:cNvPr id="372" name="Google Shape;372;p66"/>
          <p:cNvSpPr txBox="1"/>
          <p:nvPr>
            <p:ph idx="1" type="body"/>
          </p:nvPr>
        </p:nvSpPr>
        <p:spPr>
          <a:xfrm>
            <a:off x="173175" y="987250"/>
            <a:ext cx="8817600" cy="4058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ru" sz="2600">
                <a:solidFill>
                  <a:schemeClr val="dk1"/>
                </a:solidFill>
                <a:latin typeface="Montserrat"/>
                <a:ea typeface="Montserrat"/>
                <a:cs typeface="Montserrat"/>
                <a:sym typeface="Montserrat"/>
              </a:rPr>
              <a:t>15. Соблюдаем принцип субъектности детей: ориентируемся на получение самостоятельного опыта, а не на постоянной трансляции опыта педагога. То же относится и к занятиям для самих педагогов.</a:t>
            </a:r>
            <a:endParaRPr sz="3100">
              <a:solidFill>
                <a:schemeClr val="dk1"/>
              </a:solidFill>
              <a:latin typeface="Montserrat"/>
              <a:ea typeface="Montserrat"/>
              <a:cs typeface="Montserrat"/>
              <a:sym typeface="Montserrat"/>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6" name="Shape 376"/>
        <p:cNvGrpSpPr/>
        <p:nvPr/>
      </p:nvGrpSpPr>
      <p:grpSpPr>
        <a:xfrm>
          <a:off x="0" y="0"/>
          <a:ext cx="0" cy="0"/>
          <a:chOff x="0" y="0"/>
          <a:chExt cx="0" cy="0"/>
        </a:xfrm>
      </p:grpSpPr>
      <p:sp>
        <p:nvSpPr>
          <p:cNvPr id="377" name="Google Shape;377;p67"/>
          <p:cNvSpPr txBox="1"/>
          <p:nvPr>
            <p:ph idx="1" type="body"/>
          </p:nvPr>
        </p:nvSpPr>
        <p:spPr>
          <a:xfrm>
            <a:off x="173175" y="987250"/>
            <a:ext cx="8817600" cy="4058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ru" sz="2600">
                <a:solidFill>
                  <a:schemeClr val="dk1"/>
                </a:solidFill>
                <a:latin typeface="Montserrat"/>
                <a:ea typeface="Montserrat"/>
                <a:cs typeface="Montserrat"/>
                <a:sym typeface="Montserrat"/>
              </a:rPr>
              <a:t>16. Не делаем постоянно мероприятия «только для мигрантов» или «только для «местных». На начальном этапе это нормальная мера для интенсивного обучения русскому языку, но впоследствии нужно набирать смешанные группы детей на основе их общих интересов и запросов.</a:t>
            </a:r>
            <a:endParaRPr sz="3100">
              <a:solidFill>
                <a:schemeClr val="dk1"/>
              </a:solidFill>
              <a:latin typeface="Montserrat"/>
              <a:ea typeface="Montserrat"/>
              <a:cs typeface="Montserrat"/>
              <a:sym typeface="Montserrat"/>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1" name="Shape 381"/>
        <p:cNvGrpSpPr/>
        <p:nvPr/>
      </p:nvGrpSpPr>
      <p:grpSpPr>
        <a:xfrm>
          <a:off x="0" y="0"/>
          <a:ext cx="0" cy="0"/>
          <a:chOff x="0" y="0"/>
          <a:chExt cx="0" cy="0"/>
        </a:xfrm>
      </p:grpSpPr>
      <p:sp>
        <p:nvSpPr>
          <p:cNvPr id="382" name="Google Shape;382;p68"/>
          <p:cNvSpPr txBox="1"/>
          <p:nvPr/>
        </p:nvSpPr>
        <p:spPr>
          <a:xfrm>
            <a:off x="2758675" y="139350"/>
            <a:ext cx="6277200" cy="12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900">
              <a:latin typeface="Montserrat"/>
              <a:ea typeface="Montserrat"/>
              <a:cs typeface="Montserrat"/>
              <a:sym typeface="Montserrat"/>
            </a:endParaRPr>
          </a:p>
        </p:txBody>
      </p:sp>
      <p:pic>
        <p:nvPicPr>
          <p:cNvPr id="383" name="Google Shape;383;p68"/>
          <p:cNvPicPr preferRelativeResize="0"/>
          <p:nvPr/>
        </p:nvPicPr>
        <p:blipFill>
          <a:blip r:embed="rId4">
            <a:alphaModFix/>
          </a:blip>
          <a:stretch>
            <a:fillRect/>
          </a:stretch>
        </p:blipFill>
        <p:spPr>
          <a:xfrm>
            <a:off x="436350" y="360000"/>
            <a:ext cx="2039174" cy="687126"/>
          </a:xfrm>
          <a:prstGeom prst="rect">
            <a:avLst/>
          </a:prstGeom>
          <a:noFill/>
          <a:ln>
            <a:noFill/>
          </a:ln>
        </p:spPr>
      </p:pic>
      <p:sp>
        <p:nvSpPr>
          <p:cNvPr id="384" name="Google Shape;384;p68"/>
          <p:cNvSpPr txBox="1"/>
          <p:nvPr/>
        </p:nvSpPr>
        <p:spPr>
          <a:xfrm>
            <a:off x="3152425" y="441963"/>
            <a:ext cx="5637900" cy="600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ru" sz="2700">
                <a:latin typeface="Montserrat"/>
                <a:ea typeface="Montserrat"/>
                <a:cs typeface="Montserrat"/>
                <a:sym typeface="Montserrat"/>
              </a:rPr>
              <a:t>Итоги</a:t>
            </a:r>
            <a:r>
              <a:rPr b="1" lang="ru" sz="2700">
                <a:latin typeface="Montserrat"/>
                <a:ea typeface="Montserrat"/>
                <a:cs typeface="Montserrat"/>
                <a:sym typeface="Montserrat"/>
              </a:rPr>
              <a:t> встречи 08.12</a:t>
            </a:r>
            <a:endParaRPr b="1" sz="2700">
              <a:latin typeface="Montserrat"/>
              <a:ea typeface="Montserrat"/>
              <a:cs typeface="Montserrat"/>
              <a:sym typeface="Montserrat"/>
            </a:endParaRPr>
          </a:p>
        </p:txBody>
      </p:sp>
      <p:sp>
        <p:nvSpPr>
          <p:cNvPr id="385" name="Google Shape;385;p68"/>
          <p:cNvSpPr txBox="1"/>
          <p:nvPr/>
        </p:nvSpPr>
        <p:spPr>
          <a:xfrm>
            <a:off x="309725" y="1268875"/>
            <a:ext cx="8575500" cy="35709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SzPts val="2000"/>
              <a:buFont typeface="Montserrat"/>
              <a:buChar char="●"/>
            </a:pPr>
            <a:r>
              <a:rPr lang="ru" sz="2000">
                <a:latin typeface="Montserrat"/>
                <a:ea typeface="Montserrat"/>
                <a:cs typeface="Montserrat"/>
                <a:sym typeface="Montserrat"/>
              </a:rPr>
              <a:t>информация о программе “Одинаково разные”;</a:t>
            </a:r>
            <a:endParaRPr sz="2000">
              <a:latin typeface="Montserrat"/>
              <a:ea typeface="Montserrat"/>
              <a:cs typeface="Montserrat"/>
              <a:sym typeface="Montserrat"/>
            </a:endParaRPr>
          </a:p>
          <a:p>
            <a:pPr indent="-355600" lvl="0" marL="457200" rtl="0" algn="l">
              <a:spcBef>
                <a:spcPts val="0"/>
              </a:spcBef>
              <a:spcAft>
                <a:spcPts val="0"/>
              </a:spcAft>
              <a:buSzPts val="2000"/>
              <a:buFont typeface="Montserrat"/>
              <a:buChar char="●"/>
            </a:pPr>
            <a:r>
              <a:rPr lang="ru" sz="2000">
                <a:latin typeface="Montserrat"/>
                <a:ea typeface="Montserrat"/>
                <a:cs typeface="Montserrat"/>
                <a:sym typeface="Montserrat"/>
              </a:rPr>
              <a:t>краткое знакомство с участниками встречи;</a:t>
            </a:r>
            <a:endParaRPr sz="2000">
              <a:latin typeface="Montserrat"/>
              <a:ea typeface="Montserrat"/>
              <a:cs typeface="Montserrat"/>
              <a:sym typeface="Montserrat"/>
            </a:endParaRPr>
          </a:p>
          <a:p>
            <a:pPr indent="-355600" lvl="0" marL="457200" rtl="0" algn="l">
              <a:spcBef>
                <a:spcPts val="0"/>
              </a:spcBef>
              <a:spcAft>
                <a:spcPts val="0"/>
              </a:spcAft>
              <a:buSzPts val="2000"/>
              <a:buFont typeface="Montserrat"/>
              <a:buChar char="●"/>
            </a:pPr>
            <a:r>
              <a:rPr lang="ru" sz="2000">
                <a:latin typeface="Montserrat"/>
                <a:ea typeface="Montserrat"/>
                <a:cs typeface="Montserrat"/>
                <a:sym typeface="Montserrat"/>
              </a:rPr>
              <a:t>стратегии интеграции детей-инофонов;</a:t>
            </a:r>
            <a:endParaRPr sz="2000">
              <a:latin typeface="Montserrat"/>
              <a:ea typeface="Montserrat"/>
              <a:cs typeface="Montserrat"/>
              <a:sym typeface="Montserrat"/>
            </a:endParaRPr>
          </a:p>
          <a:p>
            <a:pPr indent="-355600" lvl="0" marL="457200" rtl="0" algn="l">
              <a:spcBef>
                <a:spcPts val="0"/>
              </a:spcBef>
              <a:spcAft>
                <a:spcPts val="0"/>
              </a:spcAft>
              <a:buSzPts val="2000"/>
              <a:buFont typeface="Montserrat"/>
              <a:buChar char="●"/>
            </a:pPr>
            <a:r>
              <a:rPr lang="ru" sz="2000">
                <a:latin typeface="Montserrat"/>
                <a:ea typeface="Montserrat"/>
                <a:cs typeface="Montserrat"/>
                <a:sym typeface="Montserrat"/>
              </a:rPr>
              <a:t>инклюзивная среда школы - что это и для чего это нужно;</a:t>
            </a:r>
            <a:endParaRPr sz="2000">
              <a:latin typeface="Montserrat"/>
              <a:ea typeface="Montserrat"/>
              <a:cs typeface="Montserrat"/>
              <a:sym typeface="Montserrat"/>
            </a:endParaRPr>
          </a:p>
          <a:p>
            <a:pPr indent="-355600" lvl="0" marL="457200" rtl="0" algn="l">
              <a:spcBef>
                <a:spcPts val="0"/>
              </a:spcBef>
              <a:spcAft>
                <a:spcPts val="0"/>
              </a:spcAft>
              <a:buSzPts val="2000"/>
              <a:buFont typeface="Montserrat"/>
              <a:buChar char="●"/>
            </a:pPr>
            <a:r>
              <a:rPr lang="ru" sz="2000">
                <a:latin typeface="Montserrat"/>
                <a:ea typeface="Montserrat"/>
                <a:cs typeface="Montserrat"/>
                <a:sym typeface="Montserrat"/>
              </a:rPr>
              <a:t>инструменты работы по созданию инклюзивной среды с учениками, родителями и педагогическим коллективом;</a:t>
            </a:r>
            <a:endParaRPr sz="2000">
              <a:latin typeface="Montserrat"/>
              <a:ea typeface="Montserrat"/>
              <a:cs typeface="Montserrat"/>
              <a:sym typeface="Montserrat"/>
            </a:endParaRPr>
          </a:p>
          <a:p>
            <a:pPr indent="-355600" lvl="0" marL="457200" rtl="0" algn="l">
              <a:spcBef>
                <a:spcPts val="0"/>
              </a:spcBef>
              <a:spcAft>
                <a:spcPts val="0"/>
              </a:spcAft>
              <a:buSzPts val="2000"/>
              <a:buFont typeface="Montserrat"/>
              <a:buChar char="●"/>
            </a:pPr>
            <a:r>
              <a:rPr lang="ru" sz="2000">
                <a:latin typeface="Montserrat"/>
                <a:ea typeface="Montserrat"/>
                <a:cs typeface="Montserrat"/>
                <a:sym typeface="Montserrat"/>
              </a:rPr>
              <a:t>принципы работы с детьми-инофонами;</a:t>
            </a:r>
            <a:endParaRPr sz="2000">
              <a:latin typeface="Montserrat"/>
              <a:ea typeface="Montserrat"/>
              <a:cs typeface="Montserrat"/>
              <a:sym typeface="Montserrat"/>
            </a:endParaRPr>
          </a:p>
          <a:p>
            <a:pPr indent="-355600" lvl="0" marL="457200" rtl="0" algn="l">
              <a:spcBef>
                <a:spcPts val="0"/>
              </a:spcBef>
              <a:spcAft>
                <a:spcPts val="0"/>
              </a:spcAft>
              <a:buSzPts val="2000"/>
              <a:buFont typeface="Montserrat"/>
              <a:buChar char="●"/>
            </a:pPr>
            <a:r>
              <a:rPr lang="ru" sz="2000">
                <a:latin typeface="Montserrat"/>
                <a:ea typeface="Montserrat"/>
                <a:cs typeface="Montserrat"/>
                <a:sym typeface="Montserrat"/>
              </a:rPr>
              <a:t>терминологическая рамка </a:t>
            </a:r>
            <a:r>
              <a:rPr lang="ru" sz="2000">
                <a:solidFill>
                  <a:schemeClr val="dk1"/>
                </a:solidFill>
                <a:latin typeface="Montserrat"/>
                <a:ea typeface="Montserrat"/>
                <a:cs typeface="Montserrat"/>
                <a:sym typeface="Montserrat"/>
              </a:rPr>
              <a:t>работы с детьми-инофонами;</a:t>
            </a:r>
            <a:endParaRPr sz="2000">
              <a:solidFill>
                <a:schemeClr val="dk1"/>
              </a:solidFill>
              <a:latin typeface="Montserrat"/>
              <a:ea typeface="Montserrat"/>
              <a:cs typeface="Montserrat"/>
              <a:sym typeface="Montserrat"/>
            </a:endParaRPr>
          </a:p>
          <a:p>
            <a:pPr indent="-355600" lvl="0" marL="457200" rtl="0" algn="just">
              <a:spcBef>
                <a:spcPts val="0"/>
              </a:spcBef>
              <a:spcAft>
                <a:spcPts val="0"/>
              </a:spcAft>
              <a:buClr>
                <a:schemeClr val="dk1"/>
              </a:buClr>
              <a:buSzPts val="2000"/>
              <a:buFont typeface="Montserrat"/>
              <a:buChar char="●"/>
            </a:pPr>
            <a:r>
              <a:rPr b="1" lang="ru" sz="2000">
                <a:solidFill>
                  <a:schemeClr val="dk1"/>
                </a:solidFill>
                <a:latin typeface="Montserrat"/>
                <a:ea typeface="Montserrat"/>
                <a:cs typeface="Montserrat"/>
                <a:sym typeface="Montserrat"/>
              </a:rPr>
              <a:t>напишите в чат свои </a:t>
            </a:r>
            <a:r>
              <a:rPr b="1" lang="ru" sz="2000">
                <a:solidFill>
                  <a:schemeClr val="dk1"/>
                </a:solidFill>
                <a:latin typeface="Montserrat"/>
                <a:ea typeface="Montserrat"/>
                <a:cs typeface="Montserrat"/>
                <a:sym typeface="Montserrat"/>
              </a:rPr>
              <a:t>вопросы и комментарии</a:t>
            </a:r>
            <a:r>
              <a:rPr b="1" lang="ru" sz="2000">
                <a:solidFill>
                  <a:schemeClr val="dk1"/>
                </a:solidFill>
                <a:latin typeface="Montserrat"/>
                <a:ea typeface="Montserrat"/>
                <a:cs typeface="Montserrat"/>
                <a:sym typeface="Montserrat"/>
              </a:rPr>
              <a:t>, мы сохраним чат и подготовим для вас ответы к следующей встрече.</a:t>
            </a:r>
            <a:endParaRPr b="1" sz="2000">
              <a:solidFill>
                <a:schemeClr val="dk1"/>
              </a:solidFill>
              <a:latin typeface="Montserrat"/>
              <a:ea typeface="Montserrat"/>
              <a:cs typeface="Montserrat"/>
              <a:sym typeface="Montserrat"/>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69"/>
          <p:cNvSpPr txBox="1"/>
          <p:nvPr>
            <p:ph type="ctrTitle"/>
          </p:nvPr>
        </p:nvSpPr>
        <p:spPr>
          <a:xfrm>
            <a:off x="1196552" y="781525"/>
            <a:ext cx="67509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ru">
                <a:latin typeface="Montserrat"/>
                <a:ea typeface="Montserrat"/>
                <a:cs typeface="Montserrat"/>
                <a:sym typeface="Montserrat"/>
              </a:rPr>
              <a:t>Спасибо за внимание!</a:t>
            </a:r>
            <a:endParaRPr>
              <a:latin typeface="Montserrat"/>
              <a:ea typeface="Montserrat"/>
              <a:cs typeface="Montserrat"/>
              <a:sym typeface="Montserrat"/>
            </a:endParaRPr>
          </a:p>
        </p:txBody>
      </p:sp>
      <p:sp>
        <p:nvSpPr>
          <p:cNvPr id="391" name="Google Shape;391;p69"/>
          <p:cNvSpPr txBox="1"/>
          <p:nvPr>
            <p:ph idx="1" type="subTitle"/>
          </p:nvPr>
        </p:nvSpPr>
        <p:spPr>
          <a:xfrm>
            <a:off x="311700" y="2834125"/>
            <a:ext cx="8520600" cy="885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ru" sz="2600">
                <a:solidFill>
                  <a:srgbClr val="000000"/>
                </a:solidFill>
                <a:latin typeface="Montserrat"/>
                <a:ea typeface="Montserrat"/>
                <a:cs typeface="Montserrat"/>
                <a:sym typeface="Montserrat"/>
              </a:rPr>
              <a:t>контакты:</a:t>
            </a:r>
            <a:endParaRPr sz="2600">
              <a:solidFill>
                <a:srgbClr val="000000"/>
              </a:solidFill>
              <a:latin typeface="Montserrat"/>
              <a:ea typeface="Montserrat"/>
              <a:cs typeface="Montserrat"/>
              <a:sym typeface="Montserrat"/>
            </a:endParaRPr>
          </a:p>
          <a:p>
            <a:pPr indent="0" lvl="0" marL="0" rtl="0" algn="ctr">
              <a:spcBef>
                <a:spcPts val="0"/>
              </a:spcBef>
              <a:spcAft>
                <a:spcPts val="0"/>
              </a:spcAft>
              <a:buNone/>
            </a:pPr>
            <a:r>
              <a:rPr lang="ru" sz="2600">
                <a:solidFill>
                  <a:srgbClr val="000000"/>
                </a:solidFill>
                <a:latin typeface="Montserrat"/>
                <a:ea typeface="Montserrat"/>
                <a:cs typeface="Montserrat"/>
                <a:sym typeface="Montserrat"/>
              </a:rPr>
              <a:t>odinakovo.raznie@gmail.com</a:t>
            </a:r>
            <a:endParaRPr sz="2600">
              <a:solidFill>
                <a:srgbClr val="000000"/>
              </a:solidFill>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2" name="Shape 132"/>
        <p:cNvGrpSpPr/>
        <p:nvPr/>
      </p:nvGrpSpPr>
      <p:grpSpPr>
        <a:xfrm>
          <a:off x="0" y="0"/>
          <a:ext cx="0" cy="0"/>
          <a:chOff x="0" y="0"/>
          <a:chExt cx="0" cy="0"/>
        </a:xfrm>
      </p:grpSpPr>
      <p:sp>
        <p:nvSpPr>
          <p:cNvPr id="133" name="Google Shape;133;p29"/>
          <p:cNvSpPr txBox="1"/>
          <p:nvPr/>
        </p:nvSpPr>
        <p:spPr>
          <a:xfrm>
            <a:off x="2758675" y="139350"/>
            <a:ext cx="6277200" cy="12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ru" sz="2000">
                <a:latin typeface="Montserrat"/>
                <a:ea typeface="Montserrat"/>
                <a:cs typeface="Montserrat"/>
                <a:sym typeface="Montserrat"/>
              </a:rPr>
              <a:t>РЕЗУЛЬТАТЫ ЗА 2019-2022 УЧ.ГГ.</a:t>
            </a:r>
            <a:endParaRPr b="1" sz="2000">
              <a:latin typeface="Montserrat"/>
              <a:ea typeface="Montserrat"/>
              <a:cs typeface="Montserrat"/>
              <a:sym typeface="Montserrat"/>
            </a:endParaRPr>
          </a:p>
          <a:p>
            <a:pPr indent="0" lvl="0" marL="0" rtl="0" algn="l">
              <a:spcBef>
                <a:spcPts val="0"/>
              </a:spcBef>
              <a:spcAft>
                <a:spcPts val="0"/>
              </a:spcAft>
              <a:buNone/>
            </a:pPr>
            <a:r>
              <a:rPr b="1" lang="ru" sz="2000">
                <a:latin typeface="Montserrat"/>
                <a:ea typeface="Montserrat"/>
                <a:cs typeface="Montserrat"/>
                <a:sym typeface="Montserrat"/>
              </a:rPr>
              <a:t>Калужская область и г. Новосибирск</a:t>
            </a:r>
            <a:endParaRPr b="1" sz="1900">
              <a:latin typeface="Montserrat"/>
              <a:ea typeface="Montserrat"/>
              <a:cs typeface="Montserrat"/>
              <a:sym typeface="Montserrat"/>
            </a:endParaRPr>
          </a:p>
        </p:txBody>
      </p:sp>
      <p:pic>
        <p:nvPicPr>
          <p:cNvPr id="134" name="Google Shape;134;p29"/>
          <p:cNvPicPr preferRelativeResize="0"/>
          <p:nvPr/>
        </p:nvPicPr>
        <p:blipFill>
          <a:blip r:embed="rId4">
            <a:alphaModFix/>
          </a:blip>
          <a:stretch>
            <a:fillRect/>
          </a:stretch>
        </p:blipFill>
        <p:spPr>
          <a:xfrm>
            <a:off x="436350" y="360000"/>
            <a:ext cx="2039174" cy="687126"/>
          </a:xfrm>
          <a:prstGeom prst="rect">
            <a:avLst/>
          </a:prstGeom>
          <a:noFill/>
          <a:ln>
            <a:noFill/>
          </a:ln>
        </p:spPr>
      </p:pic>
      <p:sp>
        <p:nvSpPr>
          <p:cNvPr id="135" name="Google Shape;135;p29"/>
          <p:cNvSpPr txBox="1"/>
          <p:nvPr/>
        </p:nvSpPr>
        <p:spPr>
          <a:xfrm>
            <a:off x="318800" y="1516475"/>
            <a:ext cx="8304000" cy="326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ru" sz="2500">
                <a:latin typeface="Montserrat"/>
                <a:ea typeface="Montserrat"/>
                <a:cs typeface="Montserrat"/>
                <a:sym typeface="Montserrat"/>
              </a:rPr>
              <a:t>33 школы</a:t>
            </a:r>
            <a:r>
              <a:rPr lang="ru" sz="2500">
                <a:latin typeface="Montserrat"/>
                <a:ea typeface="Montserrat"/>
                <a:cs typeface="Montserrat"/>
                <a:sym typeface="Montserrat"/>
              </a:rPr>
              <a:t> приняли участие в программе</a:t>
            </a:r>
            <a:endParaRPr sz="2500">
              <a:latin typeface="Montserrat"/>
              <a:ea typeface="Montserrat"/>
              <a:cs typeface="Montserrat"/>
              <a:sym typeface="Montserrat"/>
            </a:endParaRPr>
          </a:p>
          <a:p>
            <a:pPr indent="0" lvl="0" marL="0" rtl="0" algn="l">
              <a:spcBef>
                <a:spcPts val="0"/>
              </a:spcBef>
              <a:spcAft>
                <a:spcPts val="0"/>
              </a:spcAft>
              <a:buNone/>
            </a:pPr>
            <a:r>
              <a:rPr b="1" lang="ru" sz="2500">
                <a:latin typeface="Montserrat"/>
                <a:ea typeface="Montserrat"/>
                <a:cs typeface="Montserrat"/>
                <a:sym typeface="Montserrat"/>
              </a:rPr>
              <a:t>3000 детей</a:t>
            </a:r>
            <a:r>
              <a:rPr lang="ru" sz="2500">
                <a:latin typeface="Montserrat"/>
                <a:ea typeface="Montserrat"/>
                <a:cs typeface="Montserrat"/>
                <a:sym typeface="Montserrat"/>
              </a:rPr>
              <a:t> посещают внеурочные занятия и общешкольные мероприятия программы</a:t>
            </a:r>
            <a:endParaRPr sz="2500">
              <a:latin typeface="Montserrat"/>
              <a:ea typeface="Montserrat"/>
              <a:cs typeface="Montserrat"/>
              <a:sym typeface="Montserrat"/>
            </a:endParaRPr>
          </a:p>
          <a:p>
            <a:pPr indent="0" lvl="0" marL="0" rtl="0" algn="l">
              <a:spcBef>
                <a:spcPts val="0"/>
              </a:spcBef>
              <a:spcAft>
                <a:spcPts val="0"/>
              </a:spcAft>
              <a:buNone/>
            </a:pPr>
            <a:r>
              <a:rPr b="1" lang="ru" sz="2500">
                <a:latin typeface="Montserrat"/>
                <a:ea typeface="Montserrat"/>
                <a:cs typeface="Montserrat"/>
                <a:sym typeface="Montserrat"/>
              </a:rPr>
              <a:t>4800 экземпляров</a:t>
            </a:r>
            <a:r>
              <a:rPr lang="ru" sz="2500">
                <a:latin typeface="Montserrat"/>
                <a:ea typeface="Montserrat"/>
                <a:cs typeface="Montserrat"/>
                <a:sym typeface="Montserrat"/>
              </a:rPr>
              <a:t> учебных пособий и игр мы передали школам </a:t>
            </a:r>
            <a:r>
              <a:rPr i="1" lang="ru" sz="2500" u="sng">
                <a:latin typeface="Montserrat"/>
                <a:ea typeface="Montserrat"/>
                <a:cs typeface="Montserrat"/>
                <a:sym typeface="Montserrat"/>
              </a:rPr>
              <a:t>(теперь в списке ФГОС есть рекомендованный учебник по РКИ, поэтому школы могут заказывать его самостоятельно)</a:t>
            </a:r>
            <a:endParaRPr i="1" sz="2500" u="sng">
              <a:latin typeface="Montserrat"/>
              <a:ea typeface="Montserrat"/>
              <a:cs typeface="Montserrat"/>
              <a:sym typeface="Montserrat"/>
            </a:endParaRPr>
          </a:p>
          <a:p>
            <a:pPr indent="0" lvl="0" marL="0" rtl="0" algn="l">
              <a:spcBef>
                <a:spcPts val="0"/>
              </a:spcBef>
              <a:spcAft>
                <a:spcPts val="0"/>
              </a:spcAft>
              <a:buNone/>
            </a:pPr>
            <a:r>
              <a:rPr b="1" lang="ru" sz="2500">
                <a:latin typeface="Montserrat"/>
                <a:ea typeface="Montserrat"/>
                <a:cs typeface="Montserrat"/>
                <a:sym typeface="Montserrat"/>
              </a:rPr>
              <a:t>150 педагогов</a:t>
            </a:r>
            <a:r>
              <a:rPr lang="ru" sz="2500">
                <a:latin typeface="Montserrat"/>
                <a:ea typeface="Montserrat"/>
                <a:cs typeface="Montserrat"/>
                <a:sym typeface="Montserrat"/>
              </a:rPr>
              <a:t> прошли обучение</a:t>
            </a:r>
            <a:endParaRPr sz="2500">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9" name="Shape 139"/>
        <p:cNvGrpSpPr/>
        <p:nvPr/>
      </p:nvGrpSpPr>
      <p:grpSpPr>
        <a:xfrm>
          <a:off x="0" y="0"/>
          <a:ext cx="0" cy="0"/>
          <a:chOff x="0" y="0"/>
          <a:chExt cx="0" cy="0"/>
        </a:xfrm>
      </p:grpSpPr>
      <p:sp>
        <p:nvSpPr>
          <p:cNvPr id="140" name="Google Shape;140;p30"/>
          <p:cNvSpPr txBox="1"/>
          <p:nvPr/>
        </p:nvSpPr>
        <p:spPr>
          <a:xfrm>
            <a:off x="2758675" y="139350"/>
            <a:ext cx="6277200" cy="126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ru" sz="2000">
                <a:latin typeface="Montserrat"/>
                <a:ea typeface="Montserrat"/>
                <a:cs typeface="Montserrat"/>
                <a:sym typeface="Montserrat"/>
              </a:rPr>
              <a:t>РЕЗУЛЬТАТЫ ЗА 2019-2022 УЧ.ГГ.</a:t>
            </a:r>
            <a:endParaRPr b="1" sz="2000">
              <a:latin typeface="Montserrat"/>
              <a:ea typeface="Montserrat"/>
              <a:cs typeface="Montserrat"/>
              <a:sym typeface="Montserrat"/>
            </a:endParaRPr>
          </a:p>
          <a:p>
            <a:pPr indent="0" lvl="0" marL="0" rtl="0" algn="l">
              <a:spcBef>
                <a:spcPts val="0"/>
              </a:spcBef>
              <a:spcAft>
                <a:spcPts val="0"/>
              </a:spcAft>
              <a:buNone/>
            </a:pPr>
            <a:r>
              <a:rPr b="1" lang="ru" sz="2000">
                <a:latin typeface="Montserrat"/>
                <a:ea typeface="Montserrat"/>
                <a:cs typeface="Montserrat"/>
                <a:sym typeface="Montserrat"/>
              </a:rPr>
              <a:t>Калужская область и г. Новосибирск</a:t>
            </a:r>
            <a:endParaRPr b="1" sz="2000">
              <a:latin typeface="Montserrat"/>
              <a:ea typeface="Montserrat"/>
              <a:cs typeface="Montserrat"/>
              <a:sym typeface="Montserrat"/>
            </a:endParaRPr>
          </a:p>
          <a:p>
            <a:pPr indent="0" lvl="0" marL="0" rtl="0" algn="l">
              <a:spcBef>
                <a:spcPts val="0"/>
              </a:spcBef>
              <a:spcAft>
                <a:spcPts val="0"/>
              </a:spcAft>
              <a:buNone/>
            </a:pPr>
            <a:r>
              <a:rPr b="1" lang="ru" sz="1900">
                <a:latin typeface="Montserrat"/>
                <a:ea typeface="Montserrat"/>
                <a:cs typeface="Montserrat"/>
                <a:sym typeface="Montserrat"/>
              </a:rPr>
              <a:t>программы “Одинаково разные” и “Амарэ”</a:t>
            </a:r>
            <a:endParaRPr b="1" sz="1900">
              <a:latin typeface="Montserrat"/>
              <a:ea typeface="Montserrat"/>
              <a:cs typeface="Montserrat"/>
              <a:sym typeface="Montserrat"/>
            </a:endParaRPr>
          </a:p>
        </p:txBody>
      </p:sp>
      <p:pic>
        <p:nvPicPr>
          <p:cNvPr id="141" name="Google Shape;141;p30"/>
          <p:cNvPicPr preferRelativeResize="0"/>
          <p:nvPr/>
        </p:nvPicPr>
        <p:blipFill>
          <a:blip r:embed="rId4">
            <a:alphaModFix/>
          </a:blip>
          <a:stretch>
            <a:fillRect/>
          </a:stretch>
        </p:blipFill>
        <p:spPr>
          <a:xfrm>
            <a:off x="436350" y="360000"/>
            <a:ext cx="2039174" cy="687126"/>
          </a:xfrm>
          <a:prstGeom prst="rect">
            <a:avLst/>
          </a:prstGeom>
          <a:noFill/>
          <a:ln>
            <a:noFill/>
          </a:ln>
        </p:spPr>
      </p:pic>
      <p:sp>
        <p:nvSpPr>
          <p:cNvPr id="142" name="Google Shape;142;p30"/>
          <p:cNvSpPr txBox="1"/>
          <p:nvPr/>
        </p:nvSpPr>
        <p:spPr>
          <a:xfrm>
            <a:off x="318800" y="1300325"/>
            <a:ext cx="8304000" cy="364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ru" sz="2500">
                <a:latin typeface="Montserrat"/>
                <a:ea typeface="Montserrat"/>
                <a:cs typeface="Montserrat"/>
                <a:sym typeface="Montserrat"/>
              </a:rPr>
              <a:t>3 учебные программы </a:t>
            </a:r>
            <a:r>
              <a:rPr lang="ru" sz="2500">
                <a:latin typeface="Montserrat"/>
                <a:ea typeface="Montserrat"/>
                <a:cs typeface="Montserrat"/>
                <a:sym typeface="Montserrat"/>
              </a:rPr>
              <a:t>разработаны для курсов повышения квалификации</a:t>
            </a:r>
            <a:endParaRPr sz="2500">
              <a:latin typeface="Montserrat"/>
              <a:ea typeface="Montserrat"/>
              <a:cs typeface="Montserrat"/>
              <a:sym typeface="Montserrat"/>
            </a:endParaRPr>
          </a:p>
          <a:p>
            <a:pPr indent="0" lvl="0" marL="0" rtl="0" algn="l">
              <a:spcBef>
                <a:spcPts val="0"/>
              </a:spcBef>
              <a:spcAft>
                <a:spcPts val="0"/>
              </a:spcAft>
              <a:buNone/>
            </a:pPr>
            <a:r>
              <a:rPr b="1" lang="ru" sz="2500">
                <a:latin typeface="Montserrat"/>
                <a:ea typeface="Montserrat"/>
                <a:cs typeface="Montserrat"/>
                <a:sym typeface="Montserrat"/>
              </a:rPr>
              <a:t>672 часа</a:t>
            </a:r>
            <a:r>
              <a:rPr lang="ru" sz="2500">
                <a:latin typeface="Montserrat"/>
                <a:ea typeface="Montserrat"/>
                <a:cs typeface="Montserrat"/>
                <a:sym typeface="Montserrat"/>
              </a:rPr>
              <a:t> образовательной программы проведено для педагогов</a:t>
            </a:r>
            <a:endParaRPr sz="2500">
              <a:latin typeface="Montserrat"/>
              <a:ea typeface="Montserrat"/>
              <a:cs typeface="Montserrat"/>
              <a:sym typeface="Montserrat"/>
            </a:endParaRPr>
          </a:p>
          <a:p>
            <a:pPr indent="0" lvl="0" marL="0" rtl="0" algn="l">
              <a:spcBef>
                <a:spcPts val="0"/>
              </a:spcBef>
              <a:spcAft>
                <a:spcPts val="0"/>
              </a:spcAft>
              <a:buNone/>
            </a:pPr>
            <a:r>
              <a:rPr b="1" lang="ru" sz="2500">
                <a:latin typeface="Montserrat"/>
                <a:ea typeface="Montserrat"/>
                <a:cs typeface="Montserrat"/>
                <a:sym typeface="Montserrat"/>
              </a:rPr>
              <a:t>9 волн диагностики </a:t>
            </a:r>
            <a:r>
              <a:rPr lang="ru" sz="2500">
                <a:latin typeface="Montserrat"/>
                <a:ea typeface="Montserrat"/>
                <a:cs typeface="Montserrat"/>
                <a:sym typeface="Montserrat"/>
              </a:rPr>
              <a:t>уровня русского языка проведено для детей-инофонов - входная, промежуточная и итоговая диагностики</a:t>
            </a:r>
            <a:endParaRPr sz="2500">
              <a:latin typeface="Montserrat"/>
              <a:ea typeface="Montserrat"/>
              <a:cs typeface="Montserrat"/>
              <a:sym typeface="Montserrat"/>
            </a:endParaRPr>
          </a:p>
          <a:p>
            <a:pPr indent="0" lvl="0" marL="0" rtl="0" algn="l">
              <a:spcBef>
                <a:spcPts val="0"/>
              </a:spcBef>
              <a:spcAft>
                <a:spcPts val="0"/>
              </a:spcAft>
              <a:buNone/>
            </a:pPr>
            <a:r>
              <a:rPr lang="ru" sz="2500">
                <a:latin typeface="Montserrat"/>
                <a:ea typeface="Montserrat"/>
                <a:cs typeface="Montserrat"/>
                <a:sym typeface="Montserrat"/>
              </a:rPr>
              <a:t>Средний </a:t>
            </a:r>
            <a:r>
              <a:rPr b="1" lang="ru" sz="2500">
                <a:latin typeface="Montserrat"/>
                <a:ea typeface="Montserrat"/>
                <a:cs typeface="Montserrat"/>
                <a:sym typeface="Montserrat"/>
              </a:rPr>
              <a:t>показатель прогресса </a:t>
            </a:r>
            <a:r>
              <a:rPr lang="ru" sz="2500">
                <a:latin typeface="Montserrat"/>
                <a:ea typeface="Montserrat"/>
                <a:cs typeface="Montserrat"/>
                <a:sym typeface="Montserrat"/>
              </a:rPr>
              <a:t>в освоении русского языка +1/1,5 уровня владения за уч.год</a:t>
            </a:r>
            <a:endParaRPr sz="2500">
              <a:latin typeface="Montserrat"/>
              <a:ea typeface="Montserrat"/>
              <a:cs typeface="Montserrat"/>
              <a:sym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6" name="Shape 146"/>
        <p:cNvGrpSpPr/>
        <p:nvPr/>
      </p:nvGrpSpPr>
      <p:grpSpPr>
        <a:xfrm>
          <a:off x="0" y="0"/>
          <a:ext cx="0" cy="0"/>
          <a:chOff x="0" y="0"/>
          <a:chExt cx="0" cy="0"/>
        </a:xfrm>
      </p:grpSpPr>
      <p:sp>
        <p:nvSpPr>
          <p:cNvPr id="147" name="Google Shape;147;p31"/>
          <p:cNvSpPr txBox="1"/>
          <p:nvPr/>
        </p:nvSpPr>
        <p:spPr>
          <a:xfrm>
            <a:off x="1433400" y="1047125"/>
            <a:ext cx="6277200" cy="126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ru" sz="2900">
                <a:latin typeface="Montserrat"/>
                <a:ea typeface="Montserrat"/>
                <a:cs typeface="Montserrat"/>
                <a:sym typeface="Montserrat"/>
              </a:rPr>
              <a:t>Напишите в чат:</a:t>
            </a:r>
            <a:endParaRPr b="1" sz="2800">
              <a:latin typeface="Montserrat"/>
              <a:ea typeface="Montserrat"/>
              <a:cs typeface="Montserrat"/>
              <a:sym typeface="Montserrat"/>
            </a:endParaRPr>
          </a:p>
        </p:txBody>
      </p:sp>
      <p:pic>
        <p:nvPicPr>
          <p:cNvPr id="148" name="Google Shape;148;p31"/>
          <p:cNvPicPr preferRelativeResize="0"/>
          <p:nvPr/>
        </p:nvPicPr>
        <p:blipFill>
          <a:blip r:embed="rId4">
            <a:alphaModFix/>
          </a:blip>
          <a:stretch>
            <a:fillRect/>
          </a:stretch>
        </p:blipFill>
        <p:spPr>
          <a:xfrm>
            <a:off x="436350" y="360000"/>
            <a:ext cx="2039174" cy="687126"/>
          </a:xfrm>
          <a:prstGeom prst="rect">
            <a:avLst/>
          </a:prstGeom>
          <a:noFill/>
          <a:ln>
            <a:noFill/>
          </a:ln>
        </p:spPr>
      </p:pic>
      <p:sp>
        <p:nvSpPr>
          <p:cNvPr id="149" name="Google Shape;149;p31"/>
          <p:cNvSpPr txBox="1"/>
          <p:nvPr/>
        </p:nvSpPr>
        <p:spPr>
          <a:xfrm>
            <a:off x="108375" y="2164975"/>
            <a:ext cx="8921400" cy="2262600"/>
          </a:xfrm>
          <a:prstGeom prst="rect">
            <a:avLst/>
          </a:prstGeom>
          <a:noFill/>
          <a:ln>
            <a:noFill/>
          </a:ln>
        </p:spPr>
        <p:txBody>
          <a:bodyPr anchorCtr="0" anchor="t" bIns="91425" lIns="91425" spcFirstLastPara="1" rIns="91425" wrap="square" tIns="91425">
            <a:spAutoFit/>
          </a:bodyPr>
          <a:lstStyle/>
          <a:p>
            <a:pPr indent="-400050" lvl="0" marL="457200" rtl="0" algn="l">
              <a:spcBef>
                <a:spcPts val="0"/>
              </a:spcBef>
              <a:spcAft>
                <a:spcPts val="0"/>
              </a:spcAft>
              <a:buSzPts val="2700"/>
              <a:buFont typeface="Montserrat"/>
              <a:buChar char="●"/>
            </a:pPr>
            <a:r>
              <a:rPr lang="ru" sz="2700">
                <a:latin typeface="Montserrat"/>
                <a:ea typeface="Montserrat"/>
                <a:cs typeface="Montserrat"/>
                <a:sym typeface="Montserrat"/>
              </a:rPr>
              <a:t>сколько в вашей школе учеников-инофонов;</a:t>
            </a:r>
            <a:endParaRPr sz="2700">
              <a:latin typeface="Montserrat"/>
              <a:ea typeface="Montserrat"/>
              <a:cs typeface="Montserrat"/>
              <a:sym typeface="Montserrat"/>
            </a:endParaRPr>
          </a:p>
          <a:p>
            <a:pPr indent="-400050" lvl="0" marL="457200" rtl="0" algn="l">
              <a:spcBef>
                <a:spcPts val="0"/>
              </a:spcBef>
              <a:spcAft>
                <a:spcPts val="0"/>
              </a:spcAft>
              <a:buSzPts val="2700"/>
              <a:buFont typeface="Montserrat"/>
              <a:buChar char="●"/>
            </a:pPr>
            <a:r>
              <a:rPr lang="ru" sz="2700">
                <a:latin typeface="Montserrat"/>
                <a:ea typeface="Montserrat"/>
                <a:cs typeface="Montserrat"/>
                <a:sym typeface="Montserrat"/>
              </a:rPr>
              <a:t>знаете ли вы, из каких они стран;</a:t>
            </a:r>
            <a:endParaRPr sz="2700">
              <a:latin typeface="Montserrat"/>
              <a:ea typeface="Montserrat"/>
              <a:cs typeface="Montserrat"/>
              <a:sym typeface="Montserrat"/>
            </a:endParaRPr>
          </a:p>
          <a:p>
            <a:pPr indent="-400050" lvl="0" marL="457200" rtl="0" algn="l">
              <a:spcBef>
                <a:spcPts val="0"/>
              </a:spcBef>
              <a:spcAft>
                <a:spcPts val="0"/>
              </a:spcAft>
              <a:buSzPts val="2700"/>
              <a:buFont typeface="Montserrat"/>
              <a:buChar char="●"/>
            </a:pPr>
            <a:r>
              <a:rPr lang="ru" sz="2700">
                <a:latin typeface="Montserrat"/>
                <a:ea typeface="Montserrat"/>
                <a:cs typeface="Montserrat"/>
                <a:sym typeface="Montserrat"/>
              </a:rPr>
              <a:t>какие трудности возникают у учеников;</a:t>
            </a:r>
            <a:endParaRPr sz="2700">
              <a:latin typeface="Montserrat"/>
              <a:ea typeface="Montserrat"/>
              <a:cs typeface="Montserrat"/>
              <a:sym typeface="Montserrat"/>
            </a:endParaRPr>
          </a:p>
          <a:p>
            <a:pPr indent="-400050" lvl="0" marL="457200" rtl="0" algn="l">
              <a:spcBef>
                <a:spcPts val="0"/>
              </a:spcBef>
              <a:spcAft>
                <a:spcPts val="0"/>
              </a:spcAft>
              <a:buSzPts val="2700"/>
              <a:buFont typeface="Montserrat"/>
              <a:buChar char="●"/>
            </a:pPr>
            <a:r>
              <a:rPr lang="ru" sz="2700">
                <a:latin typeface="Montserrat"/>
                <a:ea typeface="Montserrat"/>
                <a:cs typeface="Montserrat"/>
                <a:sym typeface="Montserrat"/>
              </a:rPr>
              <a:t>какие трудности возникают у родителей;</a:t>
            </a:r>
            <a:endParaRPr sz="2700">
              <a:latin typeface="Montserrat"/>
              <a:ea typeface="Montserrat"/>
              <a:cs typeface="Montserrat"/>
              <a:sym typeface="Montserrat"/>
            </a:endParaRPr>
          </a:p>
          <a:p>
            <a:pPr indent="-400050" lvl="0" marL="457200" rtl="0" algn="l">
              <a:spcBef>
                <a:spcPts val="0"/>
              </a:spcBef>
              <a:spcAft>
                <a:spcPts val="0"/>
              </a:spcAft>
              <a:buSzPts val="2700"/>
              <a:buFont typeface="Montserrat"/>
              <a:buChar char="●"/>
            </a:pPr>
            <a:r>
              <a:rPr lang="ru" sz="2700">
                <a:latin typeface="Montserrat"/>
                <a:ea typeface="Montserrat"/>
                <a:cs typeface="Montserrat"/>
                <a:sym typeface="Montserrat"/>
              </a:rPr>
              <a:t>какие трудности возникают у педагогов.</a:t>
            </a:r>
            <a:endParaRPr sz="2700">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3" name="Shape 153"/>
        <p:cNvGrpSpPr/>
        <p:nvPr/>
      </p:nvGrpSpPr>
      <p:grpSpPr>
        <a:xfrm>
          <a:off x="0" y="0"/>
          <a:ext cx="0" cy="0"/>
          <a:chOff x="0" y="0"/>
          <a:chExt cx="0" cy="0"/>
        </a:xfrm>
      </p:grpSpPr>
      <p:sp>
        <p:nvSpPr>
          <p:cNvPr id="154" name="Google Shape;154;p32"/>
          <p:cNvSpPr txBox="1"/>
          <p:nvPr/>
        </p:nvSpPr>
        <p:spPr>
          <a:xfrm>
            <a:off x="2688925" y="70124"/>
            <a:ext cx="6277200" cy="535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ru" sz="2120">
                <a:latin typeface="Montserrat"/>
                <a:ea typeface="Montserrat"/>
                <a:cs typeface="Montserrat"/>
                <a:sym typeface="Montserrat"/>
              </a:rPr>
              <a:t>Стратегии работы с “иными” детьми </a:t>
            </a:r>
            <a:endParaRPr b="1" sz="3200">
              <a:latin typeface="Montserrat"/>
              <a:ea typeface="Montserrat"/>
              <a:cs typeface="Montserrat"/>
              <a:sym typeface="Montserrat"/>
            </a:endParaRPr>
          </a:p>
        </p:txBody>
      </p:sp>
      <p:pic>
        <p:nvPicPr>
          <p:cNvPr id="155" name="Google Shape;155;p32"/>
          <p:cNvPicPr preferRelativeResize="0"/>
          <p:nvPr/>
        </p:nvPicPr>
        <p:blipFill>
          <a:blip r:embed="rId4">
            <a:alphaModFix/>
          </a:blip>
          <a:stretch>
            <a:fillRect/>
          </a:stretch>
        </p:blipFill>
        <p:spPr>
          <a:xfrm>
            <a:off x="436350" y="360000"/>
            <a:ext cx="2039174" cy="687126"/>
          </a:xfrm>
          <a:prstGeom prst="rect">
            <a:avLst/>
          </a:prstGeom>
          <a:noFill/>
          <a:ln>
            <a:noFill/>
          </a:ln>
        </p:spPr>
      </p:pic>
      <p:cxnSp>
        <p:nvCxnSpPr>
          <p:cNvPr id="156" name="Google Shape;156;p32"/>
          <p:cNvCxnSpPr/>
          <p:nvPr/>
        </p:nvCxnSpPr>
        <p:spPr>
          <a:xfrm>
            <a:off x="3905050" y="1149200"/>
            <a:ext cx="44700" cy="3469800"/>
          </a:xfrm>
          <a:prstGeom prst="straightConnector1">
            <a:avLst/>
          </a:prstGeom>
          <a:noFill/>
          <a:ln cap="flat" cmpd="sng" w="38100">
            <a:solidFill>
              <a:srgbClr val="D9D2E9"/>
            </a:solidFill>
            <a:prstDash val="solid"/>
            <a:round/>
            <a:headEnd len="med" w="med" type="none"/>
            <a:tailEnd len="med" w="med" type="none"/>
          </a:ln>
        </p:spPr>
      </p:cxnSp>
      <p:cxnSp>
        <p:nvCxnSpPr>
          <p:cNvPr id="157" name="Google Shape;157;p32"/>
          <p:cNvCxnSpPr/>
          <p:nvPr/>
        </p:nvCxnSpPr>
        <p:spPr>
          <a:xfrm rot="10800000">
            <a:off x="1695925" y="3051500"/>
            <a:ext cx="4797600" cy="0"/>
          </a:xfrm>
          <a:prstGeom prst="straightConnector1">
            <a:avLst/>
          </a:prstGeom>
          <a:noFill/>
          <a:ln cap="flat" cmpd="sng" w="38100">
            <a:solidFill>
              <a:srgbClr val="D9D2E9"/>
            </a:solidFill>
            <a:prstDash val="solid"/>
            <a:round/>
            <a:headEnd len="med" w="med" type="none"/>
            <a:tailEnd len="med" w="med" type="none"/>
          </a:ln>
        </p:spPr>
      </p:cxnSp>
      <p:sp>
        <p:nvSpPr>
          <p:cNvPr id="158" name="Google Shape;158;p32"/>
          <p:cNvSpPr txBox="1"/>
          <p:nvPr/>
        </p:nvSpPr>
        <p:spPr>
          <a:xfrm>
            <a:off x="3668050" y="749000"/>
            <a:ext cx="529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ru">
                <a:solidFill>
                  <a:srgbClr val="E06666"/>
                </a:solidFill>
              </a:rPr>
              <a:t>да</a:t>
            </a:r>
            <a:endParaRPr b="1">
              <a:solidFill>
                <a:srgbClr val="E06666"/>
              </a:solidFill>
            </a:endParaRPr>
          </a:p>
        </p:txBody>
      </p:sp>
      <p:sp>
        <p:nvSpPr>
          <p:cNvPr id="159" name="Google Shape;159;p32"/>
          <p:cNvSpPr txBox="1"/>
          <p:nvPr/>
        </p:nvSpPr>
        <p:spPr>
          <a:xfrm>
            <a:off x="6663150" y="2851400"/>
            <a:ext cx="529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ru">
                <a:solidFill>
                  <a:srgbClr val="E06666"/>
                </a:solidFill>
              </a:rPr>
              <a:t>да</a:t>
            </a:r>
            <a:endParaRPr b="1">
              <a:solidFill>
                <a:srgbClr val="E06666"/>
              </a:solidFill>
            </a:endParaRPr>
          </a:p>
        </p:txBody>
      </p:sp>
      <p:sp>
        <p:nvSpPr>
          <p:cNvPr id="160" name="Google Shape;160;p32"/>
          <p:cNvSpPr txBox="1"/>
          <p:nvPr/>
        </p:nvSpPr>
        <p:spPr>
          <a:xfrm>
            <a:off x="1120400" y="2852475"/>
            <a:ext cx="529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ru">
                <a:solidFill>
                  <a:srgbClr val="6FA8DC"/>
                </a:solidFill>
              </a:rPr>
              <a:t>нет</a:t>
            </a:r>
            <a:endParaRPr b="1">
              <a:solidFill>
                <a:srgbClr val="6FA8DC"/>
              </a:solidFill>
            </a:endParaRPr>
          </a:p>
        </p:txBody>
      </p:sp>
      <p:sp>
        <p:nvSpPr>
          <p:cNvPr id="161" name="Google Shape;161;p32"/>
          <p:cNvSpPr txBox="1"/>
          <p:nvPr/>
        </p:nvSpPr>
        <p:spPr>
          <a:xfrm>
            <a:off x="3668050" y="4665175"/>
            <a:ext cx="529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ru">
                <a:solidFill>
                  <a:srgbClr val="6FA8DC"/>
                </a:solidFill>
              </a:rPr>
              <a:t>нет</a:t>
            </a:r>
            <a:endParaRPr b="1">
              <a:solidFill>
                <a:srgbClr val="6FA8DC"/>
              </a:solidFill>
            </a:endParaRPr>
          </a:p>
        </p:txBody>
      </p:sp>
      <p:sp>
        <p:nvSpPr>
          <p:cNvPr id="162" name="Google Shape;162;p32"/>
          <p:cNvSpPr txBox="1"/>
          <p:nvPr/>
        </p:nvSpPr>
        <p:spPr>
          <a:xfrm>
            <a:off x="4144875" y="847975"/>
            <a:ext cx="2778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ru"/>
              <a:t>передавать местную культуру?</a:t>
            </a:r>
            <a:endParaRPr/>
          </a:p>
        </p:txBody>
      </p:sp>
      <p:sp>
        <p:nvSpPr>
          <p:cNvPr id="163" name="Google Shape;163;p32"/>
          <p:cNvSpPr txBox="1"/>
          <p:nvPr/>
        </p:nvSpPr>
        <p:spPr>
          <a:xfrm>
            <a:off x="4263300" y="1658725"/>
            <a:ext cx="23319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ru" sz="1800"/>
              <a:t>интеграция</a:t>
            </a:r>
            <a:endParaRPr sz="1800"/>
          </a:p>
        </p:txBody>
      </p:sp>
      <p:sp>
        <p:nvSpPr>
          <p:cNvPr id="164" name="Google Shape;164;p32"/>
          <p:cNvSpPr txBox="1"/>
          <p:nvPr/>
        </p:nvSpPr>
        <p:spPr>
          <a:xfrm>
            <a:off x="1439275" y="1658725"/>
            <a:ext cx="2331900" cy="985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ru" sz="1800"/>
              <a:t>ассимиляция</a:t>
            </a:r>
            <a:endParaRPr sz="1800"/>
          </a:p>
          <a:p>
            <a:pPr indent="0" lvl="0" marL="0" rtl="0" algn="ctr">
              <a:spcBef>
                <a:spcPts val="0"/>
              </a:spcBef>
              <a:spcAft>
                <a:spcPts val="0"/>
              </a:spcAft>
              <a:buNone/>
            </a:pPr>
            <a:r>
              <a:rPr lang="ru" sz="1800"/>
              <a:t>“растворение”</a:t>
            </a:r>
            <a:endParaRPr sz="1800"/>
          </a:p>
          <a:p>
            <a:pPr indent="0" lvl="0" marL="0" rtl="0" algn="ctr">
              <a:spcBef>
                <a:spcPts val="0"/>
              </a:spcBef>
              <a:spcAft>
                <a:spcPts val="0"/>
              </a:spcAft>
              <a:buNone/>
            </a:pPr>
            <a:r>
              <a:t/>
            </a:r>
            <a:endParaRPr i="1" sz="1600"/>
          </a:p>
        </p:txBody>
      </p:sp>
      <p:sp>
        <p:nvSpPr>
          <p:cNvPr id="165" name="Google Shape;165;p32"/>
          <p:cNvSpPr txBox="1"/>
          <p:nvPr/>
        </p:nvSpPr>
        <p:spPr>
          <a:xfrm>
            <a:off x="7011475" y="2743700"/>
            <a:ext cx="2039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ru"/>
              <a:t>принимать их культуру?</a:t>
            </a:r>
            <a:endParaRPr/>
          </a:p>
        </p:txBody>
      </p:sp>
      <p:sp>
        <p:nvSpPr>
          <p:cNvPr id="166" name="Google Shape;166;p32"/>
          <p:cNvSpPr txBox="1"/>
          <p:nvPr/>
        </p:nvSpPr>
        <p:spPr>
          <a:xfrm>
            <a:off x="4384800" y="3627500"/>
            <a:ext cx="23319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ru" sz="1800"/>
              <a:t>сепарация</a:t>
            </a:r>
            <a:endParaRPr sz="1800"/>
          </a:p>
          <a:p>
            <a:pPr indent="0" lvl="0" marL="0" rtl="0" algn="ctr">
              <a:spcBef>
                <a:spcPts val="0"/>
              </a:spcBef>
              <a:spcAft>
                <a:spcPts val="0"/>
              </a:spcAft>
              <a:buNone/>
            </a:pPr>
            <a:r>
              <a:rPr lang="ru" sz="1800"/>
              <a:t>“разделение”</a:t>
            </a:r>
            <a:endParaRPr i="1" sz="1600"/>
          </a:p>
        </p:txBody>
      </p:sp>
      <p:sp>
        <p:nvSpPr>
          <p:cNvPr id="167" name="Google Shape;167;p32"/>
          <p:cNvSpPr txBox="1"/>
          <p:nvPr/>
        </p:nvSpPr>
        <p:spPr>
          <a:xfrm>
            <a:off x="1506225" y="3627500"/>
            <a:ext cx="21618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ru" sz="1800"/>
              <a:t>маргинализация</a:t>
            </a:r>
            <a:endParaRPr sz="1800"/>
          </a:p>
          <a:p>
            <a:pPr indent="0" lvl="0" marL="0" rtl="0" algn="ctr">
              <a:spcBef>
                <a:spcPts val="0"/>
              </a:spcBef>
              <a:spcAft>
                <a:spcPts val="0"/>
              </a:spcAft>
              <a:buNone/>
            </a:pPr>
            <a:r>
              <a:rPr lang="ru" sz="1800"/>
              <a:t>“отвержение”</a:t>
            </a:r>
            <a:endParaRPr i="1" sz="16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1" name="Shape 171"/>
        <p:cNvGrpSpPr/>
        <p:nvPr/>
      </p:nvGrpSpPr>
      <p:grpSpPr>
        <a:xfrm>
          <a:off x="0" y="0"/>
          <a:ext cx="0" cy="0"/>
          <a:chOff x="0" y="0"/>
          <a:chExt cx="0" cy="0"/>
        </a:xfrm>
      </p:grpSpPr>
      <p:sp>
        <p:nvSpPr>
          <p:cNvPr id="172" name="Google Shape;172;p33"/>
          <p:cNvSpPr txBox="1"/>
          <p:nvPr/>
        </p:nvSpPr>
        <p:spPr>
          <a:xfrm>
            <a:off x="2688925" y="70124"/>
            <a:ext cx="6277200" cy="535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ru" sz="2120">
                <a:latin typeface="Montserrat"/>
                <a:ea typeface="Montserrat"/>
                <a:cs typeface="Montserrat"/>
                <a:sym typeface="Montserrat"/>
              </a:rPr>
              <a:t>Стратегии работы с “иными” детьми </a:t>
            </a:r>
            <a:endParaRPr b="1" sz="3200">
              <a:latin typeface="Montserrat"/>
              <a:ea typeface="Montserrat"/>
              <a:cs typeface="Montserrat"/>
              <a:sym typeface="Montserrat"/>
            </a:endParaRPr>
          </a:p>
        </p:txBody>
      </p:sp>
      <p:pic>
        <p:nvPicPr>
          <p:cNvPr id="173" name="Google Shape;173;p33"/>
          <p:cNvPicPr preferRelativeResize="0"/>
          <p:nvPr/>
        </p:nvPicPr>
        <p:blipFill>
          <a:blip r:embed="rId4">
            <a:alphaModFix/>
          </a:blip>
          <a:stretch>
            <a:fillRect/>
          </a:stretch>
        </p:blipFill>
        <p:spPr>
          <a:xfrm>
            <a:off x="436350" y="360000"/>
            <a:ext cx="2039174" cy="687126"/>
          </a:xfrm>
          <a:prstGeom prst="rect">
            <a:avLst/>
          </a:prstGeom>
          <a:noFill/>
          <a:ln>
            <a:noFill/>
          </a:ln>
        </p:spPr>
      </p:pic>
      <p:cxnSp>
        <p:nvCxnSpPr>
          <p:cNvPr id="174" name="Google Shape;174;p33"/>
          <p:cNvCxnSpPr/>
          <p:nvPr/>
        </p:nvCxnSpPr>
        <p:spPr>
          <a:xfrm>
            <a:off x="3905050" y="1149200"/>
            <a:ext cx="44700" cy="3469800"/>
          </a:xfrm>
          <a:prstGeom prst="straightConnector1">
            <a:avLst/>
          </a:prstGeom>
          <a:noFill/>
          <a:ln cap="flat" cmpd="sng" w="38100">
            <a:solidFill>
              <a:srgbClr val="D9D2E9"/>
            </a:solidFill>
            <a:prstDash val="solid"/>
            <a:round/>
            <a:headEnd len="med" w="med" type="none"/>
            <a:tailEnd len="med" w="med" type="none"/>
          </a:ln>
        </p:spPr>
      </p:cxnSp>
      <p:cxnSp>
        <p:nvCxnSpPr>
          <p:cNvPr id="175" name="Google Shape;175;p33"/>
          <p:cNvCxnSpPr/>
          <p:nvPr/>
        </p:nvCxnSpPr>
        <p:spPr>
          <a:xfrm rot="10800000">
            <a:off x="1695925" y="3051500"/>
            <a:ext cx="4797600" cy="0"/>
          </a:xfrm>
          <a:prstGeom prst="straightConnector1">
            <a:avLst/>
          </a:prstGeom>
          <a:noFill/>
          <a:ln cap="flat" cmpd="sng" w="38100">
            <a:solidFill>
              <a:srgbClr val="D9D2E9"/>
            </a:solidFill>
            <a:prstDash val="solid"/>
            <a:round/>
            <a:headEnd len="med" w="med" type="none"/>
            <a:tailEnd len="med" w="med" type="none"/>
          </a:ln>
        </p:spPr>
      </p:cxnSp>
      <p:sp>
        <p:nvSpPr>
          <p:cNvPr id="176" name="Google Shape;176;p33"/>
          <p:cNvSpPr txBox="1"/>
          <p:nvPr/>
        </p:nvSpPr>
        <p:spPr>
          <a:xfrm>
            <a:off x="3668050" y="749000"/>
            <a:ext cx="529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ru">
                <a:solidFill>
                  <a:srgbClr val="E06666"/>
                </a:solidFill>
              </a:rPr>
              <a:t>да</a:t>
            </a:r>
            <a:endParaRPr b="1">
              <a:solidFill>
                <a:srgbClr val="E06666"/>
              </a:solidFill>
            </a:endParaRPr>
          </a:p>
        </p:txBody>
      </p:sp>
      <p:sp>
        <p:nvSpPr>
          <p:cNvPr id="177" name="Google Shape;177;p33"/>
          <p:cNvSpPr txBox="1"/>
          <p:nvPr/>
        </p:nvSpPr>
        <p:spPr>
          <a:xfrm>
            <a:off x="6663150" y="2851400"/>
            <a:ext cx="529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ru">
                <a:solidFill>
                  <a:srgbClr val="E06666"/>
                </a:solidFill>
              </a:rPr>
              <a:t>да</a:t>
            </a:r>
            <a:endParaRPr b="1">
              <a:solidFill>
                <a:srgbClr val="E06666"/>
              </a:solidFill>
            </a:endParaRPr>
          </a:p>
        </p:txBody>
      </p:sp>
      <p:sp>
        <p:nvSpPr>
          <p:cNvPr id="178" name="Google Shape;178;p33"/>
          <p:cNvSpPr txBox="1"/>
          <p:nvPr/>
        </p:nvSpPr>
        <p:spPr>
          <a:xfrm>
            <a:off x="1120400" y="2852475"/>
            <a:ext cx="529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ru">
                <a:solidFill>
                  <a:srgbClr val="6FA8DC"/>
                </a:solidFill>
              </a:rPr>
              <a:t>нет</a:t>
            </a:r>
            <a:endParaRPr b="1">
              <a:solidFill>
                <a:srgbClr val="6FA8DC"/>
              </a:solidFill>
            </a:endParaRPr>
          </a:p>
        </p:txBody>
      </p:sp>
      <p:sp>
        <p:nvSpPr>
          <p:cNvPr id="179" name="Google Shape;179;p33"/>
          <p:cNvSpPr txBox="1"/>
          <p:nvPr/>
        </p:nvSpPr>
        <p:spPr>
          <a:xfrm>
            <a:off x="3668050" y="4665175"/>
            <a:ext cx="529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ru">
                <a:solidFill>
                  <a:srgbClr val="6FA8DC"/>
                </a:solidFill>
              </a:rPr>
              <a:t>нет</a:t>
            </a:r>
            <a:endParaRPr b="1">
              <a:solidFill>
                <a:srgbClr val="6FA8DC"/>
              </a:solidFill>
            </a:endParaRPr>
          </a:p>
        </p:txBody>
      </p:sp>
      <p:sp>
        <p:nvSpPr>
          <p:cNvPr id="180" name="Google Shape;180;p33"/>
          <p:cNvSpPr txBox="1"/>
          <p:nvPr/>
        </p:nvSpPr>
        <p:spPr>
          <a:xfrm>
            <a:off x="4144875" y="847975"/>
            <a:ext cx="2778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ru"/>
              <a:t>передавать местную культуру?</a:t>
            </a:r>
            <a:endParaRPr/>
          </a:p>
        </p:txBody>
      </p:sp>
      <p:sp>
        <p:nvSpPr>
          <p:cNvPr id="181" name="Google Shape;181;p33"/>
          <p:cNvSpPr txBox="1"/>
          <p:nvPr/>
        </p:nvSpPr>
        <p:spPr>
          <a:xfrm>
            <a:off x="4197850" y="1468725"/>
            <a:ext cx="2331900" cy="1200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ru" sz="1800">
                <a:solidFill>
                  <a:schemeClr val="dk1"/>
                </a:solidFill>
              </a:rPr>
              <a:t>интеграция</a:t>
            </a:r>
            <a:endParaRPr sz="1800">
              <a:solidFill>
                <a:schemeClr val="dk1"/>
              </a:solidFill>
            </a:endParaRPr>
          </a:p>
          <a:p>
            <a:pPr indent="0" lvl="0" marL="0" rtl="0" algn="ctr">
              <a:spcBef>
                <a:spcPts val="0"/>
              </a:spcBef>
              <a:spcAft>
                <a:spcPts val="0"/>
              </a:spcAft>
              <a:buNone/>
            </a:pPr>
            <a:r>
              <a:rPr i="1" lang="ru" sz="1600">
                <a:solidFill>
                  <a:schemeClr val="dk1"/>
                </a:solidFill>
              </a:rPr>
              <a:t>общий/смешанный класс + особая поддержка</a:t>
            </a:r>
            <a:endParaRPr sz="1800"/>
          </a:p>
        </p:txBody>
      </p:sp>
      <p:sp>
        <p:nvSpPr>
          <p:cNvPr id="182" name="Google Shape;182;p33"/>
          <p:cNvSpPr txBox="1"/>
          <p:nvPr/>
        </p:nvSpPr>
        <p:spPr>
          <a:xfrm>
            <a:off x="1378025" y="1463575"/>
            <a:ext cx="2331900" cy="1508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ru" sz="1800"/>
              <a:t>ассимиляция</a:t>
            </a:r>
            <a:endParaRPr sz="1800"/>
          </a:p>
          <a:p>
            <a:pPr indent="0" lvl="0" marL="0" rtl="0" algn="ctr">
              <a:spcBef>
                <a:spcPts val="0"/>
              </a:spcBef>
              <a:spcAft>
                <a:spcPts val="0"/>
              </a:spcAft>
              <a:buNone/>
            </a:pPr>
            <a:r>
              <a:rPr lang="ru" sz="1800"/>
              <a:t>“растворение”</a:t>
            </a:r>
            <a:endParaRPr sz="1800"/>
          </a:p>
          <a:p>
            <a:pPr indent="0" lvl="0" marL="0" rtl="0" algn="ctr">
              <a:spcBef>
                <a:spcPts val="0"/>
              </a:spcBef>
              <a:spcAft>
                <a:spcPts val="0"/>
              </a:spcAft>
              <a:buClr>
                <a:schemeClr val="dk1"/>
              </a:buClr>
              <a:buSzPts val="1100"/>
              <a:buFont typeface="Arial"/>
              <a:buNone/>
            </a:pPr>
            <a:r>
              <a:rPr lang="ru" sz="1800">
                <a:solidFill>
                  <a:schemeClr val="dk1"/>
                </a:solidFill>
              </a:rPr>
              <a:t>“растворение”</a:t>
            </a:r>
            <a:endParaRPr sz="1800">
              <a:solidFill>
                <a:schemeClr val="dk1"/>
              </a:solidFill>
            </a:endParaRPr>
          </a:p>
          <a:p>
            <a:pPr indent="0" lvl="0" marL="0" rtl="0" algn="ctr">
              <a:spcBef>
                <a:spcPts val="0"/>
              </a:spcBef>
              <a:spcAft>
                <a:spcPts val="0"/>
              </a:spcAft>
              <a:buNone/>
            </a:pPr>
            <a:r>
              <a:rPr i="1" lang="ru" sz="1600">
                <a:solidFill>
                  <a:schemeClr val="dk1"/>
                </a:solidFill>
              </a:rPr>
              <a:t>общий/смешанный класс</a:t>
            </a:r>
            <a:endParaRPr i="1" sz="1600"/>
          </a:p>
        </p:txBody>
      </p:sp>
      <p:sp>
        <p:nvSpPr>
          <p:cNvPr id="183" name="Google Shape;183;p33"/>
          <p:cNvSpPr txBox="1"/>
          <p:nvPr/>
        </p:nvSpPr>
        <p:spPr>
          <a:xfrm>
            <a:off x="7011475" y="2743700"/>
            <a:ext cx="2039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ru"/>
              <a:t>принимать их культуру?</a:t>
            </a:r>
            <a:endParaRPr/>
          </a:p>
        </p:txBody>
      </p:sp>
      <p:sp>
        <p:nvSpPr>
          <p:cNvPr id="184" name="Google Shape;184;p33"/>
          <p:cNvSpPr txBox="1"/>
          <p:nvPr/>
        </p:nvSpPr>
        <p:spPr>
          <a:xfrm>
            <a:off x="4368075" y="3433675"/>
            <a:ext cx="2331900" cy="1231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ru" sz="1800"/>
              <a:t>сепарация</a:t>
            </a:r>
            <a:endParaRPr sz="1800"/>
          </a:p>
          <a:p>
            <a:pPr indent="0" lvl="0" marL="0" rtl="0" algn="ctr">
              <a:spcBef>
                <a:spcPts val="0"/>
              </a:spcBef>
              <a:spcAft>
                <a:spcPts val="0"/>
              </a:spcAft>
              <a:buNone/>
            </a:pPr>
            <a:r>
              <a:rPr lang="ru" sz="1800"/>
              <a:t>“разделение”</a:t>
            </a:r>
            <a:endParaRPr sz="1800"/>
          </a:p>
          <a:p>
            <a:pPr indent="0" lvl="0" marL="0" rtl="0" algn="ctr">
              <a:spcBef>
                <a:spcPts val="0"/>
              </a:spcBef>
              <a:spcAft>
                <a:spcPts val="0"/>
              </a:spcAft>
              <a:buClr>
                <a:schemeClr val="dk1"/>
              </a:buClr>
              <a:buSzPts val="1100"/>
              <a:buFont typeface="Arial"/>
              <a:buNone/>
            </a:pPr>
            <a:r>
              <a:rPr i="1" lang="ru" sz="1600">
                <a:solidFill>
                  <a:schemeClr val="dk1"/>
                </a:solidFill>
              </a:rPr>
              <a:t>отдельный класс/школа</a:t>
            </a:r>
            <a:endParaRPr sz="1800"/>
          </a:p>
        </p:txBody>
      </p:sp>
      <p:sp>
        <p:nvSpPr>
          <p:cNvPr id="185" name="Google Shape;185;p33"/>
          <p:cNvSpPr txBox="1"/>
          <p:nvPr/>
        </p:nvSpPr>
        <p:spPr>
          <a:xfrm>
            <a:off x="1463075" y="3433675"/>
            <a:ext cx="2161800" cy="1231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ru" sz="1800"/>
              <a:t>маргинализация</a:t>
            </a:r>
            <a:endParaRPr sz="1800"/>
          </a:p>
          <a:p>
            <a:pPr indent="0" lvl="0" marL="0" rtl="0" algn="ctr">
              <a:spcBef>
                <a:spcPts val="0"/>
              </a:spcBef>
              <a:spcAft>
                <a:spcPts val="0"/>
              </a:spcAft>
              <a:buNone/>
            </a:pPr>
            <a:r>
              <a:rPr lang="ru" sz="1800"/>
              <a:t>“отвержение”</a:t>
            </a:r>
            <a:endParaRPr sz="1800"/>
          </a:p>
          <a:p>
            <a:pPr indent="0" lvl="0" marL="0" rtl="0" algn="ctr">
              <a:spcBef>
                <a:spcPts val="0"/>
              </a:spcBef>
              <a:spcAft>
                <a:spcPts val="0"/>
              </a:spcAft>
              <a:buClr>
                <a:schemeClr val="dk1"/>
              </a:buClr>
              <a:buSzPts val="1100"/>
              <a:buFont typeface="Arial"/>
              <a:buNone/>
            </a:pPr>
            <a:r>
              <a:rPr i="1" lang="ru" sz="1600">
                <a:solidFill>
                  <a:schemeClr val="dk1"/>
                </a:solidFill>
              </a:rPr>
              <a:t>нет доступа к учёбе</a:t>
            </a:r>
            <a:endParaRPr sz="1800"/>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