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sldIdLst>
    <p:sldId id="272" r:id="rId2"/>
    <p:sldId id="318" r:id="rId3"/>
    <p:sldId id="334" r:id="rId4"/>
    <p:sldId id="320" r:id="rId5"/>
    <p:sldId id="315" r:id="rId6"/>
    <p:sldId id="321" r:id="rId7"/>
    <p:sldId id="325" r:id="rId8"/>
    <p:sldId id="326" r:id="rId9"/>
    <p:sldId id="338" r:id="rId10"/>
    <p:sldId id="340" r:id="rId11"/>
    <p:sldId id="339" r:id="rId12"/>
    <p:sldId id="341" r:id="rId13"/>
    <p:sldId id="343" r:id="rId14"/>
    <p:sldId id="329" r:id="rId15"/>
    <p:sldId id="344" r:id="rId16"/>
    <p:sldId id="337" r:id="rId17"/>
    <p:sldId id="33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D51F1-ACF8-47E4-AB06-6F039E9B70E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7A105-6402-4C36-A610-9C46A6D199ED}">
      <dgm:prSet custT="1"/>
      <dgm:spPr/>
      <dgm:t>
        <a:bodyPr/>
        <a:lstStyle/>
        <a:p>
          <a:r>
            <a:rPr lang="ru-RU" sz="2400" dirty="0" smtClean="0"/>
            <a:t>Международная программа по оценке образовательных достижений учащихся PISA (</a:t>
          </a:r>
          <a:r>
            <a:rPr lang="ru-RU" sz="2400" dirty="0" err="1" smtClean="0"/>
            <a:t>Programme</a:t>
          </a:r>
          <a:r>
            <a:rPr lang="ru-RU" sz="2400" dirty="0" smtClean="0"/>
            <a:t> </a:t>
          </a:r>
          <a:r>
            <a:rPr lang="ru-RU" sz="2400" dirty="0" err="1" smtClean="0"/>
            <a:t>for</a:t>
          </a:r>
          <a:r>
            <a:rPr lang="ru-RU" sz="2400" dirty="0" smtClean="0"/>
            <a:t> </a:t>
          </a:r>
          <a:r>
            <a:rPr lang="ru-RU" sz="2400" dirty="0" err="1" smtClean="0"/>
            <a:t>International</a:t>
          </a:r>
          <a:r>
            <a:rPr lang="ru-RU" sz="2400" dirty="0" smtClean="0"/>
            <a:t> </a:t>
          </a:r>
          <a:r>
            <a:rPr lang="ru-RU" sz="2400" dirty="0" err="1" smtClean="0"/>
            <a:t>Student</a:t>
          </a:r>
          <a:r>
            <a:rPr lang="ru-RU" sz="2400" dirty="0" smtClean="0"/>
            <a:t> </a:t>
          </a:r>
          <a:r>
            <a:rPr lang="ru-RU" sz="2400" dirty="0" err="1" smtClean="0"/>
            <a:t>Assessment</a:t>
          </a:r>
          <a:r>
            <a:rPr lang="ru-RU" sz="2400" dirty="0" smtClean="0"/>
            <a:t>) – это  сопоставительное исследование качества образования, в рамках которого оцениваются знания и навыки учащихся школ в возрасте 15-ти лет. Проводится под эгидой Организации экономического сотрудничества и развития (ОЭСР). Национальным координатором реализации исследования PISA в Российской Федерации является ФГБУ «Федеральный институт оценки качества образования».</a:t>
          </a:r>
          <a:endParaRPr lang="ru-RU" sz="2400" dirty="0"/>
        </a:p>
      </dgm:t>
    </dgm:pt>
    <dgm:pt modelId="{E0B01A57-D842-47A4-A100-BA12C8DDDA2A}" type="parTrans" cxnId="{009D5DAD-A721-4D29-B475-DCF9EB37755B}">
      <dgm:prSet/>
      <dgm:spPr/>
      <dgm:t>
        <a:bodyPr/>
        <a:lstStyle/>
        <a:p>
          <a:endParaRPr lang="ru-RU"/>
        </a:p>
      </dgm:t>
    </dgm:pt>
    <dgm:pt modelId="{E14E73AE-BBAE-409B-8DCD-6517057AECC1}" type="sibTrans" cxnId="{009D5DAD-A721-4D29-B475-DCF9EB37755B}">
      <dgm:prSet/>
      <dgm:spPr/>
      <dgm:t>
        <a:bodyPr/>
        <a:lstStyle/>
        <a:p>
          <a:endParaRPr lang="ru-RU"/>
        </a:p>
      </dgm:t>
    </dgm:pt>
    <dgm:pt modelId="{0679754D-3221-4570-8399-58D2DD6D8607}">
      <dgm:prSet custT="1"/>
      <dgm:spPr/>
      <dgm:t>
        <a:bodyPr/>
        <a:lstStyle/>
        <a:p>
          <a:endParaRPr lang="ru-RU" sz="2000" dirty="0" smtClean="0"/>
        </a:p>
        <a:p>
          <a:endParaRPr lang="ru-RU" sz="900" dirty="0" smtClean="0"/>
        </a:p>
        <a:p>
          <a:r>
            <a:rPr lang="ru-RU" sz="2800" u="sng" dirty="0" smtClean="0">
              <a:solidFill>
                <a:srgbClr val="002060"/>
              </a:solidFill>
            </a:rPr>
            <a:t>Читательская грамотность </a:t>
          </a:r>
          <a:r>
            <a:rPr lang="ru-RU" sz="2800" dirty="0" smtClean="0">
              <a:solidFill>
                <a:srgbClr val="002060"/>
              </a:solidFill>
            </a:rPr>
            <a:t>являлась основной областью оценивания в цикле исследования PISA-2018. </a:t>
          </a:r>
        </a:p>
        <a:p>
          <a:r>
            <a:rPr lang="ru-RU" sz="2800" dirty="0" smtClean="0">
              <a:solidFill>
                <a:srgbClr val="002060"/>
              </a:solidFill>
            </a:rPr>
            <a:t>России заняла </a:t>
          </a:r>
          <a:r>
            <a:rPr lang="ru-RU" sz="2800" u="sng" dirty="0" smtClean="0">
              <a:solidFill>
                <a:srgbClr val="002060"/>
              </a:solidFill>
            </a:rPr>
            <a:t>26 место </a:t>
          </a:r>
          <a:r>
            <a:rPr lang="ru-RU" sz="2800" dirty="0" smtClean="0">
              <a:solidFill>
                <a:srgbClr val="002060"/>
              </a:solidFill>
            </a:rPr>
            <a:t>в мировом рейтинге, среди 77 стран-участников исследования.</a:t>
          </a:r>
        </a:p>
        <a:p>
          <a:r>
            <a:rPr lang="ru-RU" sz="2800" dirty="0" smtClean="0">
              <a:solidFill>
                <a:srgbClr val="002060"/>
              </a:solidFill>
            </a:rPr>
            <a:t>Средний балл по читательской грамотности составил </a:t>
          </a:r>
          <a:r>
            <a:rPr lang="ru-RU" sz="2800" u="sng" dirty="0" smtClean="0">
              <a:solidFill>
                <a:srgbClr val="002060"/>
              </a:solidFill>
            </a:rPr>
            <a:t>479 баллов </a:t>
          </a:r>
          <a:r>
            <a:rPr lang="ru-RU" sz="2800" dirty="0" smtClean="0">
              <a:solidFill>
                <a:srgbClr val="002060"/>
              </a:solidFill>
            </a:rPr>
            <a:t>(495 в 2015 году). </a:t>
          </a:r>
          <a:endParaRPr lang="ru-RU" sz="2800" dirty="0" smtClean="0"/>
        </a:p>
        <a:p>
          <a:endParaRPr lang="ru-RU" sz="2800" dirty="0"/>
        </a:p>
      </dgm:t>
    </dgm:pt>
    <dgm:pt modelId="{0072D20A-D7C0-44FA-AEFA-344EAC777E47}" type="parTrans" cxnId="{3A3920F4-BB9F-4836-84AA-97422F7D581E}">
      <dgm:prSet/>
      <dgm:spPr/>
      <dgm:t>
        <a:bodyPr/>
        <a:lstStyle/>
        <a:p>
          <a:endParaRPr lang="ru-RU"/>
        </a:p>
      </dgm:t>
    </dgm:pt>
    <dgm:pt modelId="{46C9DF19-80E9-456E-A669-53D45BB519AC}" type="sibTrans" cxnId="{3A3920F4-BB9F-4836-84AA-97422F7D581E}">
      <dgm:prSet/>
      <dgm:spPr/>
      <dgm:t>
        <a:bodyPr/>
        <a:lstStyle/>
        <a:p>
          <a:endParaRPr lang="ru-RU"/>
        </a:p>
      </dgm:t>
    </dgm:pt>
    <dgm:pt modelId="{FC22FE9C-A51E-426F-A076-123AC3A9AB3B}" type="pres">
      <dgm:prSet presAssocID="{CD4D51F1-ACF8-47E4-AB06-6F039E9B70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77D16A-3FB8-4A7A-A989-E9B01CD19F83}" type="pres">
      <dgm:prSet presAssocID="{96A7A105-6402-4C36-A610-9C46A6D199ED}" presName="parentText" presStyleLbl="node1" presStyleIdx="0" presStyleCnt="2" custScaleX="101406" custScaleY="25335" custLinFactY="51424" custLinFactNeighborX="6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59414-0C51-4D8E-B897-0BF1EE9C7666}" type="pres">
      <dgm:prSet presAssocID="{E14E73AE-BBAE-409B-8DCD-6517057AECC1}" presName="spacer" presStyleCnt="0"/>
      <dgm:spPr/>
      <dgm:t>
        <a:bodyPr/>
        <a:lstStyle/>
        <a:p>
          <a:endParaRPr lang="ru-RU"/>
        </a:p>
      </dgm:t>
    </dgm:pt>
    <dgm:pt modelId="{B89AB4CB-FF50-4E79-9736-7AB66C3AC6E8}" type="pres">
      <dgm:prSet presAssocID="{0679754D-3221-4570-8399-58D2DD6D8607}" presName="parentText" presStyleLbl="node1" presStyleIdx="1" presStyleCnt="2" custScaleX="103935" custScaleY="31835" custLinFactY="-43401" custLinFactNeighborX="4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8B728C-D843-43B1-856F-E2CC7480F402}" type="presOf" srcId="{0679754D-3221-4570-8399-58D2DD6D8607}" destId="{B89AB4CB-FF50-4E79-9736-7AB66C3AC6E8}" srcOrd="0" destOrd="0" presId="urn:microsoft.com/office/officeart/2005/8/layout/vList2"/>
    <dgm:cxn modelId="{2C4A1E2A-2A40-417F-93A9-989910AC15A3}" type="presOf" srcId="{CD4D51F1-ACF8-47E4-AB06-6F039E9B70E5}" destId="{FC22FE9C-A51E-426F-A076-123AC3A9AB3B}" srcOrd="0" destOrd="0" presId="urn:microsoft.com/office/officeart/2005/8/layout/vList2"/>
    <dgm:cxn modelId="{009D5DAD-A721-4D29-B475-DCF9EB37755B}" srcId="{CD4D51F1-ACF8-47E4-AB06-6F039E9B70E5}" destId="{96A7A105-6402-4C36-A610-9C46A6D199ED}" srcOrd="0" destOrd="0" parTransId="{E0B01A57-D842-47A4-A100-BA12C8DDDA2A}" sibTransId="{E14E73AE-BBAE-409B-8DCD-6517057AECC1}"/>
    <dgm:cxn modelId="{3A3920F4-BB9F-4836-84AA-97422F7D581E}" srcId="{CD4D51F1-ACF8-47E4-AB06-6F039E9B70E5}" destId="{0679754D-3221-4570-8399-58D2DD6D8607}" srcOrd="1" destOrd="0" parTransId="{0072D20A-D7C0-44FA-AEFA-344EAC777E47}" sibTransId="{46C9DF19-80E9-456E-A669-53D45BB519AC}"/>
    <dgm:cxn modelId="{863371D6-1FA6-44F9-9709-E500BA889DF5}" type="presOf" srcId="{96A7A105-6402-4C36-A610-9C46A6D199ED}" destId="{4477D16A-3FB8-4A7A-A989-E9B01CD19F83}" srcOrd="0" destOrd="0" presId="urn:microsoft.com/office/officeart/2005/8/layout/vList2"/>
    <dgm:cxn modelId="{7BEE2B6B-2ECD-466F-9F8E-478777DBBE69}" type="presParOf" srcId="{FC22FE9C-A51E-426F-A076-123AC3A9AB3B}" destId="{4477D16A-3FB8-4A7A-A989-E9B01CD19F83}" srcOrd="0" destOrd="0" presId="urn:microsoft.com/office/officeart/2005/8/layout/vList2"/>
    <dgm:cxn modelId="{1A2DDF10-5913-4DC5-8E4B-316FCCDE3F4F}" type="presParOf" srcId="{FC22FE9C-A51E-426F-A076-123AC3A9AB3B}" destId="{9B459414-0C51-4D8E-B897-0BF1EE9C7666}" srcOrd="1" destOrd="0" presId="urn:microsoft.com/office/officeart/2005/8/layout/vList2"/>
    <dgm:cxn modelId="{94DB29AA-350A-4E09-9C1E-CDA7F7CA76B2}" type="presParOf" srcId="{FC22FE9C-A51E-426F-A076-123AC3A9AB3B}" destId="{B89AB4CB-FF50-4E79-9736-7AB66C3AC6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8618B-D74B-48DA-8BDF-0F03CDA3F1B8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2C11BF94-2329-4F65-BC7F-02018C412C7E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2100" b="1" dirty="0" smtClean="0">
              <a:solidFill>
                <a:srgbClr val="002060"/>
              </a:solidFill>
              <a:latin typeface="+mj-lt"/>
            </a:rPr>
            <a:t>Смысловое чтение  Навык работы с текстами</a:t>
          </a:r>
          <a:endParaRPr lang="ru-RU" sz="2100" b="1" dirty="0">
            <a:solidFill>
              <a:srgbClr val="002060"/>
            </a:solidFill>
            <a:latin typeface="+mj-lt"/>
          </a:endParaRPr>
        </a:p>
      </dgm:t>
    </dgm:pt>
    <dgm:pt modelId="{DEA49DAC-F27E-403B-A99A-2847961A85D6}" type="parTrans" cxnId="{BE6BED02-30E2-40BB-8587-D7CB559C7306}">
      <dgm:prSet/>
      <dgm:spPr/>
      <dgm:t>
        <a:bodyPr/>
        <a:lstStyle/>
        <a:p>
          <a:endParaRPr lang="ru-RU"/>
        </a:p>
      </dgm:t>
    </dgm:pt>
    <dgm:pt modelId="{77CD9184-5542-4502-A4D0-DCCEE4168EDB}" type="sibTrans" cxnId="{BE6BED02-30E2-40BB-8587-D7CB559C7306}">
      <dgm:prSet/>
      <dgm:spPr/>
      <dgm:t>
        <a:bodyPr/>
        <a:lstStyle/>
        <a:p>
          <a:endParaRPr lang="ru-RU"/>
        </a:p>
      </dgm:t>
    </dgm:pt>
    <dgm:pt modelId="{6A537127-5987-42E5-9FA3-8D67138CA0F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Осмысление содержания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Нахождение информации</a:t>
          </a:r>
        </a:p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Интерпретация текста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+mj-lt"/>
          </a:endParaRPr>
        </a:p>
      </dgm:t>
    </dgm:pt>
    <dgm:pt modelId="{27FC8AA8-2714-4ED0-AE80-95A41378C4D9}" type="parTrans" cxnId="{5742B5E4-DAF5-49F1-93D2-E45D412A8478}">
      <dgm:prSet/>
      <dgm:spPr/>
      <dgm:t>
        <a:bodyPr/>
        <a:lstStyle/>
        <a:p>
          <a:endParaRPr lang="ru-RU"/>
        </a:p>
      </dgm:t>
    </dgm:pt>
    <dgm:pt modelId="{5850CF24-6C3B-4146-90C3-946F81F025B3}" type="sibTrans" cxnId="{5742B5E4-DAF5-49F1-93D2-E45D412A8478}">
      <dgm:prSet/>
      <dgm:spPr/>
      <dgm:t>
        <a:bodyPr/>
        <a:lstStyle/>
        <a:p>
          <a:endParaRPr lang="ru-RU"/>
        </a:p>
      </dgm:t>
    </dgm:pt>
    <dgm:pt modelId="{B33F1E6D-2EB5-4D71-B197-2E3BE1FE75F3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+mj-lt"/>
            </a:rPr>
            <a:t>Формирование</a:t>
          </a:r>
        </a:p>
        <a:p>
          <a:r>
            <a:rPr lang="ru-RU" sz="2000" b="1" dirty="0" smtClean="0">
              <a:solidFill>
                <a:srgbClr val="002060"/>
              </a:solidFill>
              <a:latin typeface="+mj-lt"/>
            </a:rPr>
            <a:t>читательской  грамотности</a:t>
          </a:r>
          <a:endParaRPr lang="ru-RU" sz="2000" b="1" dirty="0">
            <a:solidFill>
              <a:srgbClr val="002060"/>
            </a:solidFill>
            <a:latin typeface="+mj-lt"/>
          </a:endParaRPr>
        </a:p>
      </dgm:t>
    </dgm:pt>
    <dgm:pt modelId="{9571B463-10CD-4067-A4BE-3969528F0A3D}" type="parTrans" cxnId="{37664848-B1AA-46FC-A9D9-04F189344569}">
      <dgm:prSet/>
      <dgm:spPr/>
      <dgm:t>
        <a:bodyPr/>
        <a:lstStyle/>
        <a:p>
          <a:endParaRPr lang="ru-RU"/>
        </a:p>
      </dgm:t>
    </dgm:pt>
    <dgm:pt modelId="{FEFAC4CF-FD00-4FF3-BB70-831C91F4AF4F}" type="sibTrans" cxnId="{37664848-B1AA-46FC-A9D9-04F189344569}">
      <dgm:prSet/>
      <dgm:spPr/>
      <dgm:t>
        <a:bodyPr/>
        <a:lstStyle/>
        <a:p>
          <a:endParaRPr lang="ru-RU"/>
        </a:p>
      </dgm:t>
    </dgm:pt>
    <dgm:pt modelId="{CE5A4E18-67E9-4CC5-B1CB-1DEDB27B0DF8}" type="pres">
      <dgm:prSet presAssocID="{3108618B-D74B-48DA-8BDF-0F03CDA3F1B8}" presName="Name0" presStyleCnt="0">
        <dgm:presLayoutVars>
          <dgm:dir/>
          <dgm:animLvl val="lvl"/>
          <dgm:resizeHandles val="exact"/>
        </dgm:presLayoutVars>
      </dgm:prSet>
      <dgm:spPr/>
    </dgm:pt>
    <dgm:pt modelId="{C0317E18-AF03-4DF8-BE6B-6AC6EB651618}" type="pres">
      <dgm:prSet presAssocID="{2C11BF94-2329-4F65-BC7F-02018C412C7E}" presName="parTxOnly" presStyleLbl="node1" presStyleIdx="0" presStyleCnt="3" custScaleX="105572" custLinFactNeighborX="64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F7B5-6D1E-4C20-8B53-6463C3284DF4}" type="pres">
      <dgm:prSet presAssocID="{77CD9184-5542-4502-A4D0-DCCEE4168EDB}" presName="parTxOnlySpace" presStyleCnt="0"/>
      <dgm:spPr/>
    </dgm:pt>
    <dgm:pt modelId="{607EB63A-5E07-4400-A2A5-DFA7093FDFE6}" type="pres">
      <dgm:prSet presAssocID="{6A537127-5987-42E5-9FA3-8D67138CA0FD}" presName="parTxOnly" presStyleLbl="node1" presStyleIdx="1" presStyleCnt="3" custScaleX="1347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88FC3-76C2-48D3-81B9-5B139A616A3E}" type="pres">
      <dgm:prSet presAssocID="{5850CF24-6C3B-4146-90C3-946F81F025B3}" presName="parTxOnlySpace" presStyleCnt="0"/>
      <dgm:spPr/>
    </dgm:pt>
    <dgm:pt modelId="{DB99B1E7-861E-44A9-8A06-03A23AE660DB}" type="pres">
      <dgm:prSet presAssocID="{B33F1E6D-2EB5-4D71-B197-2E3BE1FE75F3}" presName="parTxOnly" presStyleLbl="node1" presStyleIdx="2" presStyleCnt="3" custScaleX="108682" custLinFactNeighborX="-39949" custLinFactNeighborY="-26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CD3506-A220-409D-AEB1-E028134BDF87}" type="presOf" srcId="{6A537127-5987-42E5-9FA3-8D67138CA0FD}" destId="{607EB63A-5E07-4400-A2A5-DFA7093FDFE6}" srcOrd="0" destOrd="0" presId="urn:microsoft.com/office/officeart/2005/8/layout/chevron1"/>
    <dgm:cxn modelId="{850E78B0-555E-41DB-BD5A-6C9A1BE8C432}" type="presOf" srcId="{3108618B-D74B-48DA-8BDF-0F03CDA3F1B8}" destId="{CE5A4E18-67E9-4CC5-B1CB-1DEDB27B0DF8}" srcOrd="0" destOrd="0" presId="urn:microsoft.com/office/officeart/2005/8/layout/chevron1"/>
    <dgm:cxn modelId="{BE6BED02-30E2-40BB-8587-D7CB559C7306}" srcId="{3108618B-D74B-48DA-8BDF-0F03CDA3F1B8}" destId="{2C11BF94-2329-4F65-BC7F-02018C412C7E}" srcOrd="0" destOrd="0" parTransId="{DEA49DAC-F27E-403B-A99A-2847961A85D6}" sibTransId="{77CD9184-5542-4502-A4D0-DCCEE4168EDB}"/>
    <dgm:cxn modelId="{97E5BCF3-7E21-4465-A6F6-7943C5C414CD}" type="presOf" srcId="{B33F1E6D-2EB5-4D71-B197-2E3BE1FE75F3}" destId="{DB99B1E7-861E-44A9-8A06-03A23AE660DB}" srcOrd="0" destOrd="0" presId="urn:microsoft.com/office/officeart/2005/8/layout/chevron1"/>
    <dgm:cxn modelId="{5742B5E4-DAF5-49F1-93D2-E45D412A8478}" srcId="{3108618B-D74B-48DA-8BDF-0F03CDA3F1B8}" destId="{6A537127-5987-42E5-9FA3-8D67138CA0FD}" srcOrd="1" destOrd="0" parTransId="{27FC8AA8-2714-4ED0-AE80-95A41378C4D9}" sibTransId="{5850CF24-6C3B-4146-90C3-946F81F025B3}"/>
    <dgm:cxn modelId="{3E6241FF-376E-4F0E-AE13-FC69BDE7A63C}" type="presOf" srcId="{2C11BF94-2329-4F65-BC7F-02018C412C7E}" destId="{C0317E18-AF03-4DF8-BE6B-6AC6EB651618}" srcOrd="0" destOrd="0" presId="urn:microsoft.com/office/officeart/2005/8/layout/chevron1"/>
    <dgm:cxn modelId="{37664848-B1AA-46FC-A9D9-04F189344569}" srcId="{3108618B-D74B-48DA-8BDF-0F03CDA3F1B8}" destId="{B33F1E6D-2EB5-4D71-B197-2E3BE1FE75F3}" srcOrd="2" destOrd="0" parTransId="{9571B463-10CD-4067-A4BE-3969528F0A3D}" sibTransId="{FEFAC4CF-FD00-4FF3-BB70-831C91F4AF4F}"/>
    <dgm:cxn modelId="{AB74015B-A334-4A73-9588-D8AB4C4C961B}" type="presParOf" srcId="{CE5A4E18-67E9-4CC5-B1CB-1DEDB27B0DF8}" destId="{C0317E18-AF03-4DF8-BE6B-6AC6EB651618}" srcOrd="0" destOrd="0" presId="urn:microsoft.com/office/officeart/2005/8/layout/chevron1"/>
    <dgm:cxn modelId="{88695073-5D08-4CA5-9EC5-44C318808D23}" type="presParOf" srcId="{CE5A4E18-67E9-4CC5-B1CB-1DEDB27B0DF8}" destId="{30CAF7B5-6D1E-4C20-8B53-6463C3284DF4}" srcOrd="1" destOrd="0" presId="urn:microsoft.com/office/officeart/2005/8/layout/chevron1"/>
    <dgm:cxn modelId="{1CFD4FF1-40FC-450D-AB6F-E98BD778B693}" type="presParOf" srcId="{CE5A4E18-67E9-4CC5-B1CB-1DEDB27B0DF8}" destId="{607EB63A-5E07-4400-A2A5-DFA7093FDFE6}" srcOrd="2" destOrd="0" presId="urn:microsoft.com/office/officeart/2005/8/layout/chevron1"/>
    <dgm:cxn modelId="{AFDDE94E-938C-4FCC-80F6-BEBF1FD94891}" type="presParOf" srcId="{CE5A4E18-67E9-4CC5-B1CB-1DEDB27B0DF8}" destId="{27A88FC3-76C2-48D3-81B9-5B139A616A3E}" srcOrd="3" destOrd="0" presId="urn:microsoft.com/office/officeart/2005/8/layout/chevron1"/>
    <dgm:cxn modelId="{C9F135F5-0D1E-4541-BB4C-F6CBCDB99C7F}" type="presParOf" srcId="{CE5A4E18-67E9-4CC5-B1CB-1DEDB27B0DF8}" destId="{DB99B1E7-861E-44A9-8A06-03A23AE660D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7D16A-3FB8-4A7A-A989-E9B01CD19F83}">
      <dsp:nvSpPr>
        <dsp:cNvPr id="0" name=""/>
        <dsp:cNvSpPr/>
      </dsp:nvSpPr>
      <dsp:spPr>
        <a:xfrm>
          <a:off x="0" y="3167159"/>
          <a:ext cx="11470944" cy="2507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Международная программа по оценке образовательных достижений учащихся PISA (</a:t>
          </a:r>
          <a:r>
            <a:rPr lang="ru-RU" sz="2400" kern="1200" dirty="0" err="1" smtClean="0"/>
            <a:t>Programme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for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International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Student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Assessment</a:t>
          </a:r>
          <a:r>
            <a:rPr lang="ru-RU" sz="2400" kern="1200" dirty="0" smtClean="0"/>
            <a:t>) – это  сопоставительное исследование качества образования, в рамках которого оцениваются знания и навыки учащихся школ в возрасте 15-ти лет. Проводится под эгидой Организации экономического сотрудничества и развития (ОЭСР). Национальным координатором реализации исследования PISA в Российской Федерации является ФГБУ «Федеральный институт оценки качества образования».</a:t>
          </a:r>
          <a:endParaRPr lang="ru-RU" sz="2400" kern="1200" dirty="0"/>
        </a:p>
      </dsp:txBody>
      <dsp:txXfrm>
        <a:off x="122401" y="3289560"/>
        <a:ext cx="11226142" cy="2262602"/>
      </dsp:txXfrm>
    </dsp:sp>
    <dsp:sp modelId="{B89AB4CB-FF50-4E79-9736-7AB66C3AC6E8}">
      <dsp:nvSpPr>
        <dsp:cNvPr id="0" name=""/>
        <dsp:cNvSpPr/>
      </dsp:nvSpPr>
      <dsp:spPr>
        <a:xfrm>
          <a:off x="0" y="0"/>
          <a:ext cx="11470944" cy="3150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>
              <a:solidFill>
                <a:srgbClr val="002060"/>
              </a:solidFill>
            </a:rPr>
            <a:t>Читательская грамотность </a:t>
          </a:r>
          <a:r>
            <a:rPr lang="ru-RU" sz="2800" kern="1200" dirty="0" smtClean="0">
              <a:solidFill>
                <a:srgbClr val="002060"/>
              </a:solidFill>
            </a:rPr>
            <a:t>являлась основной областью оценивания в цикле исследования PISA-2018.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России заняла </a:t>
          </a:r>
          <a:r>
            <a:rPr lang="ru-RU" sz="2800" u="sng" kern="1200" dirty="0" smtClean="0">
              <a:solidFill>
                <a:srgbClr val="002060"/>
              </a:solidFill>
            </a:rPr>
            <a:t>26 место </a:t>
          </a:r>
          <a:r>
            <a:rPr lang="ru-RU" sz="2800" kern="1200" dirty="0" smtClean="0">
              <a:solidFill>
                <a:srgbClr val="002060"/>
              </a:solidFill>
            </a:rPr>
            <a:t>в мировом рейтинге, среди 77 стран-участников исследования.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Средний балл по читательской грамотности составил </a:t>
          </a:r>
          <a:r>
            <a:rPr lang="ru-RU" sz="2800" u="sng" kern="1200" dirty="0" smtClean="0">
              <a:solidFill>
                <a:srgbClr val="002060"/>
              </a:solidFill>
            </a:rPr>
            <a:t>479 баллов </a:t>
          </a:r>
          <a:r>
            <a:rPr lang="ru-RU" sz="2800" kern="1200" dirty="0" smtClean="0">
              <a:solidFill>
                <a:srgbClr val="002060"/>
              </a:solidFill>
            </a:rPr>
            <a:t>(495 в 2015 году). </a:t>
          </a:r>
          <a:endParaRPr lang="ru-RU" sz="28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153805" y="153805"/>
        <a:ext cx="11163334" cy="2843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17E18-AF03-4DF8-BE6B-6AC6EB651618}">
      <dsp:nvSpPr>
        <dsp:cNvPr id="0" name=""/>
        <dsp:cNvSpPr/>
      </dsp:nvSpPr>
      <dsp:spPr>
        <a:xfrm>
          <a:off x="26350" y="0"/>
          <a:ext cx="3661267" cy="113255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  <a:latin typeface="+mj-lt"/>
            </a:rPr>
            <a:t>Смысловое чтение  Навык работы с текстами</a:t>
          </a:r>
          <a:endParaRPr lang="ru-RU" sz="2100" b="1" kern="1200" dirty="0">
            <a:solidFill>
              <a:srgbClr val="002060"/>
            </a:solidFill>
            <a:latin typeface="+mj-lt"/>
          </a:endParaRPr>
        </a:p>
      </dsp:txBody>
      <dsp:txXfrm>
        <a:off x="592630" y="0"/>
        <a:ext cx="2528708" cy="1132559"/>
      </dsp:txXfrm>
    </dsp:sp>
    <dsp:sp modelId="{607EB63A-5E07-4400-A2A5-DFA7093FDFE6}">
      <dsp:nvSpPr>
        <dsp:cNvPr id="0" name=""/>
        <dsp:cNvSpPr/>
      </dsp:nvSpPr>
      <dsp:spPr>
        <a:xfrm>
          <a:off x="3318512" y="0"/>
          <a:ext cx="4673966" cy="1132559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Осмысление содержания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Нахождение информации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latin typeface="+mj-lt"/>
            </a:rPr>
            <a:t>Интерпретация текста</a:t>
          </a:r>
          <a:endParaRPr lang="ru-RU" sz="2000" b="1" kern="1200" dirty="0">
            <a:solidFill>
              <a:schemeClr val="accent2">
                <a:lumMod val="50000"/>
              </a:schemeClr>
            </a:solidFill>
            <a:latin typeface="+mj-lt"/>
          </a:endParaRPr>
        </a:p>
      </dsp:txBody>
      <dsp:txXfrm>
        <a:off x="3884792" y="0"/>
        <a:ext cx="3541407" cy="1132559"/>
      </dsp:txXfrm>
    </dsp:sp>
    <dsp:sp modelId="{DB99B1E7-861E-44A9-8A06-03A23AE660DB}">
      <dsp:nvSpPr>
        <dsp:cNvPr id="0" name=""/>
        <dsp:cNvSpPr/>
      </dsp:nvSpPr>
      <dsp:spPr>
        <a:xfrm>
          <a:off x="7507132" y="0"/>
          <a:ext cx="3769123" cy="1132559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+mj-lt"/>
            </a:rPr>
            <a:t>Формирование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+mj-lt"/>
            </a:rPr>
            <a:t>читательской  грамотности</a:t>
          </a:r>
          <a:endParaRPr lang="ru-RU" sz="2000" b="1" kern="1200" dirty="0">
            <a:solidFill>
              <a:srgbClr val="002060"/>
            </a:solidFill>
            <a:latin typeface="+mj-lt"/>
          </a:endParaRPr>
        </a:p>
      </dsp:txBody>
      <dsp:txXfrm>
        <a:off x="8073412" y="0"/>
        <a:ext cx="2636564" cy="1132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2AB55-BBA5-4FA0-BFEC-B7D88CDD196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E1792-2C70-4FD5-90A0-34365D95E3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2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8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3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9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95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5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31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9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4E70A-6BBF-47A8-AB53-9E843FDE53C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36DC0-A9E8-4F86-A7C6-1C29EE2482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9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370" y="837029"/>
            <a:ext cx="11637818" cy="934472"/>
          </a:xfrm>
        </p:spPr>
        <p:txBody>
          <a:bodyPr>
            <a:no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Технология анализа художественного текста, как средство формирования читательской грамотности на уроках литературного чтения</a:t>
            </a:r>
            <a:b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" y="4997900"/>
            <a:ext cx="11674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Ципцина Зоя Валерьевна,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учитель начальных классов МБОУ «Гимназии №16 «Французская»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396" y="2401453"/>
            <a:ext cx="1552814" cy="2015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6736" b="8068"/>
          <a:stretch/>
        </p:blipFill>
        <p:spPr>
          <a:xfrm>
            <a:off x="3037146" y="2612625"/>
            <a:ext cx="1504867" cy="1981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7241"/>
          <a:stretch/>
        </p:blipFill>
        <p:spPr>
          <a:xfrm>
            <a:off x="5234056" y="2228792"/>
            <a:ext cx="1424109" cy="199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6709" b="8001"/>
          <a:stretch/>
        </p:blipFill>
        <p:spPr>
          <a:xfrm>
            <a:off x="7396803" y="2510399"/>
            <a:ext cx="1502376" cy="1994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1469" r="12173"/>
          <a:stretch/>
        </p:blipFill>
        <p:spPr>
          <a:xfrm>
            <a:off x="9637817" y="2158020"/>
            <a:ext cx="1538868" cy="2015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3" y="1258942"/>
            <a:ext cx="5700254" cy="4072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37" y="1027273"/>
            <a:ext cx="4426080" cy="4535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327" y="144613"/>
            <a:ext cx="11490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Что, что? – спрашивала его воробьиха мама.</a:t>
            </a:r>
          </a:p>
          <a:p>
            <a:pPr lvl="0"/>
            <a:r>
              <a:rPr lang="ru-RU" sz="2800" b="1" dirty="0"/>
              <a:t>Он потряхивал крыльями и, глядя на землю, чирикал:</a:t>
            </a:r>
          </a:p>
          <a:p>
            <a:pPr lvl="0"/>
            <a:r>
              <a:rPr lang="ru-RU" sz="2800" b="1" dirty="0"/>
              <a:t>– Чересчур черна, чересчур!</a:t>
            </a:r>
          </a:p>
          <a:p>
            <a:pPr lvl="0"/>
            <a:r>
              <a:rPr lang="ru-RU" sz="2800" b="1" dirty="0"/>
              <a:t>Прилетал папаша, приносил букашек Пудику и хвастался:</a:t>
            </a:r>
          </a:p>
          <a:p>
            <a:pPr lvl="0"/>
            <a:r>
              <a:rPr lang="ru-RU" sz="2800" b="1" dirty="0"/>
              <a:t>– </a:t>
            </a:r>
            <a:r>
              <a:rPr lang="ru-RU" sz="2800" b="1" dirty="0" err="1"/>
              <a:t>Чив</a:t>
            </a:r>
            <a:r>
              <a:rPr lang="ru-RU" sz="2800" b="1" dirty="0"/>
              <a:t> ли я?</a:t>
            </a:r>
          </a:p>
          <a:p>
            <a:pPr lvl="0"/>
            <a:r>
              <a:rPr lang="ru-RU" sz="2800" b="1" dirty="0"/>
              <a:t>Мама воробьиха одобряла его:</a:t>
            </a:r>
          </a:p>
          <a:p>
            <a:pPr lvl="0"/>
            <a:r>
              <a:rPr lang="ru-RU" sz="2800" b="1" dirty="0"/>
              <a:t>– </a:t>
            </a:r>
            <a:r>
              <a:rPr lang="ru-RU" sz="2800" b="1" dirty="0" err="1"/>
              <a:t>Чив</a:t>
            </a:r>
            <a:r>
              <a:rPr lang="ru-RU" sz="2800" b="1" dirty="0"/>
              <a:t>, </a:t>
            </a:r>
            <a:r>
              <a:rPr lang="ru-RU" sz="2800" b="1" dirty="0" err="1"/>
              <a:t>чив</a:t>
            </a:r>
            <a:r>
              <a:rPr lang="ru-RU" sz="2800" b="1" dirty="0"/>
              <a:t>!</a:t>
            </a:r>
          </a:p>
          <a:p>
            <a:pPr lvl="0"/>
            <a:r>
              <a:rPr lang="ru-RU" sz="2800" b="1" dirty="0"/>
              <a:t>А Пудик глотал букашек и думал: «Чем чванятся – червяка с ножками дали – чудо!»</a:t>
            </a:r>
          </a:p>
          <a:p>
            <a:pPr lvl="0"/>
            <a:r>
              <a:rPr lang="ru-RU" sz="2800" b="1" dirty="0"/>
              <a:t>Переведите мне с птичьего языка </a:t>
            </a:r>
            <a:r>
              <a:rPr lang="ru-RU" sz="2800" b="1" dirty="0" err="1"/>
              <a:t>Чив</a:t>
            </a:r>
            <a:r>
              <a:rPr lang="ru-RU" sz="2800" b="1" dirty="0"/>
              <a:t> ли я?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5096" y="3756688"/>
            <a:ext cx="3854772" cy="2753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7" y="108364"/>
            <a:ext cx="116285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технологии анализа художественного текста</a:t>
            </a:r>
          </a:p>
          <a:p>
            <a:pPr lvl="0"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Работа с текстом литературного произведения: чтение с остановками, маркировка текста, анализ лексического значения слов</a:t>
            </a: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чебурах» (</a:t>
            </a:r>
            <a:r>
              <a:rPr lang="ru-RU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чубуро́к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чапуро́к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— 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деревянный шар на конце бурлацкой бечевы</a:t>
            </a:r>
          </a:p>
          <a:p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Чебурахнуться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упасть с грохотом</a:t>
            </a:r>
          </a:p>
          <a:p>
            <a:pPr algn="ctr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9548"/>
          <a:stretch/>
        </p:blipFill>
        <p:spPr>
          <a:xfrm>
            <a:off x="3408217" y="3934691"/>
            <a:ext cx="5714612" cy="26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8753707" y="4081347"/>
            <a:ext cx="2319453" cy="220794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41073" y="2687444"/>
            <a:ext cx="217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</a:rPr>
              <a:t>Воробьишко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55649" y="879612"/>
            <a:ext cx="2319453" cy="220794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560419" y="769434"/>
            <a:ext cx="2319453" cy="220794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981200" y="4081347"/>
            <a:ext cx="2319453" cy="220794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92390" y="2025805"/>
            <a:ext cx="2319453" cy="220794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94624" y="1605776"/>
            <a:ext cx="138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мама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66663" y="1460810"/>
            <a:ext cx="104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папа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75932" y="4906537"/>
            <a:ext cx="120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кошка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344722" y="4761571"/>
            <a:ext cx="124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автор</a:t>
            </a:r>
            <a:endParaRPr lang="ru-RU" sz="2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308195" y="2669149"/>
            <a:ext cx="1717288" cy="3791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375102" y="2240623"/>
            <a:ext cx="1734014" cy="4468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411843" y="2240623"/>
            <a:ext cx="1148576" cy="4789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7543801" y="2575932"/>
            <a:ext cx="1209906" cy="4723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092497" y="3726404"/>
            <a:ext cx="1051932" cy="7270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298795" y="4004262"/>
            <a:ext cx="1011044" cy="6786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286393" y="3848866"/>
            <a:ext cx="1467314" cy="8000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9366" y="366623"/>
            <a:ext cx="10169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технологии анализа художественного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текста</a:t>
            </a: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4. Создание системы образов литературного </a:t>
            </a:r>
            <a:r>
              <a:rPr lang="ru-RU" sz="2000" b="1" dirty="0" smtClean="0">
                <a:solidFill>
                  <a:srgbClr val="002060"/>
                </a:solidFill>
              </a:rPr>
              <a:t>произведения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783"/>
          <a:stretch/>
        </p:blipFill>
        <p:spPr>
          <a:xfrm>
            <a:off x="1644386" y="1788777"/>
            <a:ext cx="5506795" cy="379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567" y="3808139"/>
            <a:ext cx="1920406" cy="1859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43332" y="4414693"/>
            <a:ext cx="128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Главный герой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099" y="2018819"/>
            <a:ext cx="1722203" cy="166753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9578898" y="3367668"/>
            <a:ext cx="669073" cy="646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21826">
            <a:off x="9692323" y="3668991"/>
            <a:ext cx="859611" cy="8352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26633" y="5984175"/>
            <a:ext cx="10192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5. Открытие и присвоение нравственных ценностей художественного произведения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8964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454891"/>
            <a:ext cx="7936345" cy="5952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394" r="19697"/>
          <a:stretch/>
        </p:blipFill>
        <p:spPr>
          <a:xfrm>
            <a:off x="8917598" y="2214419"/>
            <a:ext cx="2544730" cy="31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71" y="3501844"/>
            <a:ext cx="10278747" cy="2865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9418" y="498764"/>
            <a:ext cx="9125527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Технология анализа художественного текста, как средство формирования читательской грамотности на уроках литературного чтения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860471" y="2402717"/>
            <a:ext cx="748145" cy="1099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55" y="401444"/>
            <a:ext cx="111482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Литература: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1. Методическое пособие. В.А</a:t>
            </a:r>
            <a:r>
              <a:rPr lang="ru-RU" sz="2000" dirty="0" smtClean="0">
                <a:solidFill>
                  <a:srgbClr val="002060"/>
                </a:solidFill>
              </a:rPr>
              <a:t>. Лазарева</a:t>
            </a:r>
            <a:r>
              <a:rPr lang="ru-RU" sz="2000" dirty="0" smtClean="0">
                <a:solidFill>
                  <a:srgbClr val="002060"/>
                </a:solidFill>
              </a:rPr>
              <a:t>, «Технология анализа художественного текста на уроках литературного чтения в начальной школе».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2. Методическое пособие. В.А</a:t>
            </a:r>
            <a:r>
              <a:rPr lang="ru-RU" sz="2000" dirty="0" smtClean="0">
                <a:solidFill>
                  <a:srgbClr val="002060"/>
                </a:solidFill>
              </a:rPr>
              <a:t>. Лазарева</a:t>
            </a:r>
            <a:r>
              <a:rPr lang="ru-RU" sz="2000" dirty="0" smtClean="0">
                <a:solidFill>
                  <a:srgbClr val="002060"/>
                </a:solidFill>
              </a:rPr>
              <a:t>, «Пути и способы анализа художественного текста на уроках литературы».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3. Учебно-методическое издание. Т.Г. Фирсова «Современный </a:t>
            </a:r>
            <a:r>
              <a:rPr lang="ru-RU" sz="2000" dirty="0">
                <a:solidFill>
                  <a:srgbClr val="002060"/>
                </a:solidFill>
              </a:rPr>
              <a:t>урок литературного чтения:  методический </a:t>
            </a:r>
            <a:r>
              <a:rPr lang="ru-RU" sz="2000" dirty="0" smtClean="0">
                <a:solidFill>
                  <a:srgbClr val="002060"/>
                </a:solidFill>
              </a:rPr>
              <a:t>конструктор», Издательство </a:t>
            </a:r>
            <a:r>
              <a:rPr lang="ru-RU" sz="2000" dirty="0">
                <a:solidFill>
                  <a:srgbClr val="002060"/>
                </a:solidFill>
              </a:rPr>
              <a:t>«Перо» </a:t>
            </a:r>
            <a:r>
              <a:rPr lang="ru-RU" sz="2000" dirty="0" smtClean="0">
                <a:solidFill>
                  <a:srgbClr val="002060"/>
                </a:solidFill>
              </a:rPr>
              <a:t>г</a:t>
            </a:r>
            <a:r>
              <a:rPr lang="ru-RU" sz="2000" dirty="0" smtClean="0">
                <a:solidFill>
                  <a:srgbClr val="002060"/>
                </a:solidFill>
              </a:rPr>
              <a:t>. Москва</a:t>
            </a:r>
            <a:r>
              <a:rPr lang="ru-RU" sz="2000" dirty="0" smtClean="0">
                <a:solidFill>
                  <a:srgbClr val="002060"/>
                </a:solidFill>
              </a:rPr>
              <a:t>, 2018г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5225164"/>
              </p:ext>
            </p:extLst>
          </p:nvPr>
        </p:nvGraphicFramePr>
        <p:xfrm>
          <a:off x="397164" y="1077218"/>
          <a:ext cx="11470945" cy="5674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4690" y="0"/>
            <a:ext cx="9200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Оценка читательской грамотности в 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рамках </a:t>
            </a: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международного исследования 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PISA</a:t>
            </a: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2018 год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0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30" y="3001818"/>
            <a:ext cx="11582347" cy="3519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382" y="378692"/>
            <a:ext cx="9587345" cy="2169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39141" y="3001818"/>
            <a:ext cx="83164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Функциональная читательская грамотность</a:t>
            </a:r>
            <a:endParaRPr lang="ru-RU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734" b="3578"/>
          <a:stretch/>
        </p:blipFill>
        <p:spPr>
          <a:xfrm>
            <a:off x="2478967" y="1087361"/>
            <a:ext cx="7782633" cy="543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0224" y="234176"/>
            <a:ext cx="1085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современного урока литературного чтения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323182" y="1837473"/>
            <a:ext cx="3296818" cy="285459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872" y="4368263"/>
            <a:ext cx="2050474" cy="229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364"/>
          <a:stretch/>
        </p:blipFill>
        <p:spPr>
          <a:xfrm>
            <a:off x="2529182" y="1422799"/>
            <a:ext cx="1876563" cy="266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11" y="1422799"/>
            <a:ext cx="1878626" cy="266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77107480"/>
              </p:ext>
            </p:extLst>
          </p:nvPr>
        </p:nvGraphicFramePr>
        <p:xfrm>
          <a:off x="278781" y="114350"/>
          <a:ext cx="11418848" cy="1132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56728" y="1584582"/>
            <a:ext cx="714894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u="sng" dirty="0">
                <a:solidFill>
                  <a:srgbClr val="002060"/>
                </a:solidFill>
                <a:latin typeface="Calibri Light" panose="020F0302020204030204"/>
              </a:rPr>
              <a:t>Валерия Алексеевна </a:t>
            </a:r>
            <a:r>
              <a:rPr lang="ru-RU" sz="2800" b="1" i="1" u="sng" dirty="0" smtClean="0">
                <a:solidFill>
                  <a:srgbClr val="002060"/>
                </a:solidFill>
                <a:latin typeface="Calibri Light" panose="020F0302020204030204"/>
              </a:rPr>
              <a:t>Лазарева </a:t>
            </a:r>
            <a:r>
              <a:rPr lang="ru-RU" sz="2800" b="1" u="sng" dirty="0" smtClean="0">
                <a:solidFill>
                  <a:srgbClr val="002060"/>
                </a:solidFill>
                <a:latin typeface="Calibri Light" panose="020F0302020204030204"/>
              </a:rPr>
              <a:t>(1935 – 2015)</a:t>
            </a:r>
            <a:endParaRPr lang="ru-RU" sz="2800" b="1" u="sng" dirty="0">
              <a:solidFill>
                <a:srgbClr val="002060"/>
              </a:solidFill>
              <a:latin typeface="Calibri Light" panose="020F0302020204030204"/>
            </a:endParaRPr>
          </a:p>
          <a:p>
            <a:endParaRPr lang="ru-RU" dirty="0" smtClean="0"/>
          </a:p>
          <a:p>
            <a:pPr indent="457200" algn="just"/>
            <a:r>
              <a:rPr lang="ru-RU" sz="2400" dirty="0" smtClean="0">
                <a:solidFill>
                  <a:srgbClr val="002060"/>
                </a:solidFill>
              </a:rPr>
              <a:t>Учитель </a:t>
            </a:r>
            <a:r>
              <a:rPr lang="ru-RU" sz="2400" dirty="0">
                <a:solidFill>
                  <a:srgbClr val="002060"/>
                </a:solidFill>
              </a:rPr>
              <a:t>литературы, кандидат педагогических наук, автор учебников литературного чтения для начальной школы. Учитель учителей – в разные годы читала курс методики литературы в институтах </a:t>
            </a:r>
            <a:r>
              <a:rPr lang="ru-RU" sz="2400" dirty="0" smtClean="0">
                <a:solidFill>
                  <a:srgbClr val="002060"/>
                </a:solidFill>
              </a:rPr>
              <a:t>ПК в Харькове, </a:t>
            </a:r>
            <a:r>
              <a:rPr lang="ru-RU" sz="2400" dirty="0">
                <a:solidFill>
                  <a:srgbClr val="002060"/>
                </a:solidFill>
              </a:rPr>
              <a:t>Новосибирске, </a:t>
            </a:r>
            <a:r>
              <a:rPr lang="ru-RU" sz="2400" dirty="0" smtClean="0">
                <a:solidFill>
                  <a:srgbClr val="002060"/>
                </a:solidFill>
              </a:rPr>
              <a:t>Москве.</a:t>
            </a:r>
          </a:p>
          <a:p>
            <a:pPr indent="457200" algn="just"/>
            <a:r>
              <a:rPr lang="ru-RU" sz="2400" dirty="0" smtClean="0">
                <a:solidFill>
                  <a:srgbClr val="002060"/>
                </a:solidFill>
              </a:rPr>
              <a:t>С 1968 </a:t>
            </a:r>
            <a:r>
              <a:rPr lang="ru-RU" sz="2400" dirty="0">
                <a:solidFill>
                  <a:srgbClr val="002060"/>
                </a:solidFill>
              </a:rPr>
              <a:t>по 1988 годы – преподаватель физико-математической школы при НГУ, руководитель Литературного клуба, который стал уникальным событием в жизни не только ФМШ, но и всего новосибирского Академгородка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ru-RU" sz="2400" dirty="0">
                <a:solidFill>
                  <a:srgbClr val="002060"/>
                </a:solidFill>
              </a:rPr>
              <a:t>В последние годы жизни – учитель школы № 5 п. Кольцово Новосибирской </a:t>
            </a:r>
            <a:r>
              <a:rPr lang="ru-RU" sz="2400" dirty="0" smtClean="0">
                <a:solidFill>
                  <a:srgbClr val="002060"/>
                </a:solidFill>
              </a:rPr>
              <a:t>области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6329" y="4355683"/>
            <a:ext cx="1736435" cy="2348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4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9366" y="366623"/>
            <a:ext cx="101699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технологии анализа художественного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текста</a:t>
            </a:r>
          </a:p>
          <a:p>
            <a:pPr lvl="0" algn="ctr"/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1. Подготовка к продуктивному чтению. Работа с названием </a:t>
            </a:r>
            <a:r>
              <a:rPr lang="ru-RU" sz="2000" b="1" dirty="0" smtClean="0">
                <a:solidFill>
                  <a:srgbClr val="002060"/>
                </a:solidFill>
              </a:rPr>
              <a:t>произведения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          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2. Работа с текстом литературного произведения: чтение с остановками, маркировка текста, анализ лексического значения </a:t>
            </a:r>
            <a:r>
              <a:rPr lang="ru-RU" sz="2000" b="1" dirty="0" smtClean="0">
                <a:solidFill>
                  <a:srgbClr val="002060"/>
                </a:solidFill>
              </a:rPr>
              <a:t>слов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3. Сопоставление литературных образов с художественным, музыкальными и т.д.</a:t>
            </a: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4. Создание системы образов литературного </a:t>
            </a:r>
            <a:r>
              <a:rPr lang="ru-RU" sz="2000" b="1" dirty="0" smtClean="0">
                <a:solidFill>
                  <a:srgbClr val="002060"/>
                </a:solidFill>
              </a:rPr>
              <a:t>произведения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5. Открытие и присвоение нравственных ценностей художественного </a:t>
            </a:r>
            <a:r>
              <a:rPr lang="ru-RU" sz="2000" b="1" dirty="0" smtClean="0">
                <a:solidFill>
                  <a:srgbClr val="002060"/>
                </a:solidFill>
              </a:rPr>
              <a:t>произведения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9366" y="366623"/>
            <a:ext cx="101699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технологии анализа художественного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текста</a:t>
            </a: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1. Подготовка к продуктивному чтению. Работа с названием </a:t>
            </a:r>
            <a:r>
              <a:rPr lang="ru-RU" sz="2000" b="1" dirty="0" smtClean="0">
                <a:solidFill>
                  <a:srgbClr val="002060"/>
                </a:solidFill>
              </a:rPr>
              <a:t>произведения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         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56" y="2028985"/>
            <a:ext cx="2344564" cy="3411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93" y="1663059"/>
            <a:ext cx="4116707" cy="1897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036" t="13322" r="5069" b="14053"/>
          <a:stretch/>
        </p:blipFill>
        <p:spPr>
          <a:xfrm>
            <a:off x="3777673" y="3639126"/>
            <a:ext cx="7444509" cy="2697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5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561" y="310867"/>
            <a:ext cx="11017405" cy="391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технологии анализа художественного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текста</a:t>
            </a: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2</a:t>
            </a:r>
            <a:r>
              <a:rPr lang="ru-RU" sz="2000" b="1" dirty="0">
                <a:solidFill>
                  <a:srgbClr val="002060"/>
                </a:solidFill>
              </a:rPr>
              <a:t>. Работа с текстом литературного произведения: чтение с остановками, маркировка текста, анализ лексического значения </a:t>
            </a:r>
            <a:r>
              <a:rPr lang="ru-RU" sz="2000" b="1" dirty="0" smtClean="0">
                <a:solidFill>
                  <a:srgbClr val="002060"/>
                </a:solidFill>
              </a:rPr>
              <a:t>слов</a:t>
            </a:r>
          </a:p>
          <a:p>
            <a:pPr lvl="0"/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/>
              <a:t>У </a:t>
            </a:r>
            <a:r>
              <a:rPr lang="ru-RU" sz="2800" b="1" dirty="0"/>
              <a:t>воробьёв совсем так же, как у людей: взрослые воробьи и воробьихи – пичужки скучные и обо всём говорят, как в книжках написано, а молодежь – живёт своим умом.</a:t>
            </a:r>
          </a:p>
          <a:p>
            <a:pPr lvl="0"/>
            <a:endParaRPr lang="ru-RU" sz="2000" dirty="0" smtClean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455" y="3866729"/>
            <a:ext cx="1136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82" y="3511951"/>
            <a:ext cx="7801067" cy="34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5" y="310867"/>
            <a:ext cx="111778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/>
              <a:t>Жил </a:t>
            </a:r>
            <a:r>
              <a:rPr lang="ru-RU" sz="2800" b="1" dirty="0"/>
              <a:t>- был желторотый воробей, звали его Пудик, а жил он над окошком бани, за верхним наличником, в тёплом гнезде из пакли, </a:t>
            </a:r>
            <a:r>
              <a:rPr lang="ru-RU" sz="2800" b="1" dirty="0" err="1"/>
              <a:t>моховинок</a:t>
            </a:r>
            <a:r>
              <a:rPr lang="ru-RU" sz="2800" b="1" dirty="0"/>
              <a:t> и других мягких материалов. Летать он ещё не пробовал, но уже крыльями махал и всё выглядывал из гнезда: хотелось поскорее узнать – что такое божий мир и годится ли он для него?</a:t>
            </a: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endParaRPr lang="ru-RU" sz="2000" dirty="0" smtClean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687" r="7274"/>
          <a:stretch/>
        </p:blipFill>
        <p:spPr>
          <a:xfrm>
            <a:off x="2235199" y="3098649"/>
            <a:ext cx="7638473" cy="3086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2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3562</TotalTime>
  <Words>691</Words>
  <Application>Microsoft Office PowerPoint</Application>
  <PresentationFormat>Произвольный</PresentationFormat>
  <Paragraphs>82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Технология анализа художественного текста, как средство формирования читательской грамотности на уроках литературного чтения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Ципцина</dc:creator>
  <cp:lastModifiedBy>Пользователь</cp:lastModifiedBy>
  <cp:revision>259</cp:revision>
  <dcterms:created xsi:type="dcterms:W3CDTF">2018-10-23T11:28:19Z</dcterms:created>
  <dcterms:modified xsi:type="dcterms:W3CDTF">2022-12-13T05:21:12Z</dcterms:modified>
</cp:coreProperties>
</file>