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16"/>
  </p:notesMasterIdLst>
  <p:sldIdLst>
    <p:sldId id="258" r:id="rId3"/>
    <p:sldId id="263" r:id="rId4"/>
    <p:sldId id="262" r:id="rId5"/>
    <p:sldId id="264" r:id="rId6"/>
    <p:sldId id="265" r:id="rId7"/>
    <p:sldId id="268" r:id="rId8"/>
    <p:sldId id="269" r:id="rId9"/>
    <p:sldId id="280" r:id="rId10"/>
    <p:sldId id="281" r:id="rId11"/>
    <p:sldId id="282" r:id="rId12"/>
    <p:sldId id="278" r:id="rId13"/>
    <p:sldId id="279" r:id="rId14"/>
    <p:sldId id="260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FFFF00"/>
    <a:srgbClr val="CC33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6" autoAdjust="0"/>
    <p:restoredTop sz="94612" autoAdjust="0"/>
  </p:normalViewPr>
  <p:slideViewPr>
    <p:cSldViewPr>
      <p:cViewPr>
        <p:scale>
          <a:sx n="69" d="100"/>
          <a:sy n="69" d="100"/>
        </p:scale>
        <p:origin x="-1200" y="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4763" y="1092200"/>
            <a:ext cx="4797425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6825" cy="436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792747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3758-72F6-4EE6-A814-ACCE280C4A4B}" type="datetime1">
              <a:rPr lang="ru-RU"/>
              <a:pPr>
                <a:defRPr/>
              </a:pPr>
              <a:t>19.04.2023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4155-6488-490E-B02C-83BBEE7ACC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CDD73-2A72-46F5-9699-11FAFDD400CA}" type="datetime1">
              <a:rPr lang="ru-RU"/>
              <a:pPr>
                <a:defRPr/>
              </a:pPr>
              <a:t>19.04.2023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9A490-9EA5-4F1F-A660-732A97854C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7738" y="301625"/>
            <a:ext cx="2263775" cy="644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2100" cy="644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5E01-2D9F-4F10-857F-873ADF8263B0}" type="datetime1">
              <a:rPr lang="ru-RU"/>
              <a:pPr>
                <a:defRPr/>
              </a:pPr>
              <a:t>19.04.2023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46AB-F293-4657-B6BF-ACFB25F30B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5925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C68F-81C8-4CEC-8969-B57C92047A22}" type="datetime1">
              <a:rPr lang="ru-RU"/>
              <a:pPr>
                <a:defRPr/>
              </a:pPr>
              <a:t>19.04.2023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129A-99FA-429D-A88D-BF475D609C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2963" y="620713"/>
            <a:ext cx="2151062" cy="6467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0713"/>
            <a:ext cx="6300788" cy="6467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48911-75D9-4A83-9366-5D32277439FE}" type="datetime1">
              <a:rPr lang="ru-RU"/>
              <a:pPr>
                <a:defRPr/>
              </a:pPr>
              <a:t>19.04.2023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EB21-B59C-4B70-821F-6174C100EE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976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2938" cy="4976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BC26-3907-4873-B450-C8B30AADFB2F}" type="datetime1">
              <a:rPr lang="ru-RU"/>
              <a:pPr>
                <a:defRPr/>
              </a:pPr>
              <a:t>19.04.2023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7BC6-057E-4C67-85D6-24E4B43B50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FA95-E680-4568-B0B5-19382E036380}" type="datetime1">
              <a:rPr lang="ru-RU"/>
              <a:pPr>
                <a:defRPr/>
              </a:pPr>
              <a:t>19.04.2023</a:t>
            </a:fld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0F3C1-05A8-4B6C-AC16-0E461B69CB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C3168-3A46-4137-8B9C-80A858FC2CA3}" type="datetime1">
              <a:rPr lang="ru-RU"/>
              <a:pPr>
                <a:defRPr/>
              </a:pPr>
              <a:t>19.04.2023</a:t>
            </a:fld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A5BF1-4EDD-46AD-8596-A63C85988A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619CD-BC90-44AF-AC7A-FB2E17D0CEE9}" type="datetime1">
              <a:rPr lang="ru-RU"/>
              <a:pPr>
                <a:defRPr/>
              </a:pPr>
              <a:t>19.04.2023</a:t>
            </a:fld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3B7D-AB65-40E0-8A42-A74E173820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BAA44-1756-434A-99D9-C1FEED019F77}" type="datetime1">
              <a:rPr lang="ru-RU"/>
              <a:pPr>
                <a:defRPr/>
              </a:pPr>
              <a:t>19.04.2023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5D84-39B1-4D6C-931B-B2A362E78E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9C0C8-1935-4D2F-9E37-66EF1BB3BFAF}" type="datetime1">
              <a:rPr lang="ru-RU"/>
              <a:pPr>
                <a:defRPr/>
              </a:pPr>
              <a:t>19.04.2023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DBEAF-E301-430C-9535-B169B4A38F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8275" cy="124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8275" cy="497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5212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DE90286-9C03-45C0-A2BF-B1F727CF986D}" type="datetime1">
              <a:rPr lang="ru-RU"/>
              <a:pPr>
                <a:defRPr/>
              </a:pPr>
              <a:t>19.04.2023</a:t>
            </a:fld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2938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5212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6339061-6F21-4843-81F7-7AB559F78F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wipe/>
  </p:transition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75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465138" y="0"/>
            <a:ext cx="9615487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FFFBF0"/>
              </a:gs>
              <a:gs pos="100000">
                <a:srgbClr val="FFFFCC"/>
              </a:gs>
            </a:gsLst>
            <a:lin ang="0" scaled="1"/>
          </a:gradFill>
          <a:ln w="9360">
            <a:solidFill>
              <a:srgbClr val="33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0713"/>
            <a:ext cx="8604250" cy="127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425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/>
  </p:transition>
  <p:txStyles>
    <p:titleStyle>
      <a:lvl1pPr marL="20574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80"/>
          </a:solidFill>
          <a:latin typeface="+mj-lt"/>
          <a:ea typeface="+mj-ea"/>
          <a:cs typeface="+mj-cs"/>
        </a:defRPr>
      </a:lvl1pPr>
      <a:lvl2pPr marL="20574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80"/>
          </a:solidFill>
          <a:latin typeface="Times New Roman" pitchFamily="18" charset="0"/>
        </a:defRPr>
      </a:lvl2pPr>
      <a:lvl3pPr marL="20574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80"/>
          </a:solidFill>
          <a:latin typeface="Times New Roman" pitchFamily="18" charset="0"/>
        </a:defRPr>
      </a:lvl3pPr>
      <a:lvl4pPr marL="20574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80"/>
          </a:solidFill>
          <a:latin typeface="Times New Roman" pitchFamily="18" charset="0"/>
        </a:defRPr>
      </a:lvl4pPr>
      <a:lvl5pPr marL="20574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80"/>
          </a:solidFill>
          <a:latin typeface="Times New Roman" pitchFamily="18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u="sng">
          <a:solidFill>
            <a:srgbClr val="000080"/>
          </a:solidFill>
          <a:latin typeface="Times New Roman" pitchFamily="18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u="sng">
          <a:solidFill>
            <a:srgbClr val="000080"/>
          </a:solidFill>
          <a:latin typeface="Times New Roman" pitchFamily="18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u="sng">
          <a:solidFill>
            <a:srgbClr val="000080"/>
          </a:solidFill>
          <a:latin typeface="Times New Roman" pitchFamily="18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u="sng">
          <a:solidFill>
            <a:srgbClr val="000080"/>
          </a:solidFill>
          <a:latin typeface="Times New Roman" pitchFamily="18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163"/>
        </a:spcAft>
        <a:buClr>
          <a:srgbClr val="000000"/>
        </a:buClr>
        <a:buSzPct val="100000"/>
        <a:buFont typeface="Times New Roman" pitchFamily="18" charset="0"/>
        <a:buChar char="•"/>
        <a:defRPr sz="2600" b="1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www.peoples.r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rulex.ru/" TargetMode="External"/><Relationship Id="rId4" Type="http://schemas.openxmlformats.org/officeDocument/2006/relationships/hyperlink" Target="http://www.pedagogic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19832" y="3923853"/>
            <a:ext cx="9001000" cy="194421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600" b="1" dirty="0" err="1">
                <a:ea typeface="Calibri"/>
                <a:cs typeface="Times New Roman"/>
              </a:rPr>
              <a:t>Двуединство</a:t>
            </a:r>
            <a:r>
              <a:rPr lang="ru-RU" sz="3600" b="1" dirty="0">
                <a:ea typeface="Calibri"/>
                <a:cs typeface="Times New Roman"/>
              </a:rPr>
              <a:t> обучения и </a:t>
            </a:r>
            <a:r>
              <a:rPr lang="ru-RU" sz="3600" b="1" dirty="0" smtClean="0">
                <a:ea typeface="Calibri"/>
                <a:cs typeface="Times New Roman"/>
              </a:rPr>
              <a:t>воспитания основополагающий </a:t>
            </a:r>
            <a:r>
              <a:rPr lang="ru-RU" sz="3600" b="1" dirty="0">
                <a:ea typeface="Calibri"/>
                <a:cs typeface="Times New Roman"/>
              </a:rPr>
              <a:t>тезис </a:t>
            </a:r>
            <a:r>
              <a:rPr lang="ru-RU" sz="3600" b="1" dirty="0" err="1" smtClean="0">
                <a:ea typeface="Calibri"/>
                <a:cs typeface="Times New Roman"/>
              </a:rPr>
              <a:t>К.Д.Ушинского</a:t>
            </a:r>
            <a:r>
              <a:rPr lang="ru-RU" sz="3600" dirty="0" smtClean="0">
                <a:ea typeface="Calibri"/>
                <a:cs typeface="Times New Roman"/>
              </a:rPr>
              <a:t>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sz="36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3825" y="6300117"/>
            <a:ext cx="7056438" cy="851571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Подготовила: Павлова Е.П., руководитель ММО учителей химии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г.Новосибирска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9832" y="251445"/>
            <a:ext cx="8784976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  <a:latin typeface="Times New Roman"/>
              </a:rPr>
              <a:t>Год педагога и наставника: 200-летие со дня рождения К. Д. Ушинского</a:t>
            </a:r>
            <a:endParaRPr lang="ru-RU" sz="2000" b="1" i="0" dirty="0">
              <a:solidFill>
                <a:srgbClr val="CC0000"/>
              </a:solidFill>
              <a:effectLst/>
              <a:latin typeface="Times New Roman"/>
            </a:endParaRPr>
          </a:p>
        </p:txBody>
      </p:sp>
      <p:pic>
        <p:nvPicPr>
          <p:cNvPr id="5122" name="Picture 2" descr="Образовательный онлайн-час “Педагогика – не наука, а искусство” –  Воронежская областная библиотека для слепых им. В.Г. Королен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36" y="630010"/>
            <a:ext cx="3924435" cy="29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395462"/>
            <a:ext cx="8984233" cy="115212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Всеобъемлющая теория обучения и воспитания - дидактика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774" y="1547589"/>
            <a:ext cx="9125073" cy="55405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Основные принципы дидактики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Принцип посильности и доступности </a:t>
            </a:r>
            <a:r>
              <a:rPr lang="ru-RU" sz="2400" dirty="0" smtClean="0"/>
              <a:t>(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содержание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воспитательно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-образовательного процесса должно соответствовать возрасту, умственным возможностям и потребностям ребенка).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Принцип наглядности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(использование моделей, макетов, схем).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Принцип последовательности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(необходимо постепенно усложнять материал).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Принцип сознательности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(ребенок должен понимать и осознавать всю важность получаемых знаний и умений, он должен САМ хотеть ими овладеть).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Принцип основательности и прочности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(весь пройденный учебный  материал должен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повторяться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форме проверочных работ).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5" y="184672"/>
            <a:ext cx="1656184" cy="139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7985" y="1"/>
            <a:ext cx="7992640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C0000"/>
                </a:solidFill>
                <a:latin typeface="Times New Roman"/>
              </a:rPr>
              <a:t>Год педагога и наставника: 200-летие со дня рождения </a:t>
            </a:r>
            <a:endParaRPr lang="ru-RU" sz="2000" b="1" dirty="0" smtClean="0">
              <a:solidFill>
                <a:srgbClr val="CC0000"/>
              </a:solidFill>
              <a:latin typeface="Times New Roman"/>
            </a:endParaRPr>
          </a:p>
          <a:p>
            <a:pPr lvl="0" algn="ctr"/>
            <a:r>
              <a:rPr lang="ru-RU" sz="2000" b="1" dirty="0" smtClean="0">
                <a:solidFill>
                  <a:srgbClr val="CC0000"/>
                </a:solidFill>
                <a:latin typeface="Times New Roman"/>
              </a:rPr>
              <a:t>К</a:t>
            </a:r>
            <a:r>
              <a:rPr lang="ru-RU" sz="2000" b="1" dirty="0">
                <a:solidFill>
                  <a:srgbClr val="CC0000"/>
                </a:solidFill>
                <a:latin typeface="Times New Roman"/>
              </a:rPr>
              <a:t>. Д. Ушинского</a:t>
            </a:r>
            <a:endParaRPr lang="ru-RU" dirty="0"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82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19138" y="395288"/>
            <a:ext cx="9145710" cy="720725"/>
          </a:xfrm>
        </p:spPr>
        <p:txBody>
          <a:bodyPr/>
          <a:lstStyle/>
          <a:p>
            <a:pPr marL="0" lvl="0" indent="0" eaLnBrk="1">
              <a:lnSpc>
                <a:spcPct val="93000"/>
              </a:lnSpc>
            </a:pPr>
            <a:r>
              <a:rPr lang="ru-RU" sz="2800" b="1" kern="1200" dirty="0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Год педагога и наставника: 200-летие со дня рождения К. Д. Ушинского</a:t>
            </a:r>
            <a:br>
              <a:rPr lang="ru-RU" sz="2800" b="1" kern="1200" dirty="0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</a:br>
            <a:endParaRPr lang="ru-RU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56" y="1619596"/>
            <a:ext cx="4392488" cy="4864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6"/>
          <p:cNvSpPr txBox="1">
            <a:spLocks/>
          </p:cNvSpPr>
          <p:nvPr/>
        </p:nvSpPr>
        <p:spPr>
          <a:xfrm>
            <a:off x="5472113" y="1763713"/>
            <a:ext cx="4248150" cy="4824412"/>
          </a:xfrm>
          <a:prstGeom prst="rect">
            <a:avLst/>
          </a:prstGeom>
        </p:spPr>
        <p:txBody>
          <a:bodyPr/>
          <a:lstStyle/>
          <a:p>
            <a:pPr marL="184150" indent="1588" eaLnBrk="0">
              <a:lnSpc>
                <a:spcPct val="90000"/>
              </a:lnSpc>
              <a:spcAft>
                <a:spcPts val="1163"/>
              </a:spcAft>
              <a:buFont typeface="Arial" charset="0"/>
              <a:buNone/>
              <a:defRPr/>
            </a:pPr>
            <a:r>
              <a:rPr lang="ru-RU" sz="2400" b="1" i="1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..Ушинский принадлежит не только прошлому: он продолжает жить и в нашей современности. Идеи создателя "Детского мира", "Родного слова", "Педагогической антропологии" сохраняют по сей день свою творческую силу. </a:t>
            </a:r>
          </a:p>
          <a:p>
            <a:pPr marL="184150" indent="1588" eaLnBrk="0">
              <a:lnSpc>
                <a:spcPct val="90000"/>
              </a:lnSpc>
              <a:spcAft>
                <a:spcPts val="1163"/>
              </a:spcAft>
              <a:buFont typeface="Times New Roman" pitchFamily="18" charset="0"/>
              <a:buChar char="•"/>
              <a:defRPr/>
            </a:pPr>
            <a:endParaRPr lang="ru-RU" sz="2400" b="1" i="1" kern="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marL="184150" indent="1588" algn="r" eaLnBrk="0">
              <a:lnSpc>
                <a:spcPct val="90000"/>
              </a:lnSpc>
              <a:spcAft>
                <a:spcPts val="1163"/>
              </a:spcAft>
              <a:buFont typeface="Arial" charset="0"/>
              <a:buNone/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В. П. ПОТЕМКИН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19138" y="395288"/>
            <a:ext cx="8604250" cy="720725"/>
          </a:xfrm>
        </p:spPr>
        <p:txBody>
          <a:bodyPr/>
          <a:lstStyle/>
          <a:p>
            <a:pPr marL="0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Литература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936625" y="1547813"/>
            <a:ext cx="8856663" cy="55403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Арзамасцева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И.Н., Николаева С.Н. Детская литература. – М.: Академия, 2011.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Детская литература /Под ред. Е.О.Путиловой. – М.: Академия, 2008.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Биография знаменитостей. Режим доступа: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www.peoples.ru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Википедия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 Режим доступа: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http://ru.wikipedia.org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Педагогическая энциклопедия. Режим доступа: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www.pedagogic.ru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Русский биографический словарь. Режим доступа: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www.rulex.ru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Times New Roman" pitchFamily="18" charset="0"/>
              <a:buNone/>
              <a:defRPr/>
            </a:pPr>
            <a:endParaRPr lang="ru-RU" sz="2800" b="0" dirty="0" smtClean="0">
              <a:solidFill>
                <a:schemeClr val="tx1"/>
              </a:solidFill>
              <a:latin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ru-RU" sz="2800" b="0" dirty="0" smtClean="0">
              <a:solidFill>
                <a:schemeClr val="tx1"/>
              </a:solidFill>
              <a:latin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ru-RU" sz="2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ru-RU" sz="2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Times New Roman" pitchFamily="18" charset="0"/>
              <a:buNone/>
              <a:defRPr/>
            </a:pPr>
            <a:endParaRPr lang="ru-RU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19138" y="466725"/>
            <a:ext cx="8929687" cy="936625"/>
          </a:xfrm>
        </p:spPr>
        <p:txBody>
          <a:bodyPr/>
          <a:lstStyle/>
          <a:p>
            <a:pPr marL="682625"/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655937" y="2051050"/>
            <a:ext cx="7921452" cy="4968875"/>
          </a:xfrm>
        </p:spPr>
        <p:txBody>
          <a:bodyPr/>
          <a:lstStyle/>
          <a:p>
            <a:pPr marL="514350" indent="-514350">
              <a:buFont typeface="Times New Roman" pitchFamily="18" charset="0"/>
              <a:buNone/>
            </a:pPr>
            <a:endParaRPr lang="ru-RU" sz="3200" b="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спасибо за внимание анимация человечек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542850"/>
            <a:ext cx="763284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280239" y="611485"/>
            <a:ext cx="7440593" cy="839142"/>
          </a:xfrm>
        </p:spPr>
        <p:txBody>
          <a:bodyPr/>
          <a:lstStyle/>
          <a:p>
            <a:pPr marL="0"/>
            <a:r>
              <a:rPr lang="ru-RU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n-lt"/>
                <a:cs typeface="Arial" charset="0"/>
              </a:rPr>
              <a:t>Страницы биографии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032201" y="1835621"/>
            <a:ext cx="5904656" cy="525732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Константи́н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Дми́триевич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Уши́нский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</a:rPr>
              <a:t>российский </a:t>
            </a:r>
            <a:r>
              <a:rPr lang="ru-RU" sz="2800" b="0" dirty="0">
                <a:solidFill>
                  <a:schemeClr val="accent6">
                    <a:lumMod val="50000"/>
                  </a:schemeClr>
                </a:solidFill>
              </a:rPr>
              <a:t>педагог, писатель, один из основоположников научной педагогики в Российской Империи.</a:t>
            </a:r>
          </a:p>
          <a:p>
            <a:pPr marL="0" indent="0" algn="ctr">
              <a:buNone/>
            </a:pPr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Родился в Туле, </a:t>
            </a:r>
            <a:r>
              <a:rPr lang="ru-RU" sz="2800" b="0" dirty="0">
                <a:solidFill>
                  <a:schemeClr val="accent6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2800" b="0" dirty="0" smtClean="0">
                <a:solidFill>
                  <a:schemeClr val="accent6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осле назначения отца судьей вся семья перебралась в небольшой городок Новгород-Северский Черниговской губернии, где прошли детские и юношеские годы Ушинского.</a:t>
            </a:r>
          </a:p>
        </p:txBody>
      </p:sp>
      <p:pic>
        <p:nvPicPr>
          <p:cNvPr id="5124" name="Рисунок 3" descr="0_740ba_4f583819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313" y="2532272"/>
            <a:ext cx="2927855" cy="166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47825" y="4200754"/>
            <a:ext cx="3672408" cy="730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indent="-514350" algn="ctr" eaLnBrk="0">
              <a:lnSpc>
                <a:spcPct val="95000"/>
              </a:lnSpc>
              <a:spcAft>
                <a:spcPts val="1163"/>
              </a:spcAft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Дом в Туле, в котором жила семья Ушинских</a:t>
            </a:r>
          </a:p>
        </p:txBody>
      </p:sp>
      <p:pic>
        <p:nvPicPr>
          <p:cNvPr id="5126" name="Рисунок 5" descr="Новгород-северский-круж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313" y="5132553"/>
            <a:ext cx="2927855" cy="188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47825" y="7019899"/>
            <a:ext cx="3959100" cy="36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indent="-514350" eaLnBrk="0">
              <a:lnSpc>
                <a:spcPct val="95000"/>
              </a:lnSpc>
              <a:spcAft>
                <a:spcPts val="1163"/>
              </a:spcAft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Дом в Новгород-Северском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82" y="515354"/>
            <a:ext cx="1584960" cy="187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825" y="1835621"/>
            <a:ext cx="2592287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rgbClr val="2D2DB9">
                    <a:lumMod val="50000"/>
                  </a:srgbClr>
                </a:solidFill>
                <a:latin typeface="Times New Roman"/>
                <a:ea typeface="+mn-ea"/>
                <a:cs typeface="+mn-cs"/>
              </a:rPr>
              <a:t>(</a:t>
            </a:r>
            <a:r>
              <a:rPr lang="ru-RU" sz="3200" b="1" kern="0" dirty="0" smtClean="0">
                <a:solidFill>
                  <a:srgbClr val="2D2DB9">
                    <a:lumMod val="50000"/>
                  </a:srgbClr>
                </a:solidFill>
                <a:latin typeface="Times New Roman"/>
                <a:ea typeface="+mn-ea"/>
                <a:cs typeface="+mn-cs"/>
              </a:rPr>
              <a:t>1823 -1870)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5856" y="107430"/>
            <a:ext cx="8424936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C0000"/>
                </a:solidFill>
                <a:latin typeface="Times New Roman"/>
              </a:rPr>
              <a:t>Год педагога и наставника: 200-летие со дня рождения К. Д. Ушинского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92163" y="558003"/>
            <a:ext cx="8604250" cy="701553"/>
          </a:xfrm>
        </p:spPr>
        <p:txBody>
          <a:bodyPr/>
          <a:lstStyle/>
          <a:p>
            <a:pPr marL="0"/>
            <a:r>
              <a:rPr lang="ru-RU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+mn-lt"/>
                <a:cs typeface="Arial" charset="0"/>
              </a:rPr>
              <a:t>Страницы биографии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863849" y="3635821"/>
            <a:ext cx="3099426" cy="360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indent="-514350" eaLnBrk="0">
              <a:lnSpc>
                <a:spcPct val="95000"/>
              </a:lnSpc>
              <a:spcAft>
                <a:spcPts val="1163"/>
              </a:spcAft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Здание гимназии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719139" y="6588150"/>
            <a:ext cx="3601093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indent="-514350" algn="ctr" eaLnBrk="0">
              <a:lnSpc>
                <a:spcPct val="95000"/>
              </a:lnSpc>
              <a:spcAft>
                <a:spcPts val="1163"/>
              </a:spcAft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Московский университет</a:t>
            </a: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3" y="1456603"/>
            <a:ext cx="2955211" cy="210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392240" y="1431313"/>
            <a:ext cx="5472485" cy="2496774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357188"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К.Д.Ушинский учился в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Новгород-Северской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гимназии, где был примерным учеником, много читал, часто был инициатором диспутов на различные темы, не мог терпеть подхалимства среди учеников, несправедливости некоторых учителей. </a:t>
            </a:r>
          </a:p>
        </p:txBody>
      </p:sp>
      <p:pic>
        <p:nvPicPr>
          <p:cNvPr id="10" name="Picture 6" descr="Московский университ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517" y="4277002"/>
            <a:ext cx="2970757" cy="211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6" name="Rectangle 9"/>
          <p:cNvSpPr>
            <a:spLocks noGrp="1"/>
          </p:cNvSpPr>
          <p:nvPr>
            <p:ph sz="half" idx="1"/>
          </p:nvPr>
        </p:nvSpPr>
        <p:spPr>
          <a:xfrm>
            <a:off x="4392240" y="4427538"/>
            <a:ext cx="5401048" cy="2881312"/>
          </a:xfrm>
          <a:ln>
            <a:solidFill>
              <a:schemeClr val="tx1"/>
            </a:solidFill>
          </a:ln>
        </p:spPr>
        <p:txBody>
          <a:bodyPr/>
          <a:lstStyle/>
          <a:p>
            <a:pPr marL="92075" indent="0">
              <a:buFont typeface="Arial" charset="0"/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После окончания гимназии в 1840 г. Ушинский  поступил в Московский университет на юридический факультет, который блестяще закончил в 1844 г., сдал магистерский экзамен и получил степень кандидата юриспруденции.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3849" y="179438"/>
            <a:ext cx="8568951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C0000"/>
                </a:solidFill>
                <a:latin typeface="Times New Roman"/>
              </a:rPr>
              <a:t>Год педагога и наставника: 200-летие со дня рождения К. Д. Ушинского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92163" y="611485"/>
            <a:ext cx="8928100" cy="936104"/>
          </a:xfrm>
        </p:spPr>
        <p:txBody>
          <a:bodyPr/>
          <a:lstStyle/>
          <a:p>
            <a:pPr marL="0"/>
            <a:r>
              <a:rPr lang="ru-RU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+mn-lt"/>
                <a:cs typeface="Arial" charset="0"/>
              </a:rPr>
              <a:t>Преподавательская</a:t>
            </a:r>
            <a:r>
              <a:rPr lang="ru-RU" b="1" dirty="0" smtClean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+mn-lt"/>
                <a:cs typeface="Arial" charset="0"/>
              </a:rPr>
              <a:t>деятельность</a:t>
            </a:r>
          </a:p>
        </p:txBody>
      </p:sp>
      <p:pic>
        <p:nvPicPr>
          <p:cNvPr id="9" name="Picture 11" descr="Ярославский юридический лиц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835" y="1797966"/>
            <a:ext cx="2890943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08264" y="1797967"/>
            <a:ext cx="5111999" cy="2529923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 1846 году стал преподавать  в Ярославском юридическом лицее. По рассказам бывших студентов,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Д. Ушинский увлекательно излагал свои лекции по государственному праву. 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1850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г. был вынужден уйти в отставку. Через 1,5 года переезжает в Петербург.</a:t>
            </a:r>
          </a:p>
        </p:txBody>
      </p:sp>
      <p:pic>
        <p:nvPicPr>
          <p:cNvPr id="12" name="Picture 11" descr="Гатчинский сиротский институ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780" y="4474691"/>
            <a:ext cx="321799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3"/>
          <p:cNvSpPr txBox="1">
            <a:spLocks/>
          </p:cNvSpPr>
          <p:nvPr/>
        </p:nvSpPr>
        <p:spPr>
          <a:xfrm>
            <a:off x="4464248" y="4474690"/>
            <a:ext cx="5329040" cy="22574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indent="265113" eaLnBrk="0">
              <a:lnSpc>
                <a:spcPct val="95000"/>
              </a:lnSpc>
              <a:spcAft>
                <a:spcPts val="1163"/>
              </a:spcAft>
              <a:buFont typeface="Arial" charset="0"/>
              <a:buNone/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В 1854 году Ушинскому удалось получить назначение сначала учителем, а затем инспектором Гатчинского сиротского института, где он значительно улучшил постановку обучения и воспитания.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8780" y="251446"/>
            <a:ext cx="8592012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C0000"/>
                </a:solidFill>
                <a:latin typeface="Times New Roman"/>
              </a:rPr>
              <a:t>Год педагога и наставника: 200-летие со дня рождения К. Д. Ушинского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92163" y="755501"/>
            <a:ext cx="8604250" cy="864095"/>
          </a:xfrm>
        </p:spPr>
        <p:txBody>
          <a:bodyPr/>
          <a:lstStyle/>
          <a:p>
            <a:pPr marL="0"/>
            <a:r>
              <a:rPr lang="ru-RU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+mn-lt"/>
                <a:cs typeface="Arial" charset="0"/>
              </a:rPr>
              <a:t>Преподавательская</a:t>
            </a:r>
            <a:r>
              <a:rPr lang="ru-RU" b="1" dirty="0" smtClean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+mn-lt"/>
                <a:cs typeface="Arial" charset="0"/>
              </a:rPr>
              <a:t>деятельность</a:t>
            </a:r>
          </a:p>
        </p:txBody>
      </p:sp>
      <p:pic>
        <p:nvPicPr>
          <p:cNvPr id="7" name="Picture 5" descr="Смольный институт (Воспитательное общество благородных девиц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0808" y="3779837"/>
            <a:ext cx="4127500" cy="2952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792163" y="1619596"/>
            <a:ext cx="8856662" cy="1682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indent="185738" eaLnBrk="0">
              <a:lnSpc>
                <a:spcPct val="80000"/>
              </a:lnSpc>
              <a:spcAft>
                <a:spcPts val="1163"/>
              </a:spcAft>
              <a:buFont typeface="Arial" charset="0"/>
              <a:buNone/>
              <a:defRPr/>
            </a:pP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 В </a:t>
            </a: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1859 г. Ушинский был назначен инспектором классов Смольного института благородных девиц. Девушек воспитывали в духе христианской морали и превратного представления об обязанностях жены и матери, им давали очень мало реальных знаний и больше заботились о привитии им светских манер, преклонения перед царизмом.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84775" y="3563938"/>
            <a:ext cx="4608513" cy="3046988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65113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cs typeface="Arial" pitchFamily="34" charset="0"/>
              </a:rPr>
              <a:t>Ушинский смело провел реформу института, ввел новый учебный план, главными предметами которого сделал русский язык, лучшие произведения русской литературы, естественные науки, широко применял наглядность в обучении, проводил опыты на уроках биологии и физики.  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1223888" y="269971"/>
            <a:ext cx="8712968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C0000"/>
                </a:solidFill>
                <a:latin typeface="Times New Roman"/>
              </a:rPr>
              <a:t>Год педагога и наставника: 200-летие со дня рождения К. Д. Ушинского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35855" y="611485"/>
            <a:ext cx="8460557" cy="864096"/>
          </a:xfrm>
        </p:spPr>
        <p:txBody>
          <a:bodyPr/>
          <a:lstStyle/>
          <a:p>
            <a:pPr marL="0"/>
            <a:r>
              <a:rPr lang="ru-RU" sz="4000" b="1" dirty="0" smtClean="0">
                <a:solidFill>
                  <a:srgbClr val="0000FF"/>
                </a:solidFill>
                <a:latin typeface="+mn-lt"/>
                <a:cs typeface="Arial" charset="0"/>
              </a:rPr>
              <a:t>Последний главный научный труд</a:t>
            </a:r>
          </a:p>
        </p:txBody>
      </p:sp>
      <p:sp>
        <p:nvSpPr>
          <p:cNvPr id="12291" name="Rectangle 3"/>
          <p:cNvSpPr txBox="1">
            <a:spLocks/>
          </p:cNvSpPr>
          <p:nvPr/>
        </p:nvSpPr>
        <p:spPr bwMode="auto">
          <a:xfrm>
            <a:off x="3816351" y="2051645"/>
            <a:ext cx="5688458" cy="2952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rial" charset="0"/>
              </a:rPr>
              <a:t>Человек как предмет воспитания, опыт педагогической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антропологии».</a:t>
            </a:r>
          </a:p>
          <a:p>
            <a:endParaRPr lang="ru-RU" sz="2400" b="1" dirty="0" smtClean="0">
              <a:solidFill>
                <a:srgbClr val="002060"/>
              </a:solidFill>
              <a:latin typeface="+mn-lt"/>
              <a:cs typeface="Arial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В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своей работе К. Д. Ушинский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рассмотрел психические явления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на фундаментальной философской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основе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.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Дал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обоснование предмета педагогики, её основных закономерностей и принципов.</a:t>
            </a:r>
          </a:p>
        </p:txBody>
      </p:sp>
      <p:pic>
        <p:nvPicPr>
          <p:cNvPr id="6" name="Рисунок 5" descr="9785818308111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371" y="2051645"/>
            <a:ext cx="2831501" cy="417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Прямоугольник 1"/>
          <p:cNvSpPr/>
          <p:nvPr/>
        </p:nvSpPr>
        <p:spPr>
          <a:xfrm>
            <a:off x="765371" y="323454"/>
            <a:ext cx="8954891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C0000"/>
                </a:solidFill>
                <a:latin typeface="Times New Roman"/>
              </a:rPr>
              <a:t>Год педагога и наставника: 200-летие со дня рождения К. Д. Ушинского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/>
          </p:cNvSpPr>
          <p:nvPr/>
        </p:nvSpPr>
        <p:spPr bwMode="auto">
          <a:xfrm>
            <a:off x="576263" y="6156325"/>
            <a:ext cx="381635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Могила Ушинского в Киеве на территории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Выдубицкого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монастыря</a:t>
            </a:r>
          </a:p>
        </p:txBody>
      </p:sp>
      <p:pic>
        <p:nvPicPr>
          <p:cNvPr id="7" name="Рисунок 6" descr="ushinski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848" y="1258729"/>
            <a:ext cx="3096344" cy="4645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erzen_Universit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8377" y="2949561"/>
            <a:ext cx="4814548" cy="3612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7" name="Rectangle 3"/>
          <p:cNvSpPr txBox="1">
            <a:spLocks/>
          </p:cNvSpPr>
          <p:nvPr/>
        </p:nvSpPr>
        <p:spPr bwMode="auto">
          <a:xfrm>
            <a:off x="5040312" y="1258729"/>
            <a:ext cx="4392613" cy="10102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/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Памятник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К.Д.Ушинскому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перед главным зданием РГПУ имени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А.И.Герцена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на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наб.р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. Мойки,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48</a:t>
            </a:r>
          </a:p>
          <a:p>
            <a:pPr algn="ctr"/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Г.Санкт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-Петербург 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848" y="251446"/>
            <a:ext cx="8424936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C0000"/>
                </a:solidFill>
                <a:latin typeface="Times New Roman"/>
              </a:rPr>
              <a:t>Год педагога и наставника: 200-летие со дня рождения К. Д. Ушинского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323452"/>
            <a:ext cx="8604250" cy="864097"/>
          </a:xfrm>
        </p:spPr>
        <p:txBody>
          <a:bodyPr/>
          <a:lstStyle/>
          <a:p>
            <a:pPr marL="0" lvl="0" indent="0" eaLnBrk="1">
              <a:lnSpc>
                <a:spcPct val="93000"/>
              </a:lnSpc>
            </a:pPr>
            <a:r>
              <a:rPr lang="ru-RU" sz="2000" b="1" kern="1200" dirty="0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Год педагога и наставника: 200-летие со дня рождения К. Д. Ушинского</a:t>
            </a:r>
            <a:br>
              <a:rPr lang="ru-RU" sz="2000" b="1" kern="1200" dirty="0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kern="1200" dirty="0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b="1" kern="1200" dirty="0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kern="1200" dirty="0" smtClean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Цель и задачи воспитания 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832" y="1475581"/>
            <a:ext cx="9073008" cy="563441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FF"/>
                </a:solidFill>
              </a:rPr>
              <a:t>Цель воспитания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воспитание совершенного человека, обладающего следующими качествами: гуманность, трудолюбие, образованность, патриотизм, религиозность.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 Осуществление гармоничного и всестороннего развития ребенка.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2. Основной упор в воспитании необходимо делать на нравственность, объединенную с религиозностью.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3. Весь процесс воспитания должен быть проникнут разумным, религиозным и нравственным элементами.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6" y="5938052"/>
            <a:ext cx="1800200" cy="151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26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620714"/>
            <a:ext cx="8604250" cy="63884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00FF"/>
                </a:solidFill>
              </a:rPr>
              <a:t>Средства воспитания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832" y="1403573"/>
            <a:ext cx="8604250" cy="57566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Непреднамеренные (семья, природа, народ, язык).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Преднамеренные (детский сад, школа, целенаправленный педагогический процесс).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Основной нравственной силой воспитательного процесса является </a:t>
            </a:r>
            <a:r>
              <a:rPr lang="ru-RU" dirty="0" smtClean="0">
                <a:solidFill>
                  <a:srgbClr val="FF0000"/>
                </a:solidFill>
              </a:rPr>
              <a:t>личность педагога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5856" y="251446"/>
            <a:ext cx="864096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C0000"/>
                </a:solidFill>
                <a:latin typeface="Times New Roman"/>
              </a:rPr>
              <a:t>Год педагога и наставника: 200-летие со дня рождения К. Д. Ушинского</a:t>
            </a:r>
            <a:endParaRPr lang="ru-RU" dirty="0"/>
          </a:p>
        </p:txBody>
      </p:sp>
      <p:pic>
        <p:nvPicPr>
          <p:cNvPr id="3076" name="Picture 4" descr="Педагог картинки - 81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4355901"/>
            <a:ext cx="42484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9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CA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000000"/>
        </a:dk1>
        <a:lt1>
          <a:srgbClr val="FFFF0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AA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000000"/>
        </a:dk1>
        <a:lt1>
          <a:srgbClr val="CCFF33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FAD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0">
      <a:dk1>
        <a:srgbClr val="000000"/>
      </a:dk1>
      <a:lt1>
        <a:srgbClr val="CCFF33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A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CA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000000"/>
        </a:dk1>
        <a:lt1>
          <a:srgbClr val="FFFF0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AA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000000"/>
        </a:dk1>
        <a:lt1>
          <a:srgbClr val="CCFF33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FAD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799</Words>
  <Application>Microsoft Office PowerPoint</Application>
  <PresentationFormat>Произвольный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Оформление по умолчанию</vt:lpstr>
      <vt:lpstr>1_Оформление по умолчанию</vt:lpstr>
      <vt:lpstr>Двуединство обучения и воспитания основополагающий тезис К.Д.Ушинского  </vt:lpstr>
      <vt:lpstr> Страницы биографии</vt:lpstr>
      <vt:lpstr> Страницы биографии</vt:lpstr>
      <vt:lpstr> Преподавательская деятельность</vt:lpstr>
      <vt:lpstr> Преподавательская деятельность</vt:lpstr>
      <vt:lpstr>Последний главный научный труд</vt:lpstr>
      <vt:lpstr>Презентация PowerPoint</vt:lpstr>
      <vt:lpstr>Год педагога и наставника: 200-летие со дня рождения К. Д. Ушинского  Цель и задачи воспитания </vt:lpstr>
      <vt:lpstr>Средства воспитания</vt:lpstr>
      <vt:lpstr>Всеобъемлющая теория обучения и воспитания - дидактика</vt:lpstr>
      <vt:lpstr>Год педагога и наставника: 200-летие со дня рождения К. Д. Ушинского 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Первое знакомство (для новичков)    Сеть творческих учителей (СТУ) Сообщество учителей математики</dc:title>
  <dc:creator>Наталья</dc:creator>
  <cp:lastModifiedBy>Елена</cp:lastModifiedBy>
  <cp:revision>117</cp:revision>
  <cp:lastPrinted>1601-01-01T00:00:00Z</cp:lastPrinted>
  <dcterms:created xsi:type="dcterms:W3CDTF">2009-04-16T07:32:33Z</dcterms:created>
  <dcterms:modified xsi:type="dcterms:W3CDTF">2023-04-19T13:23:01Z</dcterms:modified>
</cp:coreProperties>
</file>