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257" r:id="rId3"/>
    <p:sldId id="817" r:id="rId4"/>
    <p:sldId id="844" r:id="rId5"/>
    <p:sldId id="845" r:id="rId6"/>
    <p:sldId id="846" r:id="rId7"/>
    <p:sldId id="856" r:id="rId8"/>
    <p:sldId id="873" r:id="rId9"/>
    <p:sldId id="884" r:id="rId10"/>
    <p:sldId id="847" r:id="rId11"/>
    <p:sldId id="863" r:id="rId12"/>
    <p:sldId id="862" r:id="rId13"/>
    <p:sldId id="438" r:id="rId14"/>
    <p:sldId id="854" r:id="rId15"/>
    <p:sldId id="855" r:id="rId16"/>
    <p:sldId id="857" r:id="rId17"/>
    <p:sldId id="874" r:id="rId18"/>
    <p:sldId id="858" r:id="rId19"/>
    <p:sldId id="887" r:id="rId20"/>
    <p:sldId id="859" r:id="rId21"/>
    <p:sldId id="860" r:id="rId22"/>
    <p:sldId id="861" r:id="rId23"/>
    <p:sldId id="841" r:id="rId24"/>
    <p:sldId id="867" r:id="rId25"/>
    <p:sldId id="864" r:id="rId26"/>
    <p:sldId id="875" r:id="rId27"/>
    <p:sldId id="865" r:id="rId28"/>
    <p:sldId id="868" r:id="rId29"/>
    <p:sldId id="866" r:id="rId30"/>
    <p:sldId id="869" r:id="rId31"/>
    <p:sldId id="870" r:id="rId32"/>
    <p:sldId id="872" r:id="rId33"/>
    <p:sldId id="877" r:id="rId34"/>
    <p:sldId id="885" r:id="rId35"/>
    <p:sldId id="878" r:id="rId36"/>
    <p:sldId id="886" r:id="rId37"/>
    <p:sldId id="879" r:id="rId38"/>
    <p:sldId id="882" r:id="rId39"/>
    <p:sldId id="880" r:id="rId40"/>
    <p:sldId id="883" r:id="rId41"/>
    <p:sldId id="881" r:id="rId42"/>
    <p:sldId id="81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grMtMF8suWtfn+J79TaJA==" hashData="JNPkzgYKgnhbN7YbH2yXRW6j1WW/KBdg+Lypv+P97f2G1dwdsM0UeIWLvEpbIZXbMuy91/VnowL5aBu/Okeby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D4B"/>
    <a:srgbClr val="F6D5A4"/>
    <a:srgbClr val="F44236"/>
    <a:srgbClr val="673BB7"/>
    <a:srgbClr val="F9938B"/>
    <a:srgbClr val="FFF593"/>
    <a:srgbClr val="E8E2F3"/>
    <a:srgbClr val="9999FF"/>
    <a:srgbClr val="A4D8A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3690" autoAdjust="0"/>
  </p:normalViewPr>
  <p:slideViewPr>
    <p:cSldViewPr snapToGrid="0">
      <p:cViewPr varScale="1">
        <p:scale>
          <a:sx n="51" d="100"/>
          <a:sy n="51" d="100"/>
        </p:scale>
        <p:origin x="133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3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0A23B-95D1-4AF7-8838-6A288AA9CF0F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1EAC8-A6CB-4540-A279-EF982DDE7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1EAC8-A6CB-4540-A279-EF982DDE7D5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4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Через что проверить?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82880-2BA1-4A65-95E4-6DFCC04B80D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1EAC8-A6CB-4540-A279-EF982DDE7D5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7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1EAC8-A6CB-4540-A279-EF982DDE7D5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1EAC8-A6CB-4540-A279-EF982DDE7D55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145CC-B623-4911-8E1E-E5BF8EAA2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FADD15-4ADE-4D45-B406-BD2C9D85A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C5FCD-B1C4-4CF6-8E19-87667FED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9FEC30-A13B-4CCA-A42E-85070BE5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10B53-B76B-4043-834F-BFF4E3DD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0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E967D-7DB9-492E-A3A2-63B72C56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1AED8D-3608-4E7A-8993-F9D26C143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ED27B-EF41-4DBC-A316-CA480F5E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73D5A-04FC-4D3E-85C4-8D8D397E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62688-9726-4105-A239-2480627F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3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301C8F-0F4D-4B7F-81E0-AC5A46858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DC5796-F039-4D64-990E-6FCF1A0C1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7A58CD-7CB2-4B73-A942-5E71ECCE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5B095A-19A7-4A67-ACF5-C5BB4499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96184-5E7E-415B-82FA-54261D45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6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962732" y="2355850"/>
            <a:ext cx="10253485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51293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3C632-37EF-557D-D56F-6C9688322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0F034-D5E2-4AA7-A448-05C25E6BF8FA}" type="datetime1">
              <a:rPr lang="ru-RU"/>
              <a:pPr>
                <a:defRPr/>
              </a:pPr>
              <a:t>30.03.2023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9BACB-86E7-FE10-36BE-66CDE8FCA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Лапина Ю.В.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94ECF-C8BC-0D45-1CF0-850DAE21DA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2D821-1223-4921-AEA6-88E6D87C0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86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43CB3-833B-4EBC-9D6B-CAEA1B76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1A2A36-E5ED-46A4-BCE3-C0F0DEF0C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EAFB7-1D0E-41BB-8D85-0278F992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14B64-AFF1-466A-A811-19EBC833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433086-1615-49AC-919D-4FD2BF28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0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2C0D-E1D8-48CC-B91A-848896BB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3B6E5-25EF-455D-BBD2-3ED4F3162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D04EA-7BCE-4EFC-A31B-709B0463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85F4A9-6D03-4DF3-B2ED-93B719B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F08D7-632A-45E3-91D0-9A9D1387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8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2AC0F-7637-4B98-8198-B6F3E11E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B0F6-B358-4384-A72C-C2F612028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69767D-4C6F-45FA-9E7D-6E9703071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F59811-EAB0-4C86-9AEB-C0565D25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001871-7BF7-41E8-B5FE-5887D4F6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8E350-2F45-44D0-9623-001A73BE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49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7A529-206B-479C-A647-08C5B015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2D2544-6E0F-486D-BD2D-11E7A21F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9F92E0-AE84-4183-B1C6-50394FFDA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CA3420-56B8-4D1B-8CA8-D2CD647AF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FB77A8-76F3-4D55-8398-1AFC45A3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18CB72-BCD4-4C50-BEDD-F8BD5F7B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E709CC-9A17-407A-8BE6-7BA88DFC3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756DDD-EDAD-494A-94B4-5AD12777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6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46CE0-4BDD-4BCE-8630-77B9417C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797BA4-5899-4D05-824C-837B7060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D9EC62-6D1B-44F3-A916-7A016F24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679246-C373-4049-BD1D-D0E347C1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BDEBF1-451A-4FBC-8F02-73269E74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0E9815-959D-481A-86BC-D7CA9A02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CBC94E-44D7-4851-BE98-E8DB82B1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9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3E0E2-B569-4CB2-B3A2-390C1722C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F364F-C2C4-43A6-9A0C-1ED69703F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1A0385-6236-4EC3-99BB-1ADA4B16C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D84087-785F-43D3-8F28-80BC5B08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777DA-17F3-432E-9A3C-D6C75D60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FB690-ADD3-4389-833B-898C3A44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3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B460-3C21-46AB-B48E-7AC61BD1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4553A5-D02D-422B-9802-9B9B86721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F34D0F-D6D8-46B8-977A-5383CFD09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B95385-9F24-4EE7-858A-DA9243CF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5944B2-F55B-4761-A06D-3B49F9D9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6185E-40A0-4F45-AD32-0BE82DD4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1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AE3C9-40C0-43A6-B441-A9FC084C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6CB2E6-84C3-40BD-A4C0-B33F80369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49168-EFCA-4E21-A930-6B7DAE227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3B201-C154-4074-BDF2-41714854FB7A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676707-36D1-45EB-A407-062975CD7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7A306-4049-4FCA-8D1B-9ADA780A8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34F21-4247-4C5E-8F8E-54607B26F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3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nline-timer.ru/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7;&#1077;&#1082;&#1091;&#1085;&#1076;&#1086;&#1084;&#1077;&#1088;%202%20&#1084;&#1080;&#1085;&#1091;&#1090;&#1099;%20-%20&#1058;&#1072;&#1081;&#1084;&#1077;&#1088;%202%20&#1084;&#1080;&#1085;&#1091;&#1090;&#1099;.mp4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nline-timer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-timer.ru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nline-timer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microsoft.com/office/2007/relationships/hdphoto" Target="../media/hdphoto4.wdp"/><Relationship Id="rId10" Type="http://schemas.openxmlformats.org/officeDocument/2006/relationships/hyperlink" Target="https://online-timer.ru/" TargetMode="External"/><Relationship Id="rId4" Type="http://schemas.openxmlformats.org/officeDocument/2006/relationships/image" Target="../media/image89.png"/><Relationship Id="rId9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microsoft.com/office/2007/relationships/hdphoto" Target="../media/hdphoto4.wdp"/><Relationship Id="rId10" Type="http://schemas.openxmlformats.org/officeDocument/2006/relationships/hyperlink" Target="https://online-timer.ru/" TargetMode="External"/><Relationship Id="rId4" Type="http://schemas.openxmlformats.org/officeDocument/2006/relationships/image" Target="../media/image89.pn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microsoft.com/office/2007/relationships/hdphoto" Target="../media/hdphoto4.wdp"/><Relationship Id="rId10" Type="http://schemas.openxmlformats.org/officeDocument/2006/relationships/hyperlink" Target="https://online-timer.ru/" TargetMode="External"/><Relationship Id="rId4" Type="http://schemas.openxmlformats.org/officeDocument/2006/relationships/image" Target="../media/image89.png"/><Relationship Id="rId9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microsoft.com/office/2007/relationships/hdphoto" Target="../media/hdphoto4.wdp"/><Relationship Id="rId10" Type="http://schemas.openxmlformats.org/officeDocument/2006/relationships/hyperlink" Target="https://online-timer.ru/" TargetMode="External"/><Relationship Id="rId4" Type="http://schemas.openxmlformats.org/officeDocument/2006/relationships/image" Target="../media/image89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gtmarket.ru/concepts/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1095;&#1090;&#1086;%20&#1076;&#1072;&#1083;&#1100;&#1096;&#1077;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microsoft.com/office/2007/relationships/hdphoto" Target="../media/hdphoto4.wdp"/><Relationship Id="rId9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-timer.ru/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одзаголовок 2">
            <a:extLst>
              <a:ext uri="{FF2B5EF4-FFF2-40B4-BE49-F238E27FC236}">
                <a16:creationId xmlns:a16="http://schemas.microsoft.com/office/drawing/2014/main" id="{FD1370D5-30D5-4E0E-AF5B-C9A2EF07F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92421"/>
            <a:ext cx="9144000" cy="369332"/>
          </a:xfrm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 кафедра ЕНО </a:t>
            </a:r>
            <a:r>
              <a:rPr lang="ru-RU" alt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НИПКиПРО</a:t>
            </a: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itchFamily="34" charset="0"/>
              </a:rPr>
              <a:t>  март 2023 г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B22A07-8281-406D-907C-E16299BCA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455" y="1577259"/>
            <a:ext cx="10307089" cy="2387600"/>
          </a:xfrm>
        </p:spPr>
        <p:txBody>
          <a:bodyPr>
            <a:normAutofit fontScale="90000"/>
          </a:bodyPr>
          <a:lstStyle/>
          <a:p>
            <a:pPr indent="180340" algn="ctr"/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1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Стратегическая сессия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: </a:t>
            </a: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«</a:t>
            </a:r>
            <a:r>
              <a:rPr lang="ru-RU" sz="3600" dirty="0">
                <a:solidFill>
                  <a:srgbClr val="C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создания условий для формирования функциональной грамотности обучающихся </a:t>
            </a:r>
            <a:br>
              <a:rPr lang="ru-RU" sz="3600" dirty="0">
                <a:solidFill>
                  <a:srgbClr val="C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достижению планируемых результатов в контексте актуальных ФГОС ОО</a:t>
            </a:r>
            <a:r>
              <a:rPr lang="ru-RU" sz="3600" b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»</a:t>
            </a:r>
            <a:endParaRPr lang="ru-RU" sz="36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Рисунок 1" descr="nipk.jpg">
            <a:extLst>
              <a:ext uri="{FF2B5EF4-FFF2-40B4-BE49-F238E27FC236}">
                <a16:creationId xmlns:a16="http://schemas.microsoft.com/office/drawing/2014/main" id="{CC0F4EC2-CB60-53F4-1DC8-5EBDF7595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38569" y="196247"/>
            <a:ext cx="1685061" cy="1045900"/>
          </a:xfrm>
          <a:prstGeom prst="ellipse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01F249-58E7-639B-B474-F9A8AE3B9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2314" r="11461" b="23142"/>
          <a:stretch/>
        </p:blipFill>
        <p:spPr>
          <a:xfrm>
            <a:off x="95002" y="95003"/>
            <a:ext cx="7649028" cy="404948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D995EF-5F56-37C8-A009-C14136FD9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11847" r="3669" b="9552"/>
          <a:stretch/>
        </p:blipFill>
        <p:spPr>
          <a:xfrm>
            <a:off x="3760521" y="3061740"/>
            <a:ext cx="8336477" cy="370125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Picture 5" descr="C:\Users\user\Desktop\УГ\Copy-of-EArth-Day.png">
            <a:extLst>
              <a:ext uri="{FF2B5EF4-FFF2-40B4-BE49-F238E27FC236}">
                <a16:creationId xmlns:a16="http://schemas.microsoft.com/office/drawing/2014/main" id="{314C073E-17AF-C932-51DF-6DA04C4E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235" y="1057905"/>
            <a:ext cx="1659148" cy="15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ирог 28">
            <a:extLst>
              <a:ext uri="{FF2B5EF4-FFF2-40B4-BE49-F238E27FC236}">
                <a16:creationId xmlns:a16="http://schemas.microsoft.com/office/drawing/2014/main" id="{3FD92605-BEB0-75EA-A906-13C801963E9F}"/>
              </a:ext>
            </a:extLst>
          </p:cNvPr>
          <p:cNvSpPr/>
          <p:nvPr/>
        </p:nvSpPr>
        <p:spPr>
          <a:xfrm rot="18896305">
            <a:off x="7019872" y="381041"/>
            <a:ext cx="3138973" cy="2586430"/>
          </a:xfrm>
          <a:prstGeom prst="pie">
            <a:avLst>
              <a:gd name="adj1" fmla="val 2089794"/>
              <a:gd name="adj2" fmla="val 4138614"/>
            </a:avLst>
          </a:prstGeom>
          <a:solidFill>
            <a:srgbClr val="E8E2F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BBA772A-6C5D-576E-7354-FF7D49C68DCE}"/>
              </a:ext>
            </a:extLst>
          </p:cNvPr>
          <p:cNvGrpSpPr/>
          <p:nvPr/>
        </p:nvGrpSpPr>
        <p:grpSpPr>
          <a:xfrm>
            <a:off x="7608503" y="938685"/>
            <a:ext cx="1255594" cy="2089222"/>
            <a:chOff x="7482773" y="726185"/>
            <a:chExt cx="1827814" cy="2400657"/>
          </a:xfrm>
        </p:grpSpPr>
        <p:pic>
          <p:nvPicPr>
            <p:cNvPr id="6" name="Picture 4" descr="C:\Users\user\Desktop\УГ\verim_v_detstve_mi_kalendaru_5_plus.jpg">
              <a:extLst>
                <a:ext uri="{FF2B5EF4-FFF2-40B4-BE49-F238E27FC236}">
                  <a16:creationId xmlns:a16="http://schemas.microsoft.com/office/drawing/2014/main" id="{03088267-2F77-58BA-4D81-7E5B168D7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773" y="814058"/>
              <a:ext cx="1827814" cy="1817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302C07-093F-6AC3-A600-8B8C0949D0C7}"/>
                </a:ext>
              </a:extLst>
            </p:cNvPr>
            <p:cNvSpPr txBox="1"/>
            <p:nvPr/>
          </p:nvSpPr>
          <p:spPr>
            <a:xfrm>
              <a:off x="7885236" y="726185"/>
              <a:ext cx="102288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dirty="0"/>
                <a:t>.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26830" y="4290646"/>
            <a:ext cx="2532185" cy="2215662"/>
            <a:chOff x="0" y="3848475"/>
            <a:chExt cx="3355710" cy="2704725"/>
          </a:xfrm>
        </p:grpSpPr>
        <p:pic>
          <p:nvPicPr>
            <p:cNvPr id="12" name="Picture 4" descr="Немного об октябрятах и прием в пионеры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340942"/>
              <a:ext cx="1055077" cy="2212258"/>
            </a:xfrm>
            <a:prstGeom prst="rect">
              <a:avLst/>
            </a:prstGeom>
            <a:noFill/>
          </p:spPr>
        </p:pic>
        <p:pic>
          <p:nvPicPr>
            <p:cNvPr id="13" name="Picture 2" descr="Пионеры: о прошлом, настоящем и будущем 2022, Куменский район — дата и  место проведения, программа мероприятия.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91650" y="5486400"/>
              <a:ext cx="2064060" cy="1032030"/>
            </a:xfrm>
            <a:prstGeom prst="rect">
              <a:avLst/>
            </a:prstGeom>
            <a:noFill/>
          </p:spPr>
        </p:pic>
        <p:pic>
          <p:nvPicPr>
            <p:cNvPr id="14" name="Рисунок 13" descr="Без названия (3)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7847" y="3848475"/>
              <a:ext cx="1289538" cy="19378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901354" y="328246"/>
            <a:ext cx="4009292" cy="46892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/>
              <a:t>«Человек несет  в себе мир»</a:t>
            </a:r>
          </a:p>
        </p:txBody>
      </p:sp>
    </p:spTree>
    <p:extLst>
      <p:ext uri="{BB962C8B-B14F-4D97-AF65-F5344CB8AC3E}">
        <p14:creationId xmlns:p14="http://schemas.microsoft.com/office/powerpoint/2010/main" val="29964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BDD87D-3FAC-DC5B-EFF7-2BC8D2663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1" t="29661" r="18084" b="4777"/>
          <a:stretch/>
        </p:blipFill>
        <p:spPr>
          <a:xfrm>
            <a:off x="439385" y="1279526"/>
            <a:ext cx="5296396" cy="488582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7B54F9A-923B-249C-8A1A-56AAD1D6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9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Концептуальная модель оценки глобальных компетенций</a:t>
            </a:r>
          </a:p>
        </p:txBody>
      </p:sp>
      <p:pic>
        <p:nvPicPr>
          <p:cNvPr id="1026" name="Picture 2" descr="Картинки стрелка (45 фото) » Юмор, позитив и много смешных картинок">
            <a:extLst>
              <a:ext uri="{FF2B5EF4-FFF2-40B4-BE49-F238E27FC236}">
                <a16:creationId xmlns:a16="http://schemas.microsoft.com/office/drawing/2014/main" id="{12653CA7-9B90-1C39-C446-603C478A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01" y="2701030"/>
            <a:ext cx="2566760" cy="20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1FDD7-418A-2844-BFF7-112A7F774DDC}"/>
              </a:ext>
            </a:extLst>
          </p:cNvPr>
          <p:cNvSpPr txBox="1"/>
          <p:nvPr/>
        </p:nvSpPr>
        <p:spPr>
          <a:xfrm>
            <a:off x="8373094" y="2937607"/>
            <a:ext cx="1839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>
                <a:solidFill>
                  <a:schemeClr val="accent1">
                    <a:lumMod val="50000"/>
                  </a:schemeClr>
                </a:solidFill>
              </a:rPr>
              <a:t>ФГ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592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5577" t="15625" r="35961" b="51442"/>
          <a:stretch>
            <a:fillRect/>
          </a:stretch>
        </p:blipFill>
        <p:spPr bwMode="auto">
          <a:xfrm>
            <a:off x="0" y="0"/>
            <a:ext cx="3470031" cy="321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35769" t="38462" r="35577" b="24038"/>
          <a:stretch>
            <a:fillRect/>
          </a:stretch>
        </p:blipFill>
        <p:spPr bwMode="auto">
          <a:xfrm>
            <a:off x="0" y="3200400"/>
            <a:ext cx="349347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 l="35384" t="11959" r="35385" b="33954"/>
          <a:stretch>
            <a:fillRect/>
          </a:stretch>
        </p:blipFill>
        <p:spPr bwMode="auto">
          <a:xfrm>
            <a:off x="3727938" y="0"/>
            <a:ext cx="3563816" cy="52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 l="35385" t="44411" r="35577" b="23618"/>
          <a:stretch>
            <a:fillRect/>
          </a:stretch>
        </p:blipFill>
        <p:spPr bwMode="auto">
          <a:xfrm>
            <a:off x="6986954" y="937846"/>
            <a:ext cx="3540370" cy="31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713785" y="0"/>
            <a:ext cx="4478215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>
                <a:solidFill>
                  <a:srgbClr val="C00000"/>
                </a:solidFill>
              </a:rPr>
              <a:t>С чего начинается Родина?</a:t>
            </a: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/>
          <a:srcRect l="35577" t="21334" r="35769" b="50060"/>
          <a:stretch>
            <a:fillRect/>
          </a:stretch>
        </p:blipFill>
        <p:spPr bwMode="auto">
          <a:xfrm>
            <a:off x="7104184" y="3493477"/>
            <a:ext cx="3493477" cy="27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59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Показатели готовности учителя к развитию </a:t>
            </a:r>
            <a:r>
              <a:rPr lang="ru-RU" sz="28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функциональнои</a:t>
            </a:r>
            <a:r>
              <a:rPr lang="ru-RU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̆ грамотности в учебном процессе</a:t>
            </a:r>
            <a:br>
              <a:rPr lang="ru-RU" sz="2800" b="1" dirty="0">
                <a:latin typeface="Bahnschrift" panose="020B0502040204020203" pitchFamily="34" charset="0"/>
              </a:rPr>
            </a:b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038297"/>
            <a:ext cx="10972800" cy="5503179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/>
              <a:t> </a:t>
            </a:r>
            <a:r>
              <a:rPr lang="ru-RU" sz="2400" dirty="0">
                <a:latin typeface="Bahnschrift SemiBold" panose="020B0502040204020203" pitchFamily="34" charset="0"/>
              </a:rPr>
              <a:t>Овладение основными понятиями, связанными с </a:t>
            </a:r>
            <a:r>
              <a:rPr lang="ru-RU" sz="2400" dirty="0" err="1">
                <a:latin typeface="Bahnschrift SemiBold" panose="020B0502040204020203" pitchFamily="34" charset="0"/>
              </a:rPr>
              <a:t>функциональнои</a:t>
            </a:r>
            <a:r>
              <a:rPr lang="ru-RU" sz="2400" dirty="0">
                <a:latin typeface="Bahnschrift SemiBold" panose="020B0502040204020203" pitchFamily="34" charset="0"/>
              </a:rPr>
              <a:t>̆ грамотностью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Овладение практиками формирования и оценки </a:t>
            </a:r>
            <a:r>
              <a:rPr lang="ru-RU" sz="2400" dirty="0" err="1">
                <a:latin typeface="Bahnschrift SemiBold" panose="020B0502040204020203" pitchFamily="34" charset="0"/>
              </a:rPr>
              <a:t>функциональнои</a:t>
            </a:r>
            <a:r>
              <a:rPr lang="ru-RU" sz="2400" dirty="0">
                <a:latin typeface="Bahnschrift SemiBold" panose="020B0502040204020203" pitchFamily="34" charset="0"/>
              </a:rPr>
              <a:t>̆ грамотности (различение процессов формирования и оценки </a:t>
            </a:r>
            <a:r>
              <a:rPr lang="ru-RU" sz="2400" dirty="0" err="1">
                <a:latin typeface="Bahnschrift SemiBold" panose="020B0502040204020203" pitchFamily="34" charset="0"/>
              </a:rPr>
              <a:t>функциональнои</a:t>
            </a:r>
            <a:r>
              <a:rPr lang="ru-RU" sz="2400" dirty="0">
                <a:latin typeface="Bahnschrift SemiBold" panose="020B0502040204020203" pitchFamily="34" charset="0"/>
              </a:rPr>
              <a:t>̆ грамотности)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 Понимание роли учебных задач как средства формирования </a:t>
            </a:r>
            <a:r>
              <a:rPr lang="ru-RU" sz="2400" dirty="0" err="1">
                <a:latin typeface="Bahnschrift SemiBold" panose="020B0502040204020203" pitchFamily="34" charset="0"/>
              </a:rPr>
              <a:t>функциональнои</a:t>
            </a:r>
            <a:r>
              <a:rPr lang="ru-RU" sz="2400" dirty="0">
                <a:latin typeface="Bahnschrift SemiBold" panose="020B0502040204020203" pitchFamily="34" charset="0"/>
              </a:rPr>
              <a:t>̆ грамотности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 Умение отбирать / разрабатывать учебные задания для формирования и оценки ФГ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 Овладение практиками развивающего обучения (работа в группах, проектная и исследовательская деятельность и др.)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 Овладение </a:t>
            </a:r>
            <a:r>
              <a:rPr lang="ru-RU" sz="2400" dirty="0" err="1">
                <a:latin typeface="Bahnschrift SemiBold" panose="020B0502040204020203" pitchFamily="34" charset="0"/>
              </a:rPr>
              <a:t>технологиеи</a:t>
            </a:r>
            <a:r>
              <a:rPr lang="ru-RU" sz="2400" dirty="0">
                <a:latin typeface="Bahnschrift SemiBold" panose="020B0502040204020203" pitchFamily="34" charset="0"/>
              </a:rPr>
              <a:t>̆ формирующего оценивания с учетом </a:t>
            </a:r>
            <a:r>
              <a:rPr lang="ru-RU" sz="2400" dirty="0" err="1">
                <a:latin typeface="Bahnschrift SemiBold" panose="020B0502040204020203" pitchFamily="34" charset="0"/>
              </a:rPr>
              <a:t>критериально-уровневого</a:t>
            </a:r>
            <a:r>
              <a:rPr lang="ru-RU" sz="2400" dirty="0">
                <a:latin typeface="Bahnschrift SemiBold" panose="020B0502040204020203" pitchFamily="34" charset="0"/>
              </a:rPr>
              <a:t> подхода </a:t>
            </a:r>
          </a:p>
          <a:p>
            <a:pPr marL="50400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" panose="020B0502040204020203" pitchFamily="34" charset="0"/>
              </a:rPr>
              <a:t>  Умение работать в команде </a:t>
            </a:r>
            <a:r>
              <a:rPr lang="ru-RU" sz="2400" dirty="0" err="1">
                <a:latin typeface="Bahnschrift SemiBold" panose="020B0502040204020203" pitchFamily="34" charset="0"/>
              </a:rPr>
              <a:t>учителеи</a:t>
            </a:r>
            <a:r>
              <a:rPr lang="ru-RU" sz="2400" dirty="0">
                <a:latin typeface="Bahnschrift SemiBold" panose="020B0502040204020203" pitchFamily="34" charset="0"/>
              </a:rPr>
              <a:t>̆, организуя </a:t>
            </a:r>
            <a:r>
              <a:rPr lang="ru-RU" sz="2400" dirty="0" err="1">
                <a:latin typeface="Bahnschrift SemiBold" panose="020B0502040204020203" pitchFamily="34" charset="0"/>
              </a:rPr>
              <a:t>межпредметное</a:t>
            </a:r>
            <a:r>
              <a:rPr lang="ru-RU" sz="2400" dirty="0">
                <a:latin typeface="Bahnschrift SemiBold" panose="020B0502040204020203" pitchFamily="34" charset="0"/>
              </a:rPr>
              <a:t> </a:t>
            </a:r>
            <a:r>
              <a:rPr lang="ru-RU" sz="2400" dirty="0" err="1">
                <a:latin typeface="Bahnschrift SemiBold" panose="020B0502040204020203" pitchFamily="34" charset="0"/>
              </a:rPr>
              <a:t>взаимодействие</a:t>
            </a:r>
            <a:endParaRPr lang="ru-RU" sz="2400" dirty="0">
              <a:latin typeface="Bahnschrift SemiBold" panose="020B0502040204020203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ru-RU" sz="24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DDDEFBC-84A8-42B5-B0B4-2E445FB39029}"/>
              </a:ext>
            </a:extLst>
          </p:cNvPr>
          <p:cNvCxnSpPr/>
          <p:nvPr/>
        </p:nvCxnSpPr>
        <p:spPr>
          <a:xfrm>
            <a:off x="999203" y="1432930"/>
            <a:ext cx="101935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23">
            <a:extLst>
              <a:ext uri="{FF2B5EF4-FFF2-40B4-BE49-F238E27FC236}">
                <a16:creationId xmlns:a16="http://schemas.microsoft.com/office/drawing/2014/main" id="{91B8AF01-EAD7-9806-85C9-958426D0EEA0}"/>
              </a:ext>
            </a:extLst>
          </p:cNvPr>
          <p:cNvGrpSpPr>
            <a:grpSpLocks/>
          </p:cNvGrpSpPr>
          <p:nvPr/>
        </p:nvGrpSpPr>
        <p:grpSpPr bwMode="auto">
          <a:xfrm>
            <a:off x="9581323" y="0"/>
            <a:ext cx="2325756" cy="1161007"/>
            <a:chOff x="-634372" y="0"/>
            <a:chExt cx="3171589" cy="2184429"/>
          </a:xfrm>
        </p:grpSpPr>
        <p:pic>
          <p:nvPicPr>
            <p:cNvPr id="7" name="Picture 20" descr="http://ds75.detkin-club.ru/images/news/_57f276731c6e1.jpg">
              <a:extLst>
                <a:ext uri="{FF2B5EF4-FFF2-40B4-BE49-F238E27FC236}">
                  <a16:creationId xmlns:a16="http://schemas.microsoft.com/office/drawing/2014/main" id="{35BF410F-C910-1C91-0B1D-4AF24A09D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440172" cy="183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1F785F65-968A-F33D-6735-763D6F0FA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34372" y="1384634"/>
              <a:ext cx="3171589" cy="79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altLang="ru-RU" b="1" dirty="0">
                  <a:solidFill>
                    <a:schemeClr val="tx2">
                      <a:lumMod val="50000"/>
                    </a:schemeClr>
                  </a:solidFill>
                </a:rPr>
                <a:t>обсудим и выберем лучшее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8CC2B-A607-BE42-AC39-244FE90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823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ahnschrift SemiLight" panose="020B0502040204020203" pitchFamily="34" charset="0"/>
              </a:rPr>
              <a:t>Несколько слов о функциональной грамотности…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7A789-7F3C-304D-9F6E-30C2A1FAEEBB}"/>
              </a:ext>
            </a:extLst>
          </p:cNvPr>
          <p:cNvSpPr txBox="1"/>
          <p:nvPr/>
        </p:nvSpPr>
        <p:spPr>
          <a:xfrm>
            <a:off x="298174" y="1201886"/>
            <a:ext cx="11589026" cy="70788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SemiLight Condensed" panose="020B0502040204020203" pitchFamily="34" charset="0"/>
              </a:rPr>
              <a:t>Функциональная грамотность - способность человека вступать в отношения с внешней средой, быстро адаптироваться и функционировать в ней.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7B539-70B4-C57E-A5A5-7E72D56BDD14}"/>
              </a:ext>
            </a:extLst>
          </p:cNvPr>
          <p:cNvSpPr txBox="1"/>
          <p:nvPr/>
        </p:nvSpPr>
        <p:spPr>
          <a:xfrm>
            <a:off x="238539" y="1989585"/>
            <a:ext cx="11688417" cy="70788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SemiLight Condensed" panose="020B0502040204020203" pitchFamily="34" charset="0"/>
              </a:rPr>
              <a:t>Функциональная грамотность - умение использовать полученные знания для решения жизненных задач.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92645-1098-EB8A-CDC1-01667063A9EE}"/>
              </a:ext>
            </a:extLst>
          </p:cNvPr>
          <p:cNvSpPr txBox="1"/>
          <p:nvPr/>
        </p:nvSpPr>
        <p:spPr>
          <a:xfrm>
            <a:off x="220337" y="2747886"/>
            <a:ext cx="11751326" cy="163121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SemiLight Condensed" panose="020B0502040204020203" pitchFamily="34" charset="0"/>
              </a:rPr>
              <a:t>Функциональная грамотность есть целый ряд навыков и умений - познавательных, эмоциональных и поведенческих, которые позволяют людям жить и работать в качестве человеческой личности, развивать свой потенциал, принимать важные и обоснованные решения, эффективно функционировать в обществе в контексте с окружающей средой и более широком сообществе, чтобы улучшить качество своей жизни и общества.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2BA7E6-0D54-7850-EA5E-173EAA55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3718" r="46777" b="15798"/>
          <a:stretch/>
        </p:blipFill>
        <p:spPr>
          <a:xfrm>
            <a:off x="5062127" y="4582151"/>
            <a:ext cx="2713805" cy="2275849"/>
          </a:xfrm>
          <a:prstGeom prst="rect">
            <a:avLst/>
          </a:prstGeom>
        </p:spPr>
      </p:pic>
      <p:pic>
        <p:nvPicPr>
          <p:cNvPr id="23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521AA544-5AD0-8F7F-62F7-48327B82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917209">
            <a:off x="6009620" y="4394483"/>
            <a:ext cx="485804" cy="429014"/>
          </a:xfrm>
          <a:prstGeom prst="rect">
            <a:avLst/>
          </a:prstGeom>
          <a:noFill/>
        </p:spPr>
      </p:pic>
      <p:pic>
        <p:nvPicPr>
          <p:cNvPr id="24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50157294-1153-5394-D850-AE3B010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41940">
            <a:off x="7310688" y="6327219"/>
            <a:ext cx="485804" cy="429014"/>
          </a:xfrm>
          <a:prstGeom prst="rect">
            <a:avLst/>
          </a:prstGeom>
          <a:noFill/>
        </p:spPr>
      </p:pic>
      <p:pic>
        <p:nvPicPr>
          <p:cNvPr id="25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8BA6F8ED-DC15-8E13-DEA1-24CD068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45781">
            <a:off x="5181866" y="6320412"/>
            <a:ext cx="485804" cy="429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13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23">
            <a:extLst>
              <a:ext uri="{FF2B5EF4-FFF2-40B4-BE49-F238E27FC236}">
                <a16:creationId xmlns:a16="http://schemas.microsoft.com/office/drawing/2014/main" id="{91B8AF01-EAD7-9806-85C9-958426D0EEA0}"/>
              </a:ext>
            </a:extLst>
          </p:cNvPr>
          <p:cNvGrpSpPr>
            <a:grpSpLocks/>
          </p:cNvGrpSpPr>
          <p:nvPr/>
        </p:nvGrpSpPr>
        <p:grpSpPr bwMode="auto">
          <a:xfrm>
            <a:off x="9581323" y="0"/>
            <a:ext cx="2325756" cy="1161007"/>
            <a:chOff x="-634372" y="0"/>
            <a:chExt cx="3171589" cy="2184429"/>
          </a:xfrm>
        </p:grpSpPr>
        <p:pic>
          <p:nvPicPr>
            <p:cNvPr id="7" name="Picture 20" descr="http://ds75.detkin-club.ru/images/news/_57f276731c6e1.jpg">
              <a:extLst>
                <a:ext uri="{FF2B5EF4-FFF2-40B4-BE49-F238E27FC236}">
                  <a16:creationId xmlns:a16="http://schemas.microsoft.com/office/drawing/2014/main" id="{35BF410F-C910-1C91-0B1D-4AF24A09D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440172" cy="183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1F785F65-968A-F33D-6735-763D6F0FA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34372" y="1384634"/>
              <a:ext cx="3171589" cy="79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altLang="ru-RU" b="1" dirty="0">
                  <a:solidFill>
                    <a:schemeClr val="tx2">
                      <a:lumMod val="50000"/>
                    </a:schemeClr>
                  </a:solidFill>
                </a:rPr>
                <a:t>обсудим и выберем лучшее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8CC2B-A607-BE42-AC39-244FE90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0"/>
            <a:ext cx="10515600" cy="5823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ahnschrift SemiLight" panose="020B0502040204020203" pitchFamily="34" charset="0"/>
              </a:rPr>
              <a:t>Несколько слов о функциональной грамотности…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2BA7E6-0D54-7850-EA5E-173EAA55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3718" r="46777" b="15798"/>
          <a:stretch/>
        </p:blipFill>
        <p:spPr>
          <a:xfrm>
            <a:off x="4616651" y="2647610"/>
            <a:ext cx="2713805" cy="2275849"/>
          </a:xfrm>
          <a:prstGeom prst="rect">
            <a:avLst/>
          </a:prstGeom>
        </p:spPr>
      </p:pic>
      <p:pic>
        <p:nvPicPr>
          <p:cNvPr id="14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50157294-1153-5394-D850-AE3B0104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41940">
            <a:off x="6958996" y="3997273"/>
            <a:ext cx="485804" cy="429014"/>
          </a:xfrm>
          <a:prstGeom prst="rect">
            <a:avLst/>
          </a:prstGeom>
          <a:noFill/>
        </p:spPr>
      </p:pic>
      <p:pic>
        <p:nvPicPr>
          <p:cNvPr id="15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8BA6F8ED-DC15-8E13-DEA1-24CD068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45781">
            <a:off x="4806728" y="4184148"/>
            <a:ext cx="485804" cy="429014"/>
          </a:xfrm>
          <a:prstGeom prst="rect">
            <a:avLst/>
          </a:prstGeom>
          <a:noFill/>
        </p:spPr>
      </p:pic>
      <p:pic>
        <p:nvPicPr>
          <p:cNvPr id="16" name="Picture 6" descr="стрелка скачать бесплатно - Компьютерные иконки со стрелками картинки -  Красная Стрелка Слева Изогнутые ПНГ">
            <a:extLst>
              <a:ext uri="{FF2B5EF4-FFF2-40B4-BE49-F238E27FC236}">
                <a16:creationId xmlns:a16="http://schemas.microsoft.com/office/drawing/2014/main" id="{521AA544-5AD0-8F7F-62F7-48327B82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917209">
            <a:off x="5751711" y="2331221"/>
            <a:ext cx="485804" cy="429014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21F46E-6A6D-AEB6-0B00-8304500E6E06}"/>
              </a:ext>
            </a:extLst>
          </p:cNvPr>
          <p:cNvSpPr txBox="1"/>
          <p:nvPr/>
        </p:nvSpPr>
        <p:spPr>
          <a:xfrm>
            <a:off x="3848160" y="1098032"/>
            <a:ext cx="4282286" cy="5355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srgbClr val="000000"/>
                </a:solidFill>
                <a:effectLst/>
                <a:latin typeface="Bahnschrift SemiLigh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Функциональная грамотность — </a:t>
            </a:r>
            <a:r>
              <a:rPr lang="ru-RU" sz="1600" b="1" i="1" dirty="0">
                <a:solidFill>
                  <a:srgbClr val="000000"/>
                </a:solidFill>
                <a:effectLst/>
                <a:latin typeface="Bahnschrift SemiLigh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это ситуативная -  характеристика личности</a:t>
            </a:r>
            <a:endParaRPr lang="ru-RU" sz="1600" b="1" i="1" dirty="0">
              <a:latin typeface="Bahnschrift SemiLigh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2E1F3-97B3-2637-0C24-9CC4027EA2ED}"/>
              </a:ext>
            </a:extLst>
          </p:cNvPr>
          <p:cNvSpPr txBox="1"/>
          <p:nvPr/>
        </p:nvSpPr>
        <p:spPr>
          <a:xfrm>
            <a:off x="777690" y="4880720"/>
            <a:ext cx="4282286" cy="59567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 — </a:t>
            </a:r>
            <a:r>
              <a:rPr lang="ru-RU" sz="1600" b="1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«атомарный уровень» знаний, умений и навыков</a:t>
            </a:r>
            <a:endParaRPr lang="ru-RU" sz="1600" b="1" i="1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8F5CD-A5F8-3271-E4F3-0661C7EFB361}"/>
              </a:ext>
            </a:extLst>
          </p:cNvPr>
          <p:cNvSpPr txBox="1"/>
          <p:nvPr/>
        </p:nvSpPr>
        <p:spPr>
          <a:xfrm>
            <a:off x="310918" y="2401955"/>
            <a:ext cx="4282286" cy="59567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 — </a:t>
            </a:r>
            <a:r>
              <a:rPr lang="ru-RU" sz="1600" b="1" i="1" dirty="0">
                <a:solidFill>
                  <a:srgbClr val="222222"/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вектор гражданской позиции</a:t>
            </a:r>
            <a:endParaRPr lang="ru-RU" sz="1600" b="1" i="1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2157" y="5963478"/>
            <a:ext cx="409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ahnschrift"/>
              </a:rPr>
              <a:t>Получилось привести аргументы?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2E1F3-97B3-2637-0C24-9CC4027EA2ED}"/>
              </a:ext>
            </a:extLst>
          </p:cNvPr>
          <p:cNvSpPr txBox="1"/>
          <p:nvPr/>
        </p:nvSpPr>
        <p:spPr>
          <a:xfrm>
            <a:off x="7495013" y="2336812"/>
            <a:ext cx="4282286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 —</a:t>
            </a:r>
            <a:r>
              <a:rPr lang="ru-RU" sz="1600" b="1" i="1" dirty="0" err="1">
                <a:latin typeface="Bahnschrift SemiBold Condensed"/>
              </a:rPr>
              <a:t>смыслообразующий</a:t>
            </a:r>
            <a:r>
              <a:rPr lang="ru-RU" sz="1600" b="1" i="1" dirty="0">
                <a:latin typeface="Bahnschrift SemiBold Condensed"/>
              </a:rPr>
              <a:t> мотив деятельности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2E1F3-97B3-2637-0C24-9CC4027EA2ED}"/>
              </a:ext>
            </a:extLst>
          </p:cNvPr>
          <p:cNvSpPr txBox="1"/>
          <p:nvPr/>
        </p:nvSpPr>
        <p:spPr>
          <a:xfrm>
            <a:off x="7190213" y="4892443"/>
            <a:ext cx="4282286" cy="59567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 — </a:t>
            </a:r>
            <a:r>
              <a:rPr lang="ru-RU" sz="1600" b="1" i="1" dirty="0">
                <a:solidFill>
                  <a:srgbClr val="222222"/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целостно-интегрированный показатель образованности</a:t>
            </a:r>
            <a:endParaRPr lang="ru-RU" sz="1600" b="1" i="1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D4F5C-FF8F-179E-7DEC-AA686475DCEB}"/>
              </a:ext>
            </a:extLst>
          </p:cNvPr>
          <p:cNvSpPr txBox="1"/>
          <p:nvPr/>
        </p:nvSpPr>
        <p:spPr>
          <a:xfrm>
            <a:off x="310918" y="6288066"/>
            <a:ext cx="298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13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6">
            <a:extLst>
              <a:ext uri="{FF2B5EF4-FFF2-40B4-BE49-F238E27FC236}">
                <a16:creationId xmlns:a16="http://schemas.microsoft.com/office/drawing/2014/main" id="{FF5A0731-C80F-72E3-6323-CFF0025B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50813"/>
            <a:ext cx="10972800" cy="639762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           Итак!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6BE9856-908D-9D32-10F9-23A3A38A7AB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45343" y="3746134"/>
            <a:ext cx="5891213" cy="1482358"/>
          </a:xfrm>
          <a:ln w="15875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indent="0" algn="just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400" dirty="0">
                <a:latin typeface="Bahnschrift SemiBold SemiConden" panose="020B0502040204020203" pitchFamily="34" charset="0"/>
              </a:rPr>
              <a:t> базовые логические действия</a:t>
            </a:r>
          </a:p>
          <a:p>
            <a:pPr indent="0" algn="just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400" dirty="0">
                <a:latin typeface="Bahnschrift SemiBold SemiConden" panose="020B0502040204020203" pitchFamily="34" charset="0"/>
              </a:rPr>
              <a:t> базовые исследовательские действия</a:t>
            </a:r>
          </a:p>
          <a:p>
            <a:pPr indent="0" algn="just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400" dirty="0">
                <a:latin typeface="Bahnschrift SemiBold SemiConden" panose="020B0502040204020203" pitchFamily="34" charset="0"/>
              </a:rPr>
              <a:t> работа с информацией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18F3B3-218A-0051-5AD9-F6E6B249A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197" y="815135"/>
            <a:ext cx="5346346" cy="817562"/>
          </a:xfrm>
          <a:ln w="15875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ru-RU" b="1" dirty="0">
                <a:latin typeface="Bahnschrift SemiBold" panose="020B0502040204020203" pitchFamily="34" charset="0"/>
              </a:rPr>
              <a:t>Важнейшими составляющими  ФГ  являются…</a:t>
            </a:r>
            <a:endParaRPr lang="ru-RU" b="1" u="sng" dirty="0">
              <a:latin typeface="Bahnschrift SemiBold" panose="020B0502040204020203" pitchFamily="34" charset="0"/>
            </a:endParaRPr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  <a:p>
            <a:pPr>
              <a:defRPr/>
            </a:pPr>
            <a:endParaRPr lang="ru-RU" sz="2000" dirty="0" err="1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DA0E2-026B-4D70-6ADE-AE4E6978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Лапина Ю.В.</a:t>
            </a:r>
          </a:p>
        </p:txBody>
      </p:sp>
      <p:sp>
        <p:nvSpPr>
          <p:cNvPr id="34822" name="Номер слайда 5">
            <a:extLst>
              <a:ext uri="{FF2B5EF4-FFF2-40B4-BE49-F238E27FC236}">
                <a16:creationId xmlns:a16="http://schemas.microsoft.com/office/drawing/2014/main" id="{9C2969AC-6FF8-A370-2134-3149A1E0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F844A5-DC5A-4E8D-A247-45EC33F86253}" type="slidenum">
              <a:rPr lang="ru-RU" altLang="ru-RU">
                <a:solidFill>
                  <a:schemeClr val="tx2"/>
                </a:solidFill>
                <a:latin typeface="Calibri" panose="020F0502020204030204" pitchFamily="34" charset="0"/>
              </a:rPr>
              <a:pPr/>
              <a:t>16</a:t>
            </a:fld>
            <a:endParaRPr lang="ru-RU" altLang="ru-RU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4824" name="Picture 4" descr="https://st.depositphotos.com/1064545/1415/i/950/depositphotos_14151404-stock-photo-3d-white-professor-of-physics.jpg">
            <a:extLst>
              <a:ext uri="{FF2B5EF4-FFF2-40B4-BE49-F238E27FC236}">
                <a16:creationId xmlns:a16="http://schemas.microsoft.com/office/drawing/2014/main" id="{F25FD1EA-7C60-D020-0102-7B18F671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65" y="3453534"/>
            <a:ext cx="12731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https://img3.stockfresh.com/files/c/coramax/m/31/7449597_stock-photo-magnifier.jpg">
            <a:extLst>
              <a:ext uri="{FF2B5EF4-FFF2-40B4-BE49-F238E27FC236}">
                <a16:creationId xmlns:a16="http://schemas.microsoft.com/office/drawing/2014/main" id="{80AB6E1D-6D10-1CF9-B1BD-EBE965966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49" y="3504598"/>
            <a:ext cx="17780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AutoShape 8" descr="https://www.presentermedia.com/files/clipart/00005000/5059/scientist_pour_test_tube_md_wm.jpg">
            <a:extLst>
              <a:ext uri="{FF2B5EF4-FFF2-40B4-BE49-F238E27FC236}">
                <a16:creationId xmlns:a16="http://schemas.microsoft.com/office/drawing/2014/main" id="{826EA889-229A-4DF4-6B6F-B36DB77E54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7" name="AutoShape 10" descr="https://www.presentermedia.com/files/clipart/00005000/5059/scientist_pour_test_tube_md_wm.jpg">
            <a:extLst>
              <a:ext uri="{FF2B5EF4-FFF2-40B4-BE49-F238E27FC236}">
                <a16:creationId xmlns:a16="http://schemas.microsoft.com/office/drawing/2014/main" id="{BFB8925F-4D4F-398D-0F48-EC49B785DD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4828" name="Рисунок 10">
            <a:extLst>
              <a:ext uri="{FF2B5EF4-FFF2-40B4-BE49-F238E27FC236}">
                <a16:creationId xmlns:a16="http://schemas.microsoft.com/office/drawing/2014/main" id="{C6EF6969-0080-1AF2-2A4B-CB3B8E202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3632734"/>
            <a:ext cx="1634585" cy="163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Человечек с книгой для презентации - четкие фотки">
            <a:extLst>
              <a:ext uri="{FF2B5EF4-FFF2-40B4-BE49-F238E27FC236}">
                <a16:creationId xmlns:a16="http://schemas.microsoft.com/office/drawing/2014/main" id="{C223FDEB-3F9B-E2C8-8C8E-2B4A01A2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235" y="1877216"/>
            <a:ext cx="1387803" cy="139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⬇ Скачать картинки Математика 3d человек, стоковые фото Математика 3d  человек в хорошем качестве | Depositphotos">
            <a:extLst>
              <a:ext uri="{FF2B5EF4-FFF2-40B4-BE49-F238E27FC236}">
                <a16:creationId xmlns:a16="http://schemas.microsoft.com/office/drawing/2014/main" id="{B922F184-4818-47E3-A417-941C74FB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05" y="1874012"/>
            <a:ext cx="1479390" cy="14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ая выноска 24">
            <a:extLst>
              <a:ext uri="{FF2B5EF4-FFF2-40B4-BE49-F238E27FC236}">
                <a16:creationId xmlns:a16="http://schemas.microsoft.com/office/drawing/2014/main" id="{095B38D7-B6A9-5FA1-B059-AA46E4BE6B68}"/>
              </a:ext>
            </a:extLst>
          </p:cNvPr>
          <p:cNvSpPr/>
          <p:nvPr/>
        </p:nvSpPr>
        <p:spPr>
          <a:xfrm>
            <a:off x="389731" y="5455262"/>
            <a:ext cx="11412537" cy="1231900"/>
          </a:xfrm>
          <a:prstGeom prst="wedgeRectCallout">
            <a:avLst>
              <a:gd name="adj1" fmla="val 48488"/>
              <a:gd name="adj2" fmla="val -737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Соотнесем содержание понятия ФГ с основными метапредметными результатами освоения основной образовательной программы, заявленными в ФГОС ООО и смоделируем </a:t>
            </a:r>
            <a:r>
              <a:rPr lang="ru-RU" sz="2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возможный формат учебного задания, направленного на формирование/оценку конкретного действия</a:t>
            </a:r>
            <a:endParaRPr lang="ru-RU" sz="20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06BE9856-908D-9D32-10F9-23A3A38A7AB9}"/>
              </a:ext>
            </a:extLst>
          </p:cNvPr>
          <p:cNvSpPr txBox="1">
            <a:spLocks/>
          </p:cNvSpPr>
          <p:nvPr/>
        </p:nvSpPr>
        <p:spPr>
          <a:xfrm>
            <a:off x="357065" y="885705"/>
            <a:ext cx="5891213" cy="2267804"/>
          </a:xfrm>
          <a:prstGeom prst="rect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Анализ сущностных характеристик и функциональных особенностей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метапредметных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 компетентностей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 дает основание рассматривать их как инструментальную основу функциональной грамотности</a:t>
            </a:r>
          </a:p>
          <a:p>
            <a:pPr marL="22860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63" name="Picture 2" descr="https://1001freedownloads.s3.amazonaws.com/vector/thumb/125060/Anonymous_arrow1.png">
            <a:extLst>
              <a:ext uri="{FF2B5EF4-FFF2-40B4-BE49-F238E27FC236}">
                <a16:creationId xmlns:a16="http://schemas.microsoft.com/office/drawing/2014/main" id="{82B89A5B-A315-8ADF-90B0-622C64F7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66" y="2990337"/>
            <a:ext cx="78581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 build="p" animBg="1"/>
      <p:bldP spid="4" grpId="1" animBg="1" autoUpdateAnimBg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53" y="1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ABCB2E88-5670-984B-FDEB-60ECA9C43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458815"/>
              </p:ext>
            </p:extLst>
          </p:nvPr>
        </p:nvGraphicFramePr>
        <p:xfrm>
          <a:off x="125506" y="1108060"/>
          <a:ext cx="11940988" cy="3677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2260">
                  <a:extLst>
                    <a:ext uri="{9D8B030D-6E8A-4147-A177-3AD203B41FA5}">
                      <a16:colId xmlns:a16="http://schemas.microsoft.com/office/drawing/2014/main" val="1076257689"/>
                    </a:ext>
                  </a:extLst>
                </a:gridCol>
                <a:gridCol w="1534948">
                  <a:extLst>
                    <a:ext uri="{9D8B030D-6E8A-4147-A177-3AD203B41FA5}">
                      <a16:colId xmlns:a16="http://schemas.microsoft.com/office/drawing/2014/main" val="3668100530"/>
                    </a:ext>
                  </a:extLst>
                </a:gridCol>
                <a:gridCol w="1868585">
                  <a:extLst>
                    <a:ext uri="{9D8B030D-6E8A-4147-A177-3AD203B41FA5}">
                      <a16:colId xmlns:a16="http://schemas.microsoft.com/office/drawing/2014/main" val="3141285355"/>
                    </a:ext>
                  </a:extLst>
                </a:gridCol>
                <a:gridCol w="1696121">
                  <a:extLst>
                    <a:ext uri="{9D8B030D-6E8A-4147-A177-3AD203B41FA5}">
                      <a16:colId xmlns:a16="http://schemas.microsoft.com/office/drawing/2014/main" val="524536953"/>
                    </a:ext>
                  </a:extLst>
                </a:gridCol>
                <a:gridCol w="3779074">
                  <a:extLst>
                    <a:ext uri="{9D8B030D-6E8A-4147-A177-3AD203B41FA5}">
                      <a16:colId xmlns:a16="http://schemas.microsoft.com/office/drawing/2014/main" val="972682221"/>
                    </a:ext>
                  </a:extLst>
                </a:gridCol>
              </a:tblGrid>
              <a:tr h="31568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Метапредметные результаты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Слагаемые функциональной грамотности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учителя</a:t>
                      </a:r>
                      <a:endParaRPr lang="ru-RU" sz="1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Возможный формат учебного задания, направленного на формирование/оценку действия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374856"/>
                  </a:ext>
                </a:extLst>
              </a:tr>
              <a:tr h="259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логические действия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910501"/>
                  </a:ext>
                </a:extLst>
              </a:tr>
              <a:tr h="501529">
                <a:tc>
                  <a:txBody>
                    <a:bodyPr/>
                    <a:lstStyle/>
                    <a:p>
                      <a:pPr marL="36000" algn="l">
                        <a:lnSpc>
                          <a:spcPct val="80000"/>
                        </a:lnSpc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94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23710"/>
                  </a:ext>
                </a:extLst>
              </a:tr>
              <a:tr h="1693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исследовательские действия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447921"/>
                  </a:ext>
                </a:extLst>
              </a:tr>
              <a:tr h="47872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88356"/>
                  </a:ext>
                </a:extLst>
              </a:tr>
              <a:tr h="40392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36604"/>
                  </a:ext>
                </a:extLst>
              </a:tr>
              <a:tr h="319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Bahnschrift SemiBold Condensed" panose="020B0502040204020203" pitchFamily="34" charset="0"/>
                        </a:rPr>
                        <a:t>Работа с информацией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879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59384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…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1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32905C-7782-E831-0FED-115209B54AFB}"/>
              </a:ext>
            </a:extLst>
          </p:cNvPr>
          <p:cNvSpPr txBox="1"/>
          <p:nvPr/>
        </p:nvSpPr>
        <p:spPr>
          <a:xfrm>
            <a:off x="286869" y="0"/>
            <a:ext cx="1467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Этап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4712" y="314325"/>
            <a:ext cx="712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Матрица для выполнения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7723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838200" y="-79547"/>
            <a:ext cx="10515600" cy="113588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Конкретизируем </a:t>
            </a:r>
            <a:r>
              <a:rPr lang="ru-RU" sz="28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идеи по содержательному наполнению таблицы</a:t>
            </a:r>
            <a:endParaRPr lang="ru-RU" altLang="ru-RU" sz="2800" b="1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6202363" y="1492250"/>
            <a:ext cx="5602287" cy="4762500"/>
            <a:chOff x="6202363" y="1492642"/>
            <a:chExt cx="5602718" cy="4762255"/>
          </a:xfrm>
        </p:grpSpPr>
        <p:pic>
          <p:nvPicPr>
            <p:cNvPr id="93186" name="Picture 2" descr="Мировое кафе. Нормы поведения и использование этикетных выражений в  общественных местах - online presentation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5100" t="53436" b="11181"/>
            <a:stretch/>
          </p:blipFill>
          <p:spPr bwMode="auto">
            <a:xfrm>
              <a:off x="8732839" y="1492642"/>
              <a:ext cx="2425448" cy="1841695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93188" name="Picture 4" descr="Фотообои «Серия из улиц с людьми в Старом городе. Официанты обслуживают  столики. Уличное кафе.» 42628 — zakazposterov.ru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949" t="33089" r="63524" b="19604"/>
            <a:stretch/>
          </p:blipFill>
          <p:spPr bwMode="auto">
            <a:xfrm>
              <a:off x="6202363" y="2817104"/>
              <a:ext cx="1858963" cy="216290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3190" name="Picture 6" descr="Фотообои «Модные люди в уличном кафе Уличное кафе с цветами в Старом городе  Официанты обслуживают столики» 48523 — zakazposterov.ru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9102" t="31844" r="25923" b="6909"/>
            <a:stretch/>
          </p:blipFill>
          <p:spPr bwMode="auto">
            <a:xfrm>
              <a:off x="9653180" y="3921369"/>
              <a:ext cx="1998786" cy="233352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1754" name="Picture 6" descr="стрелка скачать бесплатно - Компьютерные иконки со стрелками картинки -  Красная Стрелка Слева Изогнутые ПНГ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787696">
              <a:off x="11239310" y="3264617"/>
              <a:ext cx="588402" cy="5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Picture 6" descr="стрелка скачать бесплатно - Компьютерные иконки со стрелками картинки -  Красная Стрелка Слева Изогнутые ПНГ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990485">
              <a:off x="8099485" y="5262645"/>
              <a:ext cx="588402" cy="5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Picture 6" descr="стрелка скачать бесплатно - Компьютерные иконки со стрелками картинки -  Красная Стрелка Слева Изогнутые ПНГ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0634930">
              <a:off x="7688190" y="1812311"/>
              <a:ext cx="588402" cy="5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1600" y="1317625"/>
            <a:ext cx="61785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latin typeface="Bahnschrift SemiBold SemiConden" panose="020B0502040204020203" pitchFamily="34" charset="0"/>
              </a:rPr>
              <a:t>World cafe (Мировое кафе) — метод сфокусированного неформального обсуждения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09688" y="2525713"/>
            <a:ext cx="3762375" cy="1569660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altLang="ru-RU" sz="1600" dirty="0">
                <a:latin typeface="Bahnschrift SemiBold SemiConden" panose="020B0502040204020203" pitchFamily="34" charset="0"/>
              </a:rPr>
              <a:t>как для сбора идей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600" dirty="0">
                <a:latin typeface="Bahnschrift SemiBold SemiConden" panose="020B0502040204020203" pitchFamily="34" charset="0"/>
              </a:rPr>
              <a:t> объединения накопленного опыта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600" dirty="0">
                <a:latin typeface="Bahnschrift SemiBold SemiConden" panose="020B0502040204020203" pitchFamily="34" charset="0"/>
              </a:rPr>
              <a:t>подведения итогов конференции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600" dirty="0">
                <a:latin typeface="Bahnschrift SemiBold SemiConden" panose="020B0502040204020203" pitchFamily="34" charset="0"/>
              </a:rPr>
              <a:t>обмена опытом перед стартом проекта,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 sz="1600" dirty="0">
                <a:latin typeface="Bahnschrift SemiBold SemiConden" panose="020B0502040204020203" pitchFamily="34" charset="0"/>
              </a:rPr>
              <a:t>поиск нестандартного подхода</a:t>
            </a:r>
          </a:p>
        </p:txBody>
      </p:sp>
      <p:pic>
        <p:nvPicPr>
          <p:cNvPr id="13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22211" t="11900" r="19679" b="18016"/>
          <a:stretch>
            <a:fillRect/>
          </a:stretch>
        </p:blipFill>
        <p:spPr bwMode="auto">
          <a:xfrm>
            <a:off x="2454275" y="5226872"/>
            <a:ext cx="13239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DABA5E-A15D-0E57-9C49-D9AF545F1185}"/>
              </a:ext>
            </a:extLst>
          </p:cNvPr>
          <p:cNvSpPr/>
          <p:nvPr/>
        </p:nvSpPr>
        <p:spPr>
          <a:xfrm>
            <a:off x="253773" y="107715"/>
            <a:ext cx="11684454" cy="6465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56FDA8-2980-CC60-CF20-393F4544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11199"/>
              </p:ext>
            </p:extLst>
          </p:nvPr>
        </p:nvGraphicFramePr>
        <p:xfrm>
          <a:off x="189187" y="1111470"/>
          <a:ext cx="11768958" cy="58247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68958">
                  <a:extLst>
                    <a:ext uri="{9D8B030D-6E8A-4147-A177-3AD203B41FA5}">
                      <a16:colId xmlns:a16="http://schemas.microsoft.com/office/drawing/2014/main" val="1390352703"/>
                    </a:ext>
                  </a:extLst>
                </a:gridCol>
              </a:tblGrid>
              <a:tr h="246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1. Компетенция: научное объяснение явлений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1593925876"/>
                  </a:ext>
                </a:extLst>
              </a:tr>
              <a:tr h="37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описание достаточно стандартной ситуации, для объяснения которой можно напрямую использовать программный материал.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3687452282"/>
                  </a:ext>
                </a:extLst>
              </a:tr>
              <a:tr h="569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описание нестандартной ситуации, для которой ученик не имеет готового объяснения. Для получения объяснения она должна быть преобразована (в явном виде или мысленно) или в типовую известную модель или в модель, в которой ясно прослеживаются нужные взаимосвязи. Возможна обратная задача: по представленной модели узнать и описать явление.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1683201374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на основе понимания механизма (или причин) явления или процесса обосновать дальнейшее развитие событий.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427583539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объяснить, на каких научных знаниях основана работа описанного технического устройства или технологии.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102313780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2. Компетенция: понимание особенностей естественнонаучного исследования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954907834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По краткому описанию хода исследования или действий исследователей предлагается четко сформулировать его цель.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3598507731"/>
                  </a:ext>
                </a:extLst>
              </a:tr>
              <a:tr h="37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По описанию проблемы предлагается кратко сформулировать или оценить идею исследования, направленного на ее решение, и/или описать основные этапы такого исследования.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2270735494"/>
                  </a:ext>
                </a:extLst>
              </a:tr>
              <a:tr h="569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не просто сформулировать гипотезы, объясняющие описанное явление, но и обязательно предложить возможные способы их проверки. Набор гипотез может предлагаться в самом задании, тогда учащийся должен предложить только способы проверки.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864005897"/>
                  </a:ext>
                </a:extLst>
              </a:tr>
              <a:tr h="520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охарактеризовать назначение того или иного элемента исследования, повышающего надежность результата (контрольная группа, контрольный образец, большая статистика и др.). Или: предлагается выбрать более надежную стратегию исследования вопроса.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2440644046"/>
                  </a:ext>
                </a:extLst>
              </a:tr>
              <a:tr h="246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3. Компетенция: интерпретация данных и использование научных доказательств для получения выводов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4151308113"/>
                  </a:ext>
                </a:extLst>
              </a:tr>
              <a:tr h="520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формулировать выводы на основе интерпретации данных, представленных в различных формах: графики, таблицы, диаграммы, фотографии, географические карты, словесный текст. Данные могут быть представлены и в сочетании форм.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4149585503"/>
                  </a:ext>
                </a:extLst>
              </a:tr>
              <a:tr h="37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преобразовать одну форму представления научной информации в другую, например: словесную в схематический рисунок, табличную форму в график или диаграмму и т.д.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74010307"/>
                  </a:ext>
                </a:extLst>
              </a:tr>
              <a:tr h="520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выявлять и формулировать допущения, на которых строится то или иное научное рассуждение, а также характеризовать сами типы научного текста: доказательство, рассуждение, допущение.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2468110595"/>
                  </a:ext>
                </a:extLst>
              </a:tr>
              <a:tr h="520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</a:rPr>
                        <a:t>Предлагается оценить с научной точки зрения корректность и убедительность утверждений, содержащихся в различных источниках, например, научно-популярных текстах, сообщениях СМИ, высказываниях людей.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53" marR="48553" marT="0" marB="0"/>
                </a:tc>
                <a:extLst>
                  <a:ext uri="{0D108BD9-81ED-4DB2-BD59-A6C34878D82A}">
                    <a16:rowId xmlns:a16="http://schemas.microsoft.com/office/drawing/2014/main" val="2599728675"/>
                  </a:ext>
                </a:extLst>
              </a:tr>
            </a:tbl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AD3CCEA-E23F-7E2B-2CBF-EE721653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Характеристика учебного задания, направленного на формирование/оценку умения </a:t>
            </a:r>
            <a:endParaRPr lang="ru-RU" sz="2400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1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C63B37-320E-7362-66BE-2493563ED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7" t="33943" r="19759" b="11539"/>
          <a:stretch/>
        </p:blipFill>
        <p:spPr>
          <a:xfrm>
            <a:off x="128160" y="383485"/>
            <a:ext cx="6246564" cy="352539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0D9FE02-7632-B6E0-D492-7F9AF2C89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33602" r="18404" b="10176"/>
          <a:stretch/>
        </p:blipFill>
        <p:spPr>
          <a:xfrm>
            <a:off x="5858113" y="3179396"/>
            <a:ext cx="6159859" cy="347479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88428091-4388-FA8A-1B48-5212140F3448}"/>
              </a:ext>
            </a:extLst>
          </p:cNvPr>
          <p:cNvSpPr txBox="1">
            <a:spLocks/>
          </p:cNvSpPr>
          <p:nvPr/>
        </p:nvSpPr>
        <p:spPr>
          <a:xfrm>
            <a:off x="8409416" y="143522"/>
            <a:ext cx="5621269" cy="735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Вспомним былое…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7B7791-80EC-99E8-5A49-43345B4F96B0}"/>
              </a:ext>
            </a:extLst>
          </p:cNvPr>
          <p:cNvGrpSpPr/>
          <p:nvPr/>
        </p:nvGrpSpPr>
        <p:grpSpPr>
          <a:xfrm>
            <a:off x="6528640" y="596042"/>
            <a:ext cx="1726859" cy="1601118"/>
            <a:chOff x="5373799" y="2153204"/>
            <a:chExt cx="2053124" cy="1954925"/>
          </a:xfrm>
        </p:grpSpPr>
        <p:pic>
          <p:nvPicPr>
            <p:cNvPr id="6" name="Picture 2" descr="Календарь рисунок для детей - 63 фото">
              <a:extLst>
                <a:ext uri="{FF2B5EF4-FFF2-40B4-BE49-F238E27FC236}">
                  <a16:creationId xmlns:a16="http://schemas.microsoft.com/office/drawing/2014/main" id="{717A6894-A5AD-47A5-8B95-82C651E2A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799" y="2153204"/>
              <a:ext cx="2053124" cy="195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0F528C-845B-D11D-80A8-96A38819617F}"/>
                </a:ext>
              </a:extLst>
            </p:cNvPr>
            <p:cNvSpPr txBox="1"/>
            <p:nvPr/>
          </p:nvSpPr>
          <p:spPr>
            <a:xfrm rot="20986357">
              <a:off x="5956920" y="2715130"/>
              <a:ext cx="892203" cy="379957"/>
            </a:xfrm>
            <a:prstGeom prst="rect">
              <a:avLst/>
            </a:prstGeom>
            <a:solidFill>
              <a:srgbClr val="FFF3E3"/>
            </a:solidFill>
            <a:ln>
              <a:solidFill>
                <a:srgbClr val="FFF3E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C00000"/>
                  </a:solidFill>
                  <a:latin typeface="Bahnschrift" panose="020B0502040204020203" pitchFamily="34" charset="0"/>
                </a:rPr>
                <a:t>2022 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E28C070-5875-CC1B-41FA-FFF198805964}"/>
                </a:ext>
              </a:extLst>
            </p:cNvPr>
            <p:cNvSpPr/>
            <p:nvPr/>
          </p:nvSpPr>
          <p:spPr>
            <a:xfrm>
              <a:off x="6400361" y="3079532"/>
              <a:ext cx="610039" cy="257498"/>
            </a:xfrm>
            <a:prstGeom prst="rect">
              <a:avLst/>
            </a:prstGeom>
            <a:solidFill>
              <a:srgbClr val="FFF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77379A-7989-BFB2-62CB-44B5FDAF90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t="33917" r="18572" b="11564"/>
          <a:stretch/>
        </p:blipFill>
        <p:spPr>
          <a:xfrm>
            <a:off x="8577309" y="976753"/>
            <a:ext cx="3330208" cy="182165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8FD67A-4A9C-2ED0-7FAC-46F577976CE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0813" y="4190374"/>
            <a:ext cx="2747302" cy="183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68E24D-F9B4-4FD1-B9FB-0FF42FD1B3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012" y="4732646"/>
            <a:ext cx="2612804" cy="174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264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53" y="1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7C5E-E1EF-0D61-9DB5-29FDB27E1DD1}"/>
              </a:ext>
            </a:extLst>
          </p:cNvPr>
          <p:cNvSpPr txBox="1"/>
          <p:nvPr/>
        </p:nvSpPr>
        <p:spPr>
          <a:xfrm>
            <a:off x="5543045" y="234806"/>
            <a:ext cx="6923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Bahnschrift" panose="020B0502040204020203" pitchFamily="34" charset="0"/>
              </a:rPr>
              <a:t>ПОДВЕДЕНИЕ ИТОГОВ…</a:t>
            </a:r>
            <a:endParaRPr lang="ru-RU" sz="32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ABCB2E88-5670-984B-FDEB-60ECA9C43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20388"/>
              </p:ext>
            </p:extLst>
          </p:nvPr>
        </p:nvGraphicFramePr>
        <p:xfrm>
          <a:off x="125506" y="1108060"/>
          <a:ext cx="11940988" cy="4904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2260">
                  <a:extLst>
                    <a:ext uri="{9D8B030D-6E8A-4147-A177-3AD203B41FA5}">
                      <a16:colId xmlns:a16="http://schemas.microsoft.com/office/drawing/2014/main" val="1076257689"/>
                    </a:ext>
                  </a:extLst>
                </a:gridCol>
                <a:gridCol w="1534948">
                  <a:extLst>
                    <a:ext uri="{9D8B030D-6E8A-4147-A177-3AD203B41FA5}">
                      <a16:colId xmlns:a16="http://schemas.microsoft.com/office/drawing/2014/main" val="3668100530"/>
                    </a:ext>
                  </a:extLst>
                </a:gridCol>
                <a:gridCol w="1868585">
                  <a:extLst>
                    <a:ext uri="{9D8B030D-6E8A-4147-A177-3AD203B41FA5}">
                      <a16:colId xmlns:a16="http://schemas.microsoft.com/office/drawing/2014/main" val="3141285355"/>
                    </a:ext>
                  </a:extLst>
                </a:gridCol>
                <a:gridCol w="1696121">
                  <a:extLst>
                    <a:ext uri="{9D8B030D-6E8A-4147-A177-3AD203B41FA5}">
                      <a16:colId xmlns:a16="http://schemas.microsoft.com/office/drawing/2014/main" val="524536953"/>
                    </a:ext>
                  </a:extLst>
                </a:gridCol>
                <a:gridCol w="3779074">
                  <a:extLst>
                    <a:ext uri="{9D8B030D-6E8A-4147-A177-3AD203B41FA5}">
                      <a16:colId xmlns:a16="http://schemas.microsoft.com/office/drawing/2014/main" val="972682221"/>
                    </a:ext>
                  </a:extLst>
                </a:gridCol>
              </a:tblGrid>
              <a:tr h="31568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Метапредметные результаты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Слагаемые функциональной грамотности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учителя</a:t>
                      </a:r>
                      <a:endParaRPr lang="ru-RU" sz="1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Возможный формат учебного задания, направленного на формирование/оценку действия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374856"/>
                  </a:ext>
                </a:extLst>
              </a:tr>
              <a:tr h="259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логические действия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ЕНГ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910501"/>
                  </a:ext>
                </a:extLst>
              </a:tr>
              <a:tr h="501529">
                <a:tc>
                  <a:txBody>
                    <a:bodyPr/>
                    <a:lstStyle/>
                    <a:p>
                      <a:pPr marL="36000" algn="l">
                        <a:lnSpc>
                          <a:spcPct val="80000"/>
                        </a:lnSpc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БЛ 1.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выявлять и характеризовать существенные признаки объектов (явлений)</a:t>
                      </a:r>
                    </a:p>
                  </a:txBody>
                  <a:tcPr marL="68580" marR="68580" marT="0" marB="0" anchor="ctr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Умение объяснять явления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Предлагается описание достаточно стандартной ситуации, для объяснения которой можно напрямую использовать программный материал 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94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БЛ 2.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устанавливать существенный признак классификации, основания для обобщения и сравнения, критерии проводимого анализа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Умение научно интерпретировать данные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Предлагается описание ситуации, в которой необходимо осуществить некоторый выбор и/ или  сформулировать вывод с аргументацией проводимого анализа 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23710"/>
                  </a:ext>
                </a:extLst>
              </a:tr>
              <a:tr h="1693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исследовательские действия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447921"/>
                  </a:ext>
                </a:extLst>
              </a:tr>
              <a:tr h="47872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БИ 2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. Распознавать и формулировать вопросы, фиксирующие разрыв между реальным и желательным состоянием ситуации, объекта, самостоятельно устанавливать искомое и данное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 оценивать и применять методы научного познания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Предлагается описание стандартной/нестандартной ситуации, для решения которой необходимо выявить причины возникших несоответствий или согласованностей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88356"/>
                  </a:ext>
                </a:extLst>
              </a:tr>
              <a:tr h="40392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 6.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выявлять причинно-следственные связи при изучении явлений и процессов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Умение осмысливать и оценивать информацию</a:t>
                      </a:r>
                      <a:endParaRPr lang="ru-RU" sz="1400" i="1" dirty="0">
                        <a:latin typeface="Bahnschrift SemiBold Condensed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научно интерпретировать данные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Предлагается описание стандартной/нестандартной ситуации, для решение которой, необходимо устанавливать прямые и обратные зависимости 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36604"/>
                  </a:ext>
                </a:extLst>
              </a:tr>
              <a:tr h="319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Bahnschrift SemiBold Condensed" panose="020B0502040204020203" pitchFamily="34" charset="0"/>
                        </a:rPr>
                        <a:t>Работа с информацией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879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 2.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Выбирать, анализировать, систематизировать и интерпретировать информацию различных видов и форм представления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интегрировать и интерпретировать информацию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научно интерпретировать данные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Предлагается выбор информации и ее преобразование из одной формы представления в другую, например: словесную в схематический рисунок, табличную форму в график или диаграмму и т.д. 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59384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…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1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32905C-7782-E831-0FED-115209B54AFB}"/>
              </a:ext>
            </a:extLst>
          </p:cNvPr>
          <p:cNvSpPr txBox="1"/>
          <p:nvPr/>
        </p:nvSpPr>
        <p:spPr>
          <a:xfrm>
            <a:off x="286869" y="0"/>
            <a:ext cx="1467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Этап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6E55F-1F88-25F2-7A80-EABE3C0F60A8}"/>
              </a:ext>
            </a:extLst>
          </p:cNvPr>
          <p:cNvSpPr txBox="1"/>
          <p:nvPr/>
        </p:nvSpPr>
        <p:spPr>
          <a:xfrm>
            <a:off x="7490564" y="6062597"/>
            <a:ext cx="4008329" cy="584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ahnschrift" panose="020B0502040204020203" pitchFamily="34" charset="0"/>
              </a:rPr>
              <a:t>ОЦЕНКА ТЬЮТОРОВ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704D4-3CFF-AE55-5198-7097E45244E8}"/>
              </a:ext>
            </a:extLst>
          </p:cNvPr>
          <p:cNvSpPr txBox="1"/>
          <p:nvPr/>
        </p:nvSpPr>
        <p:spPr>
          <a:xfrm>
            <a:off x="310918" y="6288066"/>
            <a:ext cx="298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3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ПР наступает">
            <a:extLst>
              <a:ext uri="{FF2B5EF4-FFF2-40B4-BE49-F238E27FC236}">
                <a16:creationId xmlns:a16="http://schemas.microsoft.com/office/drawing/2014/main" id="{F102FAF7-B17D-7A0B-A43F-F1F3F4AAD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228369"/>
            <a:ext cx="1616766" cy="5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ая выноска 24">
            <a:extLst>
              <a:ext uri="{FF2B5EF4-FFF2-40B4-BE49-F238E27FC236}">
                <a16:creationId xmlns:a16="http://schemas.microsoft.com/office/drawing/2014/main" id="{B03D97CB-5C51-9744-6A2A-3C18B4AC06ED}"/>
              </a:ext>
            </a:extLst>
          </p:cNvPr>
          <p:cNvSpPr/>
          <p:nvPr/>
        </p:nvSpPr>
        <p:spPr>
          <a:xfrm>
            <a:off x="389731" y="5455262"/>
            <a:ext cx="11412537" cy="1231900"/>
          </a:xfrm>
          <a:prstGeom prst="wedgeRectCallout">
            <a:avLst>
              <a:gd name="adj1" fmla="val 48488"/>
              <a:gd name="adj2" fmla="val -737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Идентифицируйте в каждом предлагаемом задании из диагностических работ, заявленных в рамках ВПР по естественнонаучным предметам и географии преимущественно формируемое слагаемое ФГ и соотнесите его со смоделированным </a:t>
            </a:r>
            <a:r>
              <a:rPr lang="ru-RU" sz="2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возможным форматом учебного задания</a:t>
            </a:r>
            <a:endParaRPr lang="ru-RU" sz="20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BE3B8-8021-C417-A34E-095C7CB7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32836" r="40979" b="21052"/>
          <a:stretch/>
        </p:blipFill>
        <p:spPr>
          <a:xfrm>
            <a:off x="151191" y="938507"/>
            <a:ext cx="2961860" cy="3808109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FFBD69-4BF1-AC1C-27CB-067A9133B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t="27918" r="22609" b="15519"/>
          <a:stretch/>
        </p:blipFill>
        <p:spPr>
          <a:xfrm>
            <a:off x="2868492" y="167086"/>
            <a:ext cx="4890051" cy="2585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DC2248-2328-5B98-C5B6-B952BFEF0B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29353" r="22392" b="2393"/>
          <a:stretch/>
        </p:blipFill>
        <p:spPr>
          <a:xfrm>
            <a:off x="7513983" y="715852"/>
            <a:ext cx="4426226" cy="28348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87F81EB-57A8-8CC0-5A96-A164348B35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6279" r="29022" b="3201"/>
          <a:stretch/>
        </p:blipFill>
        <p:spPr>
          <a:xfrm>
            <a:off x="3484717" y="2276921"/>
            <a:ext cx="3657600" cy="3103856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3FC4F5-DDDB-EF54-1950-538D1581DE70}"/>
              </a:ext>
            </a:extLst>
          </p:cNvPr>
          <p:cNvSpPr txBox="1"/>
          <p:nvPr/>
        </p:nvSpPr>
        <p:spPr>
          <a:xfrm>
            <a:off x="7407965" y="4240696"/>
            <a:ext cx="4532244" cy="3385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hnschrift SemiBold Condensed" panose="020B0502040204020203" pitchFamily="34" charset="0"/>
              </a:rPr>
              <a:t>https://fioco.ru/obraztsi_i_opisaniya_vpr_2022</a:t>
            </a:r>
            <a:endParaRPr lang="ru-RU" sz="16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52" y="0"/>
            <a:ext cx="1132271" cy="9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7C5E-E1EF-0D61-9DB5-29FDB27E1DD1}"/>
              </a:ext>
            </a:extLst>
          </p:cNvPr>
          <p:cNvSpPr txBox="1"/>
          <p:nvPr/>
        </p:nvSpPr>
        <p:spPr>
          <a:xfrm>
            <a:off x="5543045" y="234806"/>
            <a:ext cx="6923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Bahnschrift" panose="020B0502040204020203" pitchFamily="34" charset="0"/>
              </a:rPr>
              <a:t>ПОДВЕДЕНИЕ ИТОГОВ…</a:t>
            </a:r>
            <a:endParaRPr lang="ru-RU" sz="3200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ABCB2E88-5670-984B-FDEB-60ECA9C43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653807"/>
              </p:ext>
            </p:extLst>
          </p:nvPr>
        </p:nvGraphicFramePr>
        <p:xfrm>
          <a:off x="0" y="860614"/>
          <a:ext cx="12191999" cy="6325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631">
                  <a:extLst>
                    <a:ext uri="{9D8B030D-6E8A-4147-A177-3AD203B41FA5}">
                      <a16:colId xmlns:a16="http://schemas.microsoft.com/office/drawing/2014/main" val="1076257689"/>
                    </a:ext>
                  </a:extLst>
                </a:gridCol>
                <a:gridCol w="2388282">
                  <a:extLst>
                    <a:ext uri="{9D8B030D-6E8A-4147-A177-3AD203B41FA5}">
                      <a16:colId xmlns:a16="http://schemas.microsoft.com/office/drawing/2014/main" val="3668100530"/>
                    </a:ext>
                  </a:extLst>
                </a:gridCol>
                <a:gridCol w="3868880">
                  <a:extLst>
                    <a:ext uri="{9D8B030D-6E8A-4147-A177-3AD203B41FA5}">
                      <a16:colId xmlns:a16="http://schemas.microsoft.com/office/drawing/2014/main" val="1689962883"/>
                    </a:ext>
                  </a:extLst>
                </a:gridCol>
                <a:gridCol w="2808206">
                  <a:extLst>
                    <a:ext uri="{9D8B030D-6E8A-4147-A177-3AD203B41FA5}">
                      <a16:colId xmlns:a16="http://schemas.microsoft.com/office/drawing/2014/main" val="1806709099"/>
                    </a:ext>
                  </a:extLst>
                </a:gridCol>
              </a:tblGrid>
              <a:tr h="6559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Метапредметные результаты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Преимущественно формируемый/оцениваемый тип ФГ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Возможный формат учебного задания, направленного на формирование/оценку действия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Пример задания из ВПР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374856"/>
                  </a:ext>
                </a:extLst>
              </a:tr>
              <a:tr h="26568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логические действия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910501"/>
                  </a:ext>
                </a:extLst>
              </a:tr>
              <a:tr h="995421">
                <a:tc>
                  <a:txBody>
                    <a:bodyPr/>
                    <a:lstStyle/>
                    <a:p>
                      <a:pPr marL="36000" algn="l">
                        <a:lnSpc>
                          <a:spcPct val="80000"/>
                        </a:lnSpc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БЛ 1.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выявлять и характеризовать существенные признаки объектов (явлений)</a:t>
                      </a:r>
                    </a:p>
                  </a:txBody>
                  <a:tcPr marL="68580" marR="68580" marT="0" marB="0" anchor="ctr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ЕНГ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Умение объяснять явления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Предлагается описание достаточно стандартной ситуации, для объяснения которой можно напрямую использовать программный материал 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94860"/>
                  </a:ext>
                </a:extLst>
              </a:tr>
              <a:tr h="49771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9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23710"/>
                  </a:ext>
                </a:extLst>
              </a:tr>
              <a:tr h="21865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Базовые исследовательские действия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447921"/>
                  </a:ext>
                </a:extLst>
              </a:tr>
              <a:tr h="137755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u="sng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БИ 2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+mn-ea"/>
                          <a:cs typeface="+mn-cs"/>
                        </a:rPr>
                        <a:t>. Распознавать и формулировать вопросы, фиксирующие разрыв между реальным и желательным состоянием ситуации, объекта, самостоятельно устанавливать искомое и данное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ЕНГ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Умения оценивать и применять методы научного познания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Предлагается описание стандартной/нестандартной ситуации, для решения которой необходимо выявить причины возникших несоответствий или согласованностей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88356"/>
                  </a:ext>
                </a:extLst>
              </a:tr>
              <a:tr h="41395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>
                          <a:latin typeface="+mn-lt"/>
                        </a:rPr>
                        <a:t>…</a:t>
                      </a: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A4D8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36604"/>
                  </a:ext>
                </a:extLst>
              </a:tr>
              <a:tr h="3270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Bahnschrift SemiBold Condensed" panose="020B0502040204020203" pitchFamily="34" charset="0"/>
                        </a:rPr>
                        <a:t>Работа с информацией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87902"/>
                  </a:ext>
                </a:extLst>
              </a:tr>
              <a:tr h="13546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 2.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Выбирать, анализировать, систематизировать и интерпретировать информацию различных видов и форм представления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ЕНГ у</a:t>
                      </a: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мение интегрировать и интерпретировать информацию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 i="0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ЧГ у</a:t>
                      </a: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мение научно интерпретировать данные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Предлагается выбор информации и ее преобразование из одной формы представления в другую, например: словесную в схематический рисунок, табличную форму в график или диаграмму и т.д.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59384"/>
                  </a:ext>
                </a:extLst>
              </a:tr>
              <a:tr h="2186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…</a:t>
                      </a:r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solidFill>
                      <a:srgbClr val="FFF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1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32905C-7782-E831-0FED-115209B54AFB}"/>
              </a:ext>
            </a:extLst>
          </p:cNvPr>
          <p:cNvSpPr txBox="1"/>
          <p:nvPr/>
        </p:nvSpPr>
        <p:spPr>
          <a:xfrm>
            <a:off x="286869" y="0"/>
            <a:ext cx="1467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Этап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2D0C3-81C5-9694-F207-97A709D48FD4}"/>
              </a:ext>
            </a:extLst>
          </p:cNvPr>
          <p:cNvSpPr txBox="1"/>
          <p:nvPr/>
        </p:nvSpPr>
        <p:spPr>
          <a:xfrm>
            <a:off x="9482932" y="5997386"/>
            <a:ext cx="298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9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B22A07-8281-406D-907C-E16299BCA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43" y="2481385"/>
            <a:ext cx="10307089" cy="2387600"/>
          </a:xfrm>
        </p:spPr>
        <p:txBody>
          <a:bodyPr>
            <a:normAutofit fontScale="90000"/>
          </a:bodyPr>
          <a:lstStyle/>
          <a:p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1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Проектировочная  сессия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: часть 2</a:t>
            </a: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«ФОП как инструмент достижения результатов освоения ООП»</a:t>
            </a:r>
            <a:endParaRPr lang="ru-RU" sz="36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Рисунок 1" descr="nipk.jpg">
            <a:extLst>
              <a:ext uri="{FF2B5EF4-FFF2-40B4-BE49-F238E27FC236}">
                <a16:creationId xmlns:a16="http://schemas.microsoft.com/office/drawing/2014/main" id="{CC0F4EC2-CB60-53F4-1DC8-5EBDF7595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38569" y="196247"/>
            <a:ext cx="1685061" cy="104590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4657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51EC3-409B-6C05-7098-02D45E1A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232" y="665303"/>
            <a:ext cx="3956500" cy="58969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Методист! </a:t>
            </a:r>
            <a:b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Bahnschrift" panose="020B0502040204020203" pitchFamily="34" charset="0"/>
              </a:rPr>
              <a:t>             Внимание!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8BC9162-A031-B690-EB84-EA3B8B2A0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 t="21030" r="16721" b="30855"/>
          <a:stretch/>
        </p:blipFill>
        <p:spPr>
          <a:xfrm>
            <a:off x="243161" y="300805"/>
            <a:ext cx="4751452" cy="190839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4" name="Рисунок 3" descr="Изображение выглядит как диаграмм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72376D-F22B-A039-3794-93710D422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6" y="2676459"/>
            <a:ext cx="4772817" cy="360788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02B35A50-7834-4FF8-62ED-DF362C277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51" y="2677477"/>
            <a:ext cx="6649053" cy="36078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A6F6665-1B40-9B4A-9ED4-6402F2880B9C}"/>
              </a:ext>
            </a:extLst>
          </p:cNvPr>
          <p:cNvGrpSpPr/>
          <p:nvPr/>
        </p:nvGrpSpPr>
        <p:grpSpPr>
          <a:xfrm>
            <a:off x="9471546" y="20215"/>
            <a:ext cx="2498659" cy="2545564"/>
            <a:chOff x="10078264" y="20215"/>
            <a:chExt cx="1891941" cy="180141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D4CAFFC3-5CE3-560F-6D8D-3F739E887CBB}"/>
                </a:ext>
              </a:extLst>
            </p:cNvPr>
            <p:cNvGrpSpPr/>
            <p:nvPr/>
          </p:nvGrpSpPr>
          <p:grpSpPr>
            <a:xfrm>
              <a:off x="10078264" y="20215"/>
              <a:ext cx="1891940" cy="1801415"/>
              <a:chOff x="10234394" y="-151520"/>
              <a:chExt cx="1891940" cy="1801415"/>
            </a:xfrm>
          </p:grpSpPr>
          <p:pic>
            <p:nvPicPr>
              <p:cNvPr id="1028" name="Picture 4" descr="Концепция Науки И Образования Учеба Девушки — стоковые фотографии и другие  картинки Белая доска - Белая доска, Естественные науки технологии  инжиниринг и математика - темы, E=mc2 - iStock">
                <a:extLst>
                  <a:ext uri="{FF2B5EF4-FFF2-40B4-BE49-F238E27FC236}">
                    <a16:creationId xmlns:a16="http://schemas.microsoft.com/office/drawing/2014/main" id="{9FC8B1F8-6142-7088-E1D5-6AB661BAB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duotone>
                  <a:prstClr val="black"/>
                  <a:srgbClr val="F6D5A4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49" r="13923" b="22029"/>
              <a:stretch/>
            </p:blipFill>
            <p:spPr bwMode="auto">
              <a:xfrm>
                <a:off x="10390523" y="-7316"/>
                <a:ext cx="1735811" cy="1480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14B664FF-16FC-04FC-9C68-92F416E04622}"/>
                  </a:ext>
                </a:extLst>
              </p:cNvPr>
              <p:cNvGrpSpPr/>
              <p:nvPr/>
            </p:nvGrpSpPr>
            <p:grpSpPr>
              <a:xfrm>
                <a:off x="10234394" y="-151520"/>
                <a:ext cx="1735811" cy="1801415"/>
                <a:chOff x="10390523" y="-151519"/>
                <a:chExt cx="1579682" cy="1625038"/>
              </a:xfrm>
            </p:grpSpPr>
            <p:pic>
              <p:nvPicPr>
                <p:cNvPr id="1026" name="Picture 2" descr="Учитель современный рисунок - 40 фото">
                  <a:extLst>
                    <a:ext uri="{FF2B5EF4-FFF2-40B4-BE49-F238E27FC236}">
                      <a16:creationId xmlns:a16="http://schemas.microsoft.com/office/drawing/2014/main" id="{82A0036C-A12D-B1F2-54CC-B7C0EA03D2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D8B782"/>
                    </a:clrFrom>
                    <a:clrTo>
                      <a:srgbClr val="D8B782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90523" y="-151519"/>
                  <a:ext cx="1579682" cy="16250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Прямоугольник 5">
                  <a:extLst>
                    <a:ext uri="{FF2B5EF4-FFF2-40B4-BE49-F238E27FC236}">
                      <a16:creationId xmlns:a16="http://schemas.microsoft.com/office/drawing/2014/main" id="{966BE821-1AFD-5F95-EB78-61D5E5BB504E}"/>
                    </a:ext>
                  </a:extLst>
                </p:cNvPr>
                <p:cNvSpPr/>
                <p:nvPr/>
              </p:nvSpPr>
              <p:spPr>
                <a:xfrm rot="20656179">
                  <a:off x="11139081" y="868880"/>
                  <a:ext cx="170905" cy="38959"/>
                </a:xfrm>
                <a:prstGeom prst="rect">
                  <a:avLst/>
                </a:prstGeom>
                <a:solidFill>
                  <a:srgbClr val="554D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DEB4209-813E-AC41-DB92-917554CF6190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394" y="144204"/>
              <a:ext cx="1735811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8DE25D5-61BA-4934-8BC5-A298B4890085}"/>
                </a:ext>
              </a:extLst>
            </p:cNvPr>
            <p:cNvCxnSpPr/>
            <p:nvPr/>
          </p:nvCxnSpPr>
          <p:spPr>
            <a:xfrm>
              <a:off x="11970205" y="144204"/>
              <a:ext cx="0" cy="1480835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8347214B-8FE2-35FB-163E-B0896A2B3E21}"/>
                </a:ext>
              </a:extLst>
            </p:cNvPr>
            <p:cNvCxnSpPr/>
            <p:nvPr/>
          </p:nvCxnSpPr>
          <p:spPr>
            <a:xfrm>
              <a:off x="10234394" y="144204"/>
              <a:ext cx="0" cy="1480835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C3DE1250-414D-174C-44F7-AEB2FA9716D1}"/>
                </a:ext>
              </a:extLst>
            </p:cNvPr>
            <p:cNvCxnSpPr/>
            <p:nvPr/>
          </p:nvCxnSpPr>
          <p:spPr>
            <a:xfrm>
              <a:off x="10234394" y="1625039"/>
              <a:ext cx="1735811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8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7B63B8-F049-D21C-23D1-ACE6DF708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8" t="23417" r="11948" b="19101"/>
          <a:stretch/>
        </p:blipFill>
        <p:spPr>
          <a:xfrm>
            <a:off x="681698" y="194957"/>
            <a:ext cx="11510302" cy="6468086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5470FE83-08D7-04E9-ADE6-2BE4A8B57633}"/>
              </a:ext>
            </a:extLst>
          </p:cNvPr>
          <p:cNvSpPr/>
          <p:nvPr/>
        </p:nvSpPr>
        <p:spPr>
          <a:xfrm>
            <a:off x="3930555" y="2238233"/>
            <a:ext cx="1787857" cy="1473958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E13F7823-2519-96A0-45E8-6844A9E6B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5301" r="10925" b="2348"/>
          <a:stretch/>
        </p:blipFill>
        <p:spPr>
          <a:xfrm>
            <a:off x="146486" y="511103"/>
            <a:ext cx="5549029" cy="3426814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4B8130-83D6-D2AB-3AEF-62F4B8EDB9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1307" r="2294" b="2201"/>
          <a:stretch/>
        </p:blipFill>
        <p:spPr>
          <a:xfrm>
            <a:off x="3161080" y="2029217"/>
            <a:ext cx="6183334" cy="3004255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5AB5E-B97C-AC4F-C0D8-E7D502D92E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5882" r="4817" b="1871"/>
          <a:stretch/>
        </p:blipFill>
        <p:spPr>
          <a:xfrm>
            <a:off x="5043463" y="2976072"/>
            <a:ext cx="7002051" cy="3709697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B5733-CC4B-CDDD-E4BB-0F58CECF9D41}"/>
              </a:ext>
            </a:extLst>
          </p:cNvPr>
          <p:cNvSpPr txBox="1"/>
          <p:nvPr/>
        </p:nvSpPr>
        <p:spPr>
          <a:xfrm>
            <a:off x="6876789" y="511103"/>
            <a:ext cx="3269293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ahnschrift" panose="020B0502040204020203" pitchFamily="34" charset="0"/>
              </a:rPr>
              <a:t>https://edsoo.ru/</a:t>
            </a:r>
            <a:endParaRPr lang="ru-RU" sz="3200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F54BE-A5A5-CF32-BEEE-8879FCD7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C4DADD-2EF4-469E-6D1E-82CC34A8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3" t="36823" r="12338" b="5879"/>
          <a:stretch/>
        </p:blipFill>
        <p:spPr>
          <a:xfrm>
            <a:off x="0" y="121996"/>
            <a:ext cx="11895953" cy="67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9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1D566-430B-54D0-13DD-C83EFA29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9F749A4-8E4A-5F9D-5B2C-E8E419B99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"/>
          <a:stretch/>
        </p:blipFill>
        <p:spPr>
          <a:xfrm>
            <a:off x="741934" y="143744"/>
            <a:ext cx="10926902" cy="657051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B65458-086D-E53F-DFE8-3EFFA3CC9B2C}"/>
              </a:ext>
            </a:extLst>
          </p:cNvPr>
          <p:cNvGrpSpPr/>
          <p:nvPr/>
        </p:nvGrpSpPr>
        <p:grpSpPr>
          <a:xfrm>
            <a:off x="898479" y="3327035"/>
            <a:ext cx="2511189" cy="2732571"/>
            <a:chOff x="898479" y="3327035"/>
            <a:chExt cx="2511189" cy="273257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6C1FD-32FC-CCB5-E137-52F19E40ABD8}"/>
                </a:ext>
              </a:extLst>
            </p:cNvPr>
            <p:cNvSpPr/>
            <p:nvPr/>
          </p:nvSpPr>
          <p:spPr>
            <a:xfrm>
              <a:off x="898479" y="5020645"/>
              <a:ext cx="2511189" cy="103896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5922318-FD99-CD7B-9858-320756E5E768}"/>
                </a:ext>
              </a:extLst>
            </p:cNvPr>
            <p:cNvSpPr/>
            <p:nvPr/>
          </p:nvSpPr>
          <p:spPr>
            <a:xfrm>
              <a:off x="898479" y="3327035"/>
              <a:ext cx="2511189" cy="103896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583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Наука картинки для детей - 37 фото">
            <a:extLst>
              <a:ext uri="{FF2B5EF4-FFF2-40B4-BE49-F238E27FC236}">
                <a16:creationId xmlns:a16="http://schemas.microsoft.com/office/drawing/2014/main" id="{D53E60FE-D1B2-7B4D-80AC-B63349C6C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9839" r="56715" b="34283"/>
          <a:stretch/>
        </p:blipFill>
        <p:spPr bwMode="auto">
          <a:xfrm rot="20278859">
            <a:off x="4856204" y="1204836"/>
            <a:ext cx="98341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2CD6C-1C93-7C5A-7B7A-047EE611DAE2}"/>
              </a:ext>
            </a:extLst>
          </p:cNvPr>
          <p:cNvSpPr txBox="1"/>
          <p:nvPr/>
        </p:nvSpPr>
        <p:spPr>
          <a:xfrm>
            <a:off x="7367279" y="843677"/>
            <a:ext cx="421574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Condensed" panose="020B0502040204020203" pitchFamily="34" charset="0"/>
              </a:rPr>
              <a:t>Кейс 4. Вы получили задание: анонсировать на МО учителей Вашего района  публикацию о собственном опыте формирования метапредметных действий, заявленных в ФРП ООО по предмету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A57D21-7C41-7740-3928-2F3799838BE2}"/>
              </a:ext>
            </a:extLst>
          </p:cNvPr>
          <p:cNvSpPr txBox="1"/>
          <p:nvPr/>
        </p:nvSpPr>
        <p:spPr>
          <a:xfrm>
            <a:off x="7367280" y="3925300"/>
            <a:ext cx="4215741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Condensed" panose="020B0502040204020203" pitchFamily="34" charset="0"/>
              </a:rPr>
              <a:t>Кейс 3. Вам предложили провести мастер-класс по конкретизации метапредметных результатов, заявленных в ФРП по предмету на уровне ООО.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39CC3-D13A-99FE-4C84-0C227961DDC2}"/>
              </a:ext>
            </a:extLst>
          </p:cNvPr>
          <p:cNvSpPr txBox="1"/>
          <p:nvPr/>
        </p:nvSpPr>
        <p:spPr>
          <a:xfrm>
            <a:off x="390852" y="3867601"/>
            <a:ext cx="4215741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Condensed" panose="020B0502040204020203" pitchFamily="34" charset="0"/>
              </a:rPr>
              <a:t>Кейс 2. Вы получили задание: выступить на пед. совете, посвященном рассмотрению воспитательного потенциала ФРП ООО по предмету.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Сформулируйте тему Вашего выступления.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Подготовьте презентацию в любой форме (2-3 мин), кратко отражающую содержание Вашего выступления.</a:t>
            </a:r>
          </a:p>
        </p:txBody>
      </p:sp>
      <p:pic>
        <p:nvPicPr>
          <p:cNvPr id="2050" name="Picture 2" descr="портфель значок вектор PNG , кейс, кейс, икона PNG картинки и пнг рисунок  для бесплатной загрузки">
            <a:extLst>
              <a:ext uri="{FF2B5EF4-FFF2-40B4-BE49-F238E27FC236}">
                <a16:creationId xmlns:a16="http://schemas.microsoft.com/office/drawing/2014/main" id="{16D1AC29-AE87-492D-F295-61C2D721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83" y="1951547"/>
            <a:ext cx="3393507" cy="33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D8244-2412-589F-9431-CC7EC5FF61AA}"/>
              </a:ext>
            </a:extLst>
          </p:cNvPr>
          <p:cNvSpPr txBox="1"/>
          <p:nvPr/>
        </p:nvSpPr>
        <p:spPr>
          <a:xfrm>
            <a:off x="750627" y="136478"/>
            <a:ext cx="10832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Работаем по предметам</a:t>
            </a:r>
          </a:p>
        </p:txBody>
      </p:sp>
      <p:pic>
        <p:nvPicPr>
          <p:cNvPr id="7" name="Picture 2" descr="Наука картинки для детей - 37 фото">
            <a:extLst>
              <a:ext uri="{FF2B5EF4-FFF2-40B4-BE49-F238E27FC236}">
                <a16:creationId xmlns:a16="http://schemas.microsoft.com/office/drawing/2014/main" id="{995375F4-D395-7338-2B28-EBE66A07D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3" r="42415" b="77346"/>
          <a:stretch/>
        </p:blipFill>
        <p:spPr bwMode="auto">
          <a:xfrm>
            <a:off x="8735295" y="10563795"/>
            <a:ext cx="164417" cy="12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Наука картинки для детей - 37 фото">
            <a:extLst>
              <a:ext uri="{FF2B5EF4-FFF2-40B4-BE49-F238E27FC236}">
                <a16:creationId xmlns:a16="http://schemas.microsoft.com/office/drawing/2014/main" id="{242BA56A-F102-F0E5-3EC5-7B2E90912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4" b="49430"/>
          <a:stretch/>
        </p:blipFill>
        <p:spPr bwMode="auto">
          <a:xfrm>
            <a:off x="6301547" y="979353"/>
            <a:ext cx="595118" cy="13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ука картинки для детей - 37 фото">
            <a:extLst>
              <a:ext uri="{FF2B5EF4-FFF2-40B4-BE49-F238E27FC236}">
                <a16:creationId xmlns:a16="http://schemas.microsoft.com/office/drawing/2014/main" id="{0143478D-3BD6-1B13-89B7-1BF25FF73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70194" r="64462"/>
          <a:stretch/>
        </p:blipFill>
        <p:spPr bwMode="auto">
          <a:xfrm>
            <a:off x="4844639" y="5918355"/>
            <a:ext cx="851748" cy="67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лобус на белом фоне PNG , открытие, страна, Мир PNG картинки и пнг рисунок  для бесплатной загрузки">
            <a:extLst>
              <a:ext uri="{FF2B5EF4-FFF2-40B4-BE49-F238E27FC236}">
                <a16:creationId xmlns:a16="http://schemas.microsoft.com/office/drawing/2014/main" id="{C873025E-0B9C-3CAB-1EAC-97C7249D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3" y="4604005"/>
            <a:ext cx="1323833" cy="13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аука картинки для детей - 37 фото">
            <a:extLst>
              <a:ext uri="{FF2B5EF4-FFF2-40B4-BE49-F238E27FC236}">
                <a16:creationId xmlns:a16="http://schemas.microsoft.com/office/drawing/2014/main" id="{C12A2FFB-8C0B-BB9B-BB54-61E0CC187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45" b="62302"/>
          <a:stretch/>
        </p:blipFill>
        <p:spPr bwMode="auto">
          <a:xfrm>
            <a:off x="6420572" y="5475471"/>
            <a:ext cx="615448" cy="103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473856-CD38-F81D-C625-263CB2082C30}"/>
              </a:ext>
            </a:extLst>
          </p:cNvPr>
          <p:cNvSpPr/>
          <p:nvPr/>
        </p:nvSpPr>
        <p:spPr>
          <a:xfrm>
            <a:off x="5801106" y="1750659"/>
            <a:ext cx="262646" cy="40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5B7174-25B1-AD4F-9653-6F4EAF47CC28}"/>
              </a:ext>
            </a:extLst>
          </p:cNvPr>
          <p:cNvSpPr/>
          <p:nvPr/>
        </p:nvSpPr>
        <p:spPr>
          <a:xfrm>
            <a:off x="5101991" y="778465"/>
            <a:ext cx="262646" cy="40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FBC1C9-47A1-EEDD-DF97-BCAEC0EA8D29}"/>
              </a:ext>
            </a:extLst>
          </p:cNvPr>
          <p:cNvSpPr/>
          <p:nvPr/>
        </p:nvSpPr>
        <p:spPr>
          <a:xfrm>
            <a:off x="5413141" y="759621"/>
            <a:ext cx="262646" cy="40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ED6A24-0878-9853-E3BC-EC8E39597183}"/>
              </a:ext>
            </a:extLst>
          </p:cNvPr>
          <p:cNvSpPr/>
          <p:nvPr/>
        </p:nvSpPr>
        <p:spPr>
          <a:xfrm>
            <a:off x="4604538" y="1337929"/>
            <a:ext cx="262646" cy="40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DCF06-32CA-0B59-DE7A-395447A105A7}"/>
              </a:ext>
            </a:extLst>
          </p:cNvPr>
          <p:cNvSpPr txBox="1"/>
          <p:nvPr/>
        </p:nvSpPr>
        <p:spPr>
          <a:xfrm>
            <a:off x="415636" y="843677"/>
            <a:ext cx="4215741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Condensed" panose="020B0502040204020203" pitchFamily="34" charset="0"/>
              </a:rPr>
              <a:t>Кейс 1. Вас назначили ответственным за организацию методического семинара «Воспитательный потенциал ФРП по предмету на уровне ООО»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01035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160B6EBF-4AF3-F1B3-ED98-BEEB4F35CC17}"/>
              </a:ext>
            </a:extLst>
          </p:cNvPr>
          <p:cNvSpPr txBox="1">
            <a:spLocks/>
          </p:cNvSpPr>
          <p:nvPr/>
        </p:nvSpPr>
        <p:spPr>
          <a:xfrm>
            <a:off x="6941836" y="23913"/>
            <a:ext cx="6927189" cy="73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Учимся на своих ошибках…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B81EACFE-97F4-088F-B4B8-9E00B72B3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5"/>
          <a:stretch/>
        </p:blipFill>
        <p:spPr bwMode="auto">
          <a:xfrm>
            <a:off x="8530255" y="4823067"/>
            <a:ext cx="3151687" cy="17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0D78BB-5BBA-D54D-9489-89AF6249185B}"/>
              </a:ext>
            </a:extLst>
          </p:cNvPr>
          <p:cNvSpPr txBox="1"/>
          <p:nvPr/>
        </p:nvSpPr>
        <p:spPr>
          <a:xfrm>
            <a:off x="9076342" y="5682019"/>
            <a:ext cx="2244436" cy="437043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Найди свою команду </a:t>
            </a:r>
          </a:p>
          <a:p>
            <a:pPr algn="ctr">
              <a:lnSpc>
                <a:spcPct val="80000"/>
              </a:lnSpc>
            </a:pPr>
            <a:r>
              <a:rPr lang="ru-RU" sz="1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по известной фразе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0F2B870-572C-F17A-E03C-6F3E4F6D64F8}"/>
              </a:ext>
            </a:extLst>
          </p:cNvPr>
          <p:cNvSpPr/>
          <p:nvPr/>
        </p:nvSpPr>
        <p:spPr>
          <a:xfrm>
            <a:off x="142504" y="154379"/>
            <a:ext cx="11855455" cy="65908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5CB564F-AE64-B48F-7379-63C290FB797D}"/>
              </a:ext>
            </a:extLst>
          </p:cNvPr>
          <p:cNvGrpSpPr/>
          <p:nvPr/>
        </p:nvGrpSpPr>
        <p:grpSpPr>
          <a:xfrm>
            <a:off x="269292" y="340638"/>
            <a:ext cx="8807050" cy="6517362"/>
            <a:chOff x="269292" y="340638"/>
            <a:chExt cx="8807050" cy="6517362"/>
          </a:xfrm>
        </p:grpSpPr>
        <p:pic>
          <p:nvPicPr>
            <p:cNvPr id="34" name="Picture 4" descr="стол PNG рисунок, картинки и пнг прозрачный для бесплатной загрузки |  Pngtree">
              <a:extLst>
                <a:ext uri="{FF2B5EF4-FFF2-40B4-BE49-F238E27FC236}">
                  <a16:creationId xmlns:a16="http://schemas.microsoft.com/office/drawing/2014/main" id="{D11D82D3-DDE4-0D61-7526-FD2F8FCCF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0" t="16294" r="13703" b="19291"/>
            <a:stretch/>
          </p:blipFill>
          <p:spPr bwMode="auto">
            <a:xfrm>
              <a:off x="3467148" y="947047"/>
              <a:ext cx="2052557" cy="196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95A74D51-EF26-D5F7-45AA-9AE082A320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85" b="51948"/>
            <a:stretch/>
          </p:blipFill>
          <p:spPr bwMode="auto">
            <a:xfrm>
              <a:off x="3842623" y="2529122"/>
              <a:ext cx="2436829" cy="270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стол PNG рисунок, картинки и пнг прозрачный для бесплатной загрузки |  Pngtree">
              <a:extLst>
                <a:ext uri="{FF2B5EF4-FFF2-40B4-BE49-F238E27FC236}">
                  <a16:creationId xmlns:a16="http://schemas.microsoft.com/office/drawing/2014/main" id="{C7A12205-D5EB-CA4C-3576-74BDFEA823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0" t="16294" r="13703" b="19291"/>
            <a:stretch/>
          </p:blipFill>
          <p:spPr bwMode="auto">
            <a:xfrm>
              <a:off x="6372776" y="2048329"/>
              <a:ext cx="2052557" cy="196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стол PNG рисунок, картинки и пнг прозрачный для бесплатной загрузки |  Pngtree">
              <a:extLst>
                <a:ext uri="{FF2B5EF4-FFF2-40B4-BE49-F238E27FC236}">
                  <a16:creationId xmlns:a16="http://schemas.microsoft.com/office/drawing/2014/main" id="{6A0C928A-C548-3F18-DB74-44213798F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0" t="16294" r="13703" b="19291"/>
            <a:stretch/>
          </p:blipFill>
          <p:spPr bwMode="auto">
            <a:xfrm>
              <a:off x="4761722" y="4890705"/>
              <a:ext cx="2052557" cy="196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стол PNG рисунок, картинки и пнг прозрачный для бесплатной загрузки |  Pngtree">
              <a:extLst>
                <a:ext uri="{FF2B5EF4-FFF2-40B4-BE49-F238E27FC236}">
                  <a16:creationId xmlns:a16="http://schemas.microsoft.com/office/drawing/2014/main" id="{1E91881D-51B0-40FC-4215-99E8C1C959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0" t="16294" r="13703" b="19291"/>
            <a:stretch/>
          </p:blipFill>
          <p:spPr bwMode="auto">
            <a:xfrm>
              <a:off x="445037" y="1555637"/>
              <a:ext cx="2052557" cy="196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стол PNG рисунок, картинки и пнг прозрачный для бесплатной загрузки |  Pngtree">
              <a:extLst>
                <a:ext uri="{FF2B5EF4-FFF2-40B4-BE49-F238E27FC236}">
                  <a16:creationId xmlns:a16="http://schemas.microsoft.com/office/drawing/2014/main" id="{50772F00-F84D-A6CB-89CA-39ED147D6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0" t="16294" r="13703" b="19291"/>
            <a:stretch/>
          </p:blipFill>
          <p:spPr bwMode="auto">
            <a:xfrm>
              <a:off x="1238847" y="4493038"/>
              <a:ext cx="2052557" cy="196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E31D37-04BC-0B28-2986-2B1ECD4C72CF}"/>
                </a:ext>
              </a:extLst>
            </p:cNvPr>
            <p:cNvSpPr txBox="1"/>
            <p:nvPr/>
          </p:nvSpPr>
          <p:spPr>
            <a:xfrm>
              <a:off x="3307796" y="340638"/>
              <a:ext cx="2404045" cy="689484"/>
            </a:xfrm>
            <a:prstGeom prst="rect">
              <a:avLst/>
            </a:prstGeom>
            <a:solidFill>
              <a:srgbClr val="F9938B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300"/>
                </a:spcAft>
              </a:pPr>
              <a:r>
                <a:rPr lang="ru-RU" sz="1400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Мой друг, Отчизне посвятим </a:t>
              </a:r>
            </a:p>
            <a:p>
              <a:pPr>
                <a:lnSpc>
                  <a:spcPct val="80000"/>
                </a:lnSpc>
                <a:spcAft>
                  <a:spcPts val="300"/>
                </a:spcAft>
              </a:pPr>
              <a:r>
                <a:rPr lang="ru-RU" sz="1400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Души прекрасные порывы! 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80000"/>
                </a:lnSpc>
                <a:spcAft>
                  <a:spcPts val="1000"/>
                </a:spcAft>
              </a:pPr>
              <a:r>
                <a:rPr lang="ru-RU" sz="1400" i="1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А.С. Пушкин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AD090D-7E0E-C0EB-3BDF-2030BE93B410}"/>
                </a:ext>
              </a:extLst>
            </p:cNvPr>
            <p:cNvSpPr txBox="1"/>
            <p:nvPr/>
          </p:nvSpPr>
          <p:spPr>
            <a:xfrm>
              <a:off x="6672297" y="1555637"/>
              <a:ext cx="2404045" cy="609398"/>
            </a:xfrm>
            <a:prstGeom prst="rect">
              <a:avLst/>
            </a:prstGeom>
            <a:solidFill>
              <a:srgbClr val="E8E2F3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Стоит лишить народ памяти, и из него можно вить веревки.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80000"/>
                </a:lnSpc>
              </a:pPr>
              <a:r>
                <a:rPr lang="ru-RU" sz="1400" i="1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В. Пикуль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15AEA7-E2C3-94D4-9FD6-244D47C62EAA}"/>
                </a:ext>
              </a:extLst>
            </p:cNvPr>
            <p:cNvSpPr txBox="1"/>
            <p:nvPr/>
          </p:nvSpPr>
          <p:spPr>
            <a:xfrm>
              <a:off x="269292" y="947047"/>
              <a:ext cx="2404045" cy="781752"/>
            </a:xfrm>
            <a:prstGeom prst="rect">
              <a:avLst/>
            </a:prstGeom>
            <a:solidFill>
              <a:srgbClr val="FFF593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Все счастливые семьи похожи друг на друга, каждая несчастливая семья несчастна по-своему. 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1400" i="1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</a:rPr>
                <a:t>                                        Л.Н. Толстой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8C82FC-1201-50FD-D4AA-0E0D7E22A76D}"/>
                </a:ext>
              </a:extLst>
            </p:cNvPr>
            <p:cNvSpPr txBox="1"/>
            <p:nvPr/>
          </p:nvSpPr>
          <p:spPr>
            <a:xfrm>
              <a:off x="903751" y="4002619"/>
              <a:ext cx="2404045" cy="6093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Честь нельзя отнять, ее можно потерять.</a:t>
              </a:r>
            </a:p>
            <a:p>
              <a:pPr>
                <a:lnSpc>
                  <a:spcPct val="80000"/>
                </a:lnSpc>
              </a:pPr>
              <a:r>
                <a:rPr lang="ru-RU" sz="1400" strike="noStrike" dirty="0"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</a:t>
              </a:r>
              <a:r>
                <a:rPr lang="ru-RU" sz="1400" strike="noStrike" dirty="0" err="1"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А.П.Чехов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A2E17C-EC5E-7B6B-CC54-62392CC947C1}"/>
                </a:ext>
              </a:extLst>
            </p:cNvPr>
            <p:cNvSpPr txBox="1"/>
            <p:nvPr/>
          </p:nvSpPr>
          <p:spPr>
            <a:xfrm>
              <a:off x="6093426" y="4307318"/>
              <a:ext cx="2404045" cy="7817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</a:rPr>
                <a:t>Справедливость есть крайняя мера добродетели, к которой обязан всякий. </a:t>
              </a:r>
              <a:r>
                <a:rPr lang="ru-RU" sz="1400" i="1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</a:rPr>
                <a:t>                           </a:t>
              </a:r>
            </a:p>
            <a:p>
              <a:pPr>
                <a:lnSpc>
                  <a:spcPct val="80000"/>
                </a:lnSpc>
              </a:pPr>
              <a:r>
                <a:rPr lang="ru-RU" sz="1400" i="1" dirty="0">
                  <a:solidFill>
                    <a:srgbClr val="343A40"/>
                  </a:solidFill>
                  <a:latin typeface="Bahnschrift SemiBold Condensed" panose="020B0502040204020203" pitchFamily="34" charset="0"/>
                  <a:ea typeface="Times New Roman" panose="02020603050405020304" pitchFamily="18" charset="0"/>
                </a:rPr>
                <a:t>                                       </a:t>
              </a:r>
              <a:r>
                <a:rPr lang="ru-RU" sz="1400" i="1" dirty="0">
                  <a:solidFill>
                    <a:srgbClr val="343A40"/>
                  </a:solidFill>
                  <a:effectLst/>
                  <a:latin typeface="Bahnschrift SemiBold Condensed" panose="020B0502040204020203" pitchFamily="34" charset="0"/>
                  <a:ea typeface="Times New Roman" panose="02020603050405020304" pitchFamily="18" charset="0"/>
                </a:rPr>
                <a:t>Л.Н. Толстой</a:t>
              </a:r>
              <a:endParaRPr lang="ru-RU" sz="1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" descr="Смайлики вопросительные знак (50 фото) » Рисунки для срисовки и не только">
            <a:extLst>
              <a:ext uri="{FF2B5EF4-FFF2-40B4-BE49-F238E27FC236}">
                <a16:creationId xmlns:a16="http://schemas.microsoft.com/office/drawing/2014/main" id="{D874FD8D-7298-118F-2A81-2616E8F3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98" y="2036454"/>
            <a:ext cx="2171255" cy="21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CB702-311A-47F7-EFB6-CDF81258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26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Bahnschrift" panose="020B0502040204020203" pitchFamily="34" charset="0"/>
              </a:rPr>
              <a:t>Матрица выполнения кейса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B5A2AA7-0825-57D2-F2A6-19ABE54C2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37954"/>
              </p:ext>
            </p:extLst>
          </p:nvPr>
        </p:nvGraphicFramePr>
        <p:xfrm>
          <a:off x="655092" y="1050878"/>
          <a:ext cx="11095628" cy="5379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7814">
                  <a:extLst>
                    <a:ext uri="{9D8B030D-6E8A-4147-A177-3AD203B41FA5}">
                      <a16:colId xmlns:a16="http://schemas.microsoft.com/office/drawing/2014/main" val="2749377129"/>
                    </a:ext>
                  </a:extLst>
                </a:gridCol>
                <a:gridCol w="2773907">
                  <a:extLst>
                    <a:ext uri="{9D8B030D-6E8A-4147-A177-3AD203B41FA5}">
                      <a16:colId xmlns:a16="http://schemas.microsoft.com/office/drawing/2014/main" val="2088213666"/>
                    </a:ext>
                  </a:extLst>
                </a:gridCol>
                <a:gridCol w="2773907">
                  <a:extLst>
                    <a:ext uri="{9D8B030D-6E8A-4147-A177-3AD203B41FA5}">
                      <a16:colId xmlns:a16="http://schemas.microsoft.com/office/drawing/2014/main" val="1579148805"/>
                    </a:ext>
                  </a:extLst>
                </a:gridCol>
              </a:tblGrid>
              <a:tr h="517213">
                <a:tc gridSpan="3"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Название мероприятия: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3511"/>
                  </a:ext>
                </a:extLst>
              </a:tr>
              <a:tr h="517213">
                <a:tc gridSpan="3"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Цель: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3386"/>
                  </a:ext>
                </a:extLst>
              </a:tr>
              <a:tr h="175852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Содержательные компоненты с конкретными примерами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Форма реализации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Исполнители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913142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28639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41366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25276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11556"/>
                  </a:ext>
                </a:extLst>
              </a:tr>
              <a:tr h="517213">
                <a:tc gridSpan="3">
                  <a:txBody>
                    <a:bodyPr/>
                    <a:lstStyle/>
                    <a:p>
                      <a:r>
                        <a:rPr lang="ru-RU" sz="2400" dirty="0">
                          <a:latin typeface="Bahnschrift SemiCondensed" panose="020B0502040204020203" pitchFamily="34" charset="0"/>
                        </a:rPr>
                        <a:t>Итог мероприятия: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987788"/>
                  </a:ext>
                </a:extLst>
              </a:tr>
            </a:tbl>
          </a:graphicData>
        </a:graphic>
      </p:graphicFrame>
      <p:pic>
        <p:nvPicPr>
          <p:cNvPr id="4" name="Picture 2" descr="портфель значок вектор PNG , кейс, кейс, икона PNG картинки и пнг рисунок  для бесплатной загрузки">
            <a:extLst>
              <a:ext uri="{FF2B5EF4-FFF2-40B4-BE49-F238E27FC236}">
                <a16:creationId xmlns:a16="http://schemas.microsoft.com/office/drawing/2014/main" id="{B5CE3C99-6118-CBCA-B8CF-7B220A06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539">
            <a:off x="10126679" y="-157371"/>
            <a:ext cx="1993416" cy="19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7A8D0959-B3EC-FBB8-6E37-2AF3B18C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413EB-B65C-C030-B802-0567FB0460B4}"/>
              </a:ext>
            </a:extLst>
          </p:cNvPr>
          <p:cNvSpPr txBox="1"/>
          <p:nvPr/>
        </p:nvSpPr>
        <p:spPr>
          <a:xfrm>
            <a:off x="9301308" y="6005537"/>
            <a:ext cx="298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963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8EEF8-6348-5F7D-213A-AC09C9BE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9545"/>
            <a:ext cx="10515600" cy="794935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Bahnschrift" panose="020B0502040204020203" pitchFamily="34" charset="0"/>
              </a:rPr>
              <a:t>Подведение итогов работы в группе</a:t>
            </a:r>
          </a:p>
        </p:txBody>
      </p:sp>
      <p:pic>
        <p:nvPicPr>
          <p:cNvPr id="3074" name="Picture 2" descr="Подведение итогов первой половины 2020 года и вектор развития Лаборатории  Корпоративных финансов 2021 – Новости – Школа финансов – Национальный  исследовательский университет «Высшая школа экономики»">
            <a:extLst>
              <a:ext uri="{FF2B5EF4-FFF2-40B4-BE49-F238E27FC236}">
                <a16:creationId xmlns:a16="http://schemas.microsoft.com/office/drawing/2014/main" id="{D7D8FF7A-9066-7E23-CCC4-FAAC34DF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7" y="2266354"/>
            <a:ext cx="6245557" cy="44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EFC6F3-18CE-571F-5531-6DC12C06FA6A}"/>
              </a:ext>
            </a:extLst>
          </p:cNvPr>
          <p:cNvSpPr txBox="1"/>
          <p:nvPr/>
        </p:nvSpPr>
        <p:spPr>
          <a:xfrm>
            <a:off x="6701051" y="1416492"/>
            <a:ext cx="3057098" cy="120032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ahnschrift" panose="020B0502040204020203" pitchFamily="34" charset="0"/>
              </a:rPr>
              <a:t>Выбираем лучшее командное  выступление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6468EB-183D-003B-9538-91DA0C88EB2E}"/>
              </a:ext>
            </a:extLst>
          </p:cNvPr>
          <p:cNvSpPr/>
          <p:nvPr/>
        </p:nvSpPr>
        <p:spPr>
          <a:xfrm>
            <a:off x="122830" y="163773"/>
            <a:ext cx="11873552" cy="6523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A4786661-B6D6-5F9E-382F-E8717856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8" y="39941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B22A07-8281-406D-907C-E16299BCA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43" y="2481385"/>
            <a:ext cx="10307089" cy="2387600"/>
          </a:xfrm>
        </p:spPr>
        <p:txBody>
          <a:bodyPr>
            <a:normAutofit fontScale="90000"/>
          </a:bodyPr>
          <a:lstStyle/>
          <a:p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4000" b="1" dirty="0">
                <a:solidFill>
                  <a:srgbClr val="C00000"/>
                </a:solidFill>
                <a:latin typeface="Cambria" pitchFamily="18" charset="0"/>
              </a:rPr>
            </a:b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1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Проектировочная  сессия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: часть 3</a:t>
            </a: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br>
              <a:rPr lang="ru-RU" sz="3600" b="0" i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</a:br>
            <a:r>
              <a:rPr lang="ru-RU" sz="3600" b="0" dirty="0"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подведение итогов</a:t>
            </a:r>
            <a:endParaRPr lang="ru-RU" sz="36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Рисунок 1" descr="nipk.jpg">
            <a:extLst>
              <a:ext uri="{FF2B5EF4-FFF2-40B4-BE49-F238E27FC236}">
                <a16:creationId xmlns:a16="http://schemas.microsoft.com/office/drawing/2014/main" id="{CC0F4EC2-CB60-53F4-1DC8-5EBDF7595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38569" y="196247"/>
            <a:ext cx="1685061" cy="104590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9560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BC105EF7-987B-EEAC-0E96-62EA4F6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" y="5488722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59DE70-1984-7827-66C0-A15687EF9836}"/>
              </a:ext>
            </a:extLst>
          </p:cNvPr>
          <p:cNvGrpSpPr/>
          <p:nvPr/>
        </p:nvGrpSpPr>
        <p:grpSpPr>
          <a:xfrm>
            <a:off x="1015959" y="607931"/>
            <a:ext cx="4838930" cy="5670039"/>
            <a:chOff x="3985146" y="233313"/>
            <a:chExt cx="5003866" cy="6500645"/>
          </a:xfrm>
        </p:grpSpPr>
        <p:pic>
          <p:nvPicPr>
            <p:cNvPr id="5126" name="Picture 6" descr="Блокнот PNG изображения скачать бесплатно, записная книжка PNG">
              <a:extLst>
                <a:ext uri="{FF2B5EF4-FFF2-40B4-BE49-F238E27FC236}">
                  <a16:creationId xmlns:a16="http://schemas.microsoft.com/office/drawing/2014/main" id="{03F9E225-EAAA-C5F0-216D-4784BD22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0766">
              <a:off x="3985146" y="233313"/>
              <a:ext cx="4940490" cy="65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E9F340-4BF4-E619-2D19-13A4F751CD76}"/>
                </a:ext>
              </a:extLst>
            </p:cNvPr>
            <p:cNvSpPr txBox="1"/>
            <p:nvPr/>
          </p:nvSpPr>
          <p:spPr>
            <a:xfrm rot="21094859">
              <a:off x="4087689" y="737887"/>
              <a:ext cx="4018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Лучшие выступления: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1DB7-AF0C-A177-3B18-BA1A06FD7FB6}"/>
                </a:ext>
              </a:extLst>
            </p:cNvPr>
            <p:cNvSpPr txBox="1"/>
            <p:nvPr/>
          </p:nvSpPr>
          <p:spPr>
            <a:xfrm rot="21103567">
              <a:off x="4299869" y="1335781"/>
              <a:ext cx="468914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Bahnschrift" panose="020B0502040204020203" pitchFamily="34" charset="0"/>
                </a:rPr>
                <a:t>1.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2.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3.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4. </a:t>
              </a:r>
            </a:p>
          </p:txBody>
        </p:sp>
        <p:pic>
          <p:nvPicPr>
            <p:cNvPr id="5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0C055C01-8F48-82C4-7910-B8C73EA31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27" b="61129" l="15149" r="401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19839" r="56715" b="34283"/>
            <a:stretch/>
          </p:blipFill>
          <p:spPr bwMode="auto">
            <a:xfrm rot="20278859">
              <a:off x="4569602" y="1360906"/>
              <a:ext cx="983411" cy="9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глобус на белом фоне PNG , открытие, страна, Мир PNG картинки и пнг рисунок  для бесплатной загрузки">
              <a:extLst>
                <a:ext uri="{FF2B5EF4-FFF2-40B4-BE49-F238E27FC236}">
                  <a16:creationId xmlns:a16="http://schemas.microsoft.com/office/drawing/2014/main" id="{35366E8D-84C0-2D0B-399B-EC583191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3763">
              <a:off x="4615789" y="2202830"/>
              <a:ext cx="1323833" cy="132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Наука картинки для детей - 37 фото">
              <a:extLst>
                <a:ext uri="{FF2B5EF4-FFF2-40B4-BE49-F238E27FC236}">
                  <a16:creationId xmlns:a16="http://schemas.microsoft.com/office/drawing/2014/main" id="{3B102F78-F824-D99B-AA11-7A06BAC7B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174" b="97019" l="12696" r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t="70194" r="64462"/>
            <a:stretch/>
          </p:blipFill>
          <p:spPr bwMode="auto">
            <a:xfrm rot="20766232">
              <a:off x="4993987" y="3351497"/>
              <a:ext cx="1010941" cy="80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DED0B470-E132-2A8D-F3D7-7B852C6BC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57" b="45513" l="86774" r="98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4" b="49430"/>
            <a:stretch/>
          </p:blipFill>
          <p:spPr bwMode="auto">
            <a:xfrm rot="21056007">
              <a:off x="5201898" y="4185039"/>
              <a:ext cx="595118" cy="138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5C3070-2B3C-B5BE-3DEF-E8E340DA5659}"/>
              </a:ext>
            </a:extLst>
          </p:cNvPr>
          <p:cNvSpPr/>
          <p:nvPr/>
        </p:nvSpPr>
        <p:spPr>
          <a:xfrm>
            <a:off x="245660" y="280902"/>
            <a:ext cx="11709779" cy="6296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A471C-15E3-C26A-561F-FE0C34691E5D}"/>
              </a:ext>
            </a:extLst>
          </p:cNvPr>
          <p:cNvSpPr txBox="1"/>
          <p:nvPr/>
        </p:nvSpPr>
        <p:spPr>
          <a:xfrm>
            <a:off x="8608137" y="5997263"/>
            <a:ext cx="274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976EB-E423-512A-CD33-227AACBF8745}"/>
              </a:ext>
            </a:extLst>
          </p:cNvPr>
          <p:cNvSpPr txBox="1"/>
          <p:nvPr/>
        </p:nvSpPr>
        <p:spPr>
          <a:xfrm>
            <a:off x="6620552" y="1027135"/>
            <a:ext cx="4868111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Condensed" panose="020B0502040204020203" pitchFamily="34" charset="0"/>
              </a:rPr>
              <a:t>Кейс 1. Вас назначили ответственным за организацию методического семинара «Воспитательный потенциал ФРП по предмету на уровне ООО»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  <p:pic>
        <p:nvPicPr>
          <p:cNvPr id="102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F38DA121-2B4B-952B-922F-37CF3F65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425038" y="218284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CB702-311A-47F7-EFB6-CDF81258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15" y="38266"/>
            <a:ext cx="10515600" cy="26267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Bahnschrift" panose="020B0502040204020203" pitchFamily="34" charset="0"/>
              </a:rPr>
              <a:t>Пример выполнения кейса 1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B5A2AA7-0825-57D2-F2A6-19ABE54C2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707319"/>
              </p:ext>
            </p:extLst>
          </p:nvPr>
        </p:nvGraphicFramePr>
        <p:xfrm>
          <a:off x="430690" y="478908"/>
          <a:ext cx="11456510" cy="578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3768">
                  <a:extLst>
                    <a:ext uri="{9D8B030D-6E8A-4147-A177-3AD203B41FA5}">
                      <a16:colId xmlns:a16="http://schemas.microsoft.com/office/drawing/2014/main" val="2749377129"/>
                    </a:ext>
                  </a:extLst>
                </a:gridCol>
                <a:gridCol w="6362742">
                  <a:extLst>
                    <a:ext uri="{9D8B030D-6E8A-4147-A177-3AD203B41FA5}">
                      <a16:colId xmlns:a16="http://schemas.microsoft.com/office/drawing/2014/main" val="2088213666"/>
                    </a:ext>
                  </a:extLst>
                </a:gridCol>
              </a:tblGrid>
              <a:tr h="348169"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Название мероприятия: 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«Воспитываем</a:t>
                      </a:r>
                      <a:r>
                        <a:rPr lang="ru-RU" sz="2000" i="1" baseline="0" dirty="0">
                          <a:latin typeface="Bahnschrift SemiCondensed" panose="020B0502040204020203" pitchFamily="34" charset="0"/>
                        </a:rPr>
                        <a:t> обучая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3511"/>
                  </a:ext>
                </a:extLst>
              </a:tr>
              <a:tr h="536567"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Цель: 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осознание педагогами воспитательного потенциала ФРП ООО по географии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3386"/>
                  </a:ext>
                </a:extLst>
              </a:tr>
              <a:tr h="53656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Содержательные компоненты с конкретными примерами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Форма реализации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913142"/>
                  </a:ext>
                </a:extLst>
              </a:tr>
              <a:tr h="98841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1) Ознакомление с федеральной программой воспитания и ФРП по географии с целью выявления механизмов реализации патриотического</a:t>
                      </a:r>
                      <a:r>
                        <a:rPr lang="ru-RU" sz="2000" i="1" baseline="0" dirty="0">
                          <a:latin typeface="Bahnschrift SemiCondensed" panose="020B0502040204020203" pitchFamily="34" charset="0"/>
                        </a:rPr>
                        <a:t> 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воспитания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Идентификация личностных и </a:t>
                      </a:r>
                      <a:r>
                        <a:rPr lang="ru-RU" sz="2000" i="1" kern="1200" dirty="0" err="1">
                          <a:solidFill>
                            <a:schemeClr val="tx1"/>
                          </a:solidFill>
                          <a:effectLst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метапредметных</a:t>
                      </a:r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 результатов, преимущественно необходимых для формирования высокого патриотического сознания</a:t>
                      </a: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28639"/>
                  </a:ext>
                </a:extLst>
              </a:tr>
              <a:tr h="988412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2) Создание банка методических приемов, форм мероприятий по каждому направлению</a:t>
                      </a:r>
                      <a:r>
                        <a:rPr lang="ru-RU" sz="2000" i="1" baseline="0" dirty="0">
                          <a:latin typeface="Bahnschrift SemiCondensed" panose="020B0502040204020203" pitchFamily="34" charset="0"/>
                        </a:rPr>
                        <a:t> воспитательной работы</a:t>
                      </a: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Работа в группах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41366"/>
                  </a:ext>
                </a:extLst>
              </a:tr>
              <a:tr h="81278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3) Разработка</a:t>
                      </a:r>
                      <a:r>
                        <a:rPr lang="ru-RU" sz="2000" i="1" baseline="0" dirty="0">
                          <a:latin typeface="Bahnschrift SemiCondensed" panose="020B0502040204020203" pitchFamily="34" charset="0"/>
                        </a:rPr>
                        <a:t> сценария учебного занятия и внеурочного занятия</a:t>
                      </a: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Проектирование в двух группах по заявленной теме с последующей защитой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25276"/>
                  </a:ext>
                </a:extLst>
              </a:tr>
              <a:tr h="931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>
                          <a:latin typeface="Bahnschrift SemiCondensed" panose="020B0502040204020203" pitchFamily="34" charset="0"/>
                        </a:rPr>
                        <a:t>Итог мероприятия: </a:t>
                      </a:r>
                      <a:r>
                        <a:rPr lang="ru-RU" sz="2000" i="1" dirty="0">
                          <a:effectLst/>
                          <a:latin typeface="Bahnschrift Semi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практических компетенций по проблеме семинара</a:t>
                      </a:r>
                    </a:p>
                    <a:p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11556"/>
                  </a:ext>
                </a:extLst>
              </a:tr>
              <a:tr h="521497">
                <a:tc gridSpan="2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98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25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BC105EF7-987B-EEAC-0E96-62EA4F6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" y="5488722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59DE70-1984-7827-66C0-A15687EF9836}"/>
              </a:ext>
            </a:extLst>
          </p:cNvPr>
          <p:cNvGrpSpPr/>
          <p:nvPr/>
        </p:nvGrpSpPr>
        <p:grpSpPr>
          <a:xfrm>
            <a:off x="1015959" y="607931"/>
            <a:ext cx="4838930" cy="5670039"/>
            <a:chOff x="3985146" y="233313"/>
            <a:chExt cx="5003866" cy="6500645"/>
          </a:xfrm>
        </p:grpSpPr>
        <p:pic>
          <p:nvPicPr>
            <p:cNvPr id="5126" name="Picture 6" descr="Блокнот PNG изображения скачать бесплатно, записная книжка PNG">
              <a:extLst>
                <a:ext uri="{FF2B5EF4-FFF2-40B4-BE49-F238E27FC236}">
                  <a16:creationId xmlns:a16="http://schemas.microsoft.com/office/drawing/2014/main" id="{03F9E225-EAAA-C5F0-216D-4784BD22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0766">
              <a:off x="3985146" y="233313"/>
              <a:ext cx="4940490" cy="65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E9F340-4BF4-E619-2D19-13A4F751CD76}"/>
                </a:ext>
              </a:extLst>
            </p:cNvPr>
            <p:cNvSpPr txBox="1"/>
            <p:nvPr/>
          </p:nvSpPr>
          <p:spPr>
            <a:xfrm rot="21094859">
              <a:off x="4087689" y="737887"/>
              <a:ext cx="4018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Лучшие выступления: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1DB7-AF0C-A177-3B18-BA1A06FD7FB6}"/>
                </a:ext>
              </a:extLst>
            </p:cNvPr>
            <p:cNvSpPr txBox="1"/>
            <p:nvPr/>
          </p:nvSpPr>
          <p:spPr>
            <a:xfrm rot="21103567">
              <a:off x="4299869" y="1335781"/>
              <a:ext cx="468914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Bahnschrift" panose="020B0502040204020203" pitchFamily="34" charset="0"/>
                </a:rPr>
                <a:t>1.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2.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3.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4. </a:t>
              </a:r>
            </a:p>
          </p:txBody>
        </p:sp>
        <p:pic>
          <p:nvPicPr>
            <p:cNvPr id="5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0C055C01-8F48-82C4-7910-B8C73EA31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27" b="61129" l="15149" r="401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19839" r="56715" b="34283"/>
            <a:stretch/>
          </p:blipFill>
          <p:spPr bwMode="auto">
            <a:xfrm rot="20278859">
              <a:off x="4569602" y="1360906"/>
              <a:ext cx="983411" cy="9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глобус на белом фоне PNG , открытие, страна, Мир PNG картинки и пнг рисунок  для бесплатной загрузки">
              <a:extLst>
                <a:ext uri="{FF2B5EF4-FFF2-40B4-BE49-F238E27FC236}">
                  <a16:creationId xmlns:a16="http://schemas.microsoft.com/office/drawing/2014/main" id="{35366E8D-84C0-2D0B-399B-EC583191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3763">
              <a:off x="4615789" y="2202830"/>
              <a:ext cx="1323833" cy="132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Наука картинки для детей - 37 фото">
              <a:extLst>
                <a:ext uri="{FF2B5EF4-FFF2-40B4-BE49-F238E27FC236}">
                  <a16:creationId xmlns:a16="http://schemas.microsoft.com/office/drawing/2014/main" id="{3B102F78-F824-D99B-AA11-7A06BAC7B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174" b="97019" l="12696" r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t="70194" r="64462"/>
            <a:stretch/>
          </p:blipFill>
          <p:spPr bwMode="auto">
            <a:xfrm rot="20766232">
              <a:off x="4993987" y="3351497"/>
              <a:ext cx="1010941" cy="80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DED0B470-E132-2A8D-F3D7-7B852C6BC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57" b="45513" l="86774" r="98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4" b="49430"/>
            <a:stretch/>
          </p:blipFill>
          <p:spPr bwMode="auto">
            <a:xfrm rot="21056007">
              <a:off x="5201898" y="4185039"/>
              <a:ext cx="595118" cy="138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5C3070-2B3C-B5BE-3DEF-E8E340DA5659}"/>
              </a:ext>
            </a:extLst>
          </p:cNvPr>
          <p:cNvSpPr/>
          <p:nvPr/>
        </p:nvSpPr>
        <p:spPr>
          <a:xfrm>
            <a:off x="245660" y="280902"/>
            <a:ext cx="11709779" cy="6296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A471C-15E3-C26A-561F-FE0C34691E5D}"/>
              </a:ext>
            </a:extLst>
          </p:cNvPr>
          <p:cNvSpPr txBox="1"/>
          <p:nvPr/>
        </p:nvSpPr>
        <p:spPr>
          <a:xfrm>
            <a:off x="8351445" y="5997263"/>
            <a:ext cx="274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https://online-timer.ru/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F38DA121-2B4B-952B-922F-37CF3F65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425038" y="218284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88BBC-C26F-C190-4F77-85FD03368274}"/>
              </a:ext>
            </a:extLst>
          </p:cNvPr>
          <p:cNvSpPr txBox="1"/>
          <p:nvPr/>
        </p:nvSpPr>
        <p:spPr>
          <a:xfrm>
            <a:off x="6551045" y="1351508"/>
            <a:ext cx="4545019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Condensed" panose="020B0502040204020203" pitchFamily="34" charset="0"/>
              </a:rPr>
              <a:t>Кейс 2. Вы получили задание: выступить на пед. совете, посвященном рассмотрению воспитательного потенциала ФРП ООО по предмету.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Сформулируйте тему Вашего выступления.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Подготовьте презентацию в любой форме (2-3 мин), кратко отражающую содержание Вашего выступления.</a:t>
            </a:r>
          </a:p>
        </p:txBody>
      </p:sp>
      <p:pic>
        <p:nvPicPr>
          <p:cNvPr id="12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56BD900E-221B-11A1-8B40-F223403F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759840" y="405272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7A8D0959-B3EC-FBB8-6E37-2AF3B18C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38199" cy="69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CB702-311A-47F7-EFB6-CDF81258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267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Bahnschrift" panose="020B0502040204020203" pitchFamily="34" charset="0"/>
              </a:rPr>
              <a:t>Пример выполнения кейса 2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B5A2AA7-0825-57D2-F2A6-19ABE54C2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354761"/>
              </p:ext>
            </p:extLst>
          </p:nvPr>
        </p:nvGraphicFramePr>
        <p:xfrm>
          <a:off x="368299" y="839337"/>
          <a:ext cx="11506201" cy="5277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0769">
                  <a:extLst>
                    <a:ext uri="{9D8B030D-6E8A-4147-A177-3AD203B41FA5}">
                      <a16:colId xmlns:a16="http://schemas.microsoft.com/office/drawing/2014/main" val="2749377129"/>
                    </a:ext>
                  </a:extLst>
                </a:gridCol>
                <a:gridCol w="2545948">
                  <a:extLst>
                    <a:ext uri="{9D8B030D-6E8A-4147-A177-3AD203B41FA5}">
                      <a16:colId xmlns:a16="http://schemas.microsoft.com/office/drawing/2014/main" val="3810603184"/>
                    </a:ext>
                  </a:extLst>
                </a:gridCol>
                <a:gridCol w="3942511">
                  <a:extLst>
                    <a:ext uri="{9D8B030D-6E8A-4147-A177-3AD203B41FA5}">
                      <a16:colId xmlns:a16="http://schemas.microsoft.com/office/drawing/2014/main" val="2088213666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579148805"/>
                    </a:ext>
                  </a:extLst>
                </a:gridCol>
              </a:tblGrid>
              <a:tr h="642955">
                <a:tc gridSpan="4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Название мероприятия: «Формирование культуры здоровья как составляющая воспитательного потенциала ФРП по биологии»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3511"/>
                  </a:ext>
                </a:extLst>
              </a:tr>
              <a:tr h="384608">
                <a:tc gridSpan="4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Цель: формирование культуры ЗОЖ обучающихся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3386"/>
                  </a:ext>
                </a:extLst>
              </a:tr>
              <a:tr h="98586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Содержательные компоненты с конкретными примерами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Форма реализации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Исполнители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913142"/>
                  </a:ext>
                </a:extLst>
              </a:tr>
              <a:tr h="6812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1) «Быть здоровым – это привычка или искусство?»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Анализ  статистических данных по состоянию здоровья обучающихся школы, района,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 города</a:t>
                      </a: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Учитель, мед работник школы.</a:t>
                      </a: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28639"/>
                  </a:ext>
                </a:extLst>
              </a:tr>
              <a:tr h="12773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2) «угрозы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 и риски: депрессия, </a:t>
                      </a:r>
                      <a:r>
                        <a:rPr lang="ru-RU" sz="1600" baseline="0" dirty="0" err="1">
                          <a:latin typeface="Bahnschrift SemiCondensed" panose="020B0502040204020203" pitchFamily="34" charset="0"/>
                        </a:rPr>
                        <a:t>гаджетомания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, гиподинамия, вредные привычки»</a:t>
                      </a: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90000"/>
                        </a:lnSpc>
                        <a:buNone/>
                      </a:pPr>
                      <a:r>
                        <a:rPr lang="ru-RU" sz="1600" dirty="0" err="1">
                          <a:latin typeface="Bahnschrift SemiCondensed" panose="020B0502040204020203" pitchFamily="34" charset="0"/>
                        </a:rPr>
                        <a:t>Квест</a:t>
                      </a: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 «Путешествие по здоровому образу жизни»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Учителя ММО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 предметов ЕНЦ</a:t>
                      </a: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41366"/>
                  </a:ext>
                </a:extLst>
              </a:tr>
              <a:tr h="87994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3) «обсуждаем,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 принимаем, действуем…»</a:t>
                      </a: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90000"/>
                        </a:lnSpc>
                        <a:buNone/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Выявление содержательного потенциала ФРП, способствующего формированию культуры здоровья.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Участники педсовета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25276"/>
                  </a:ext>
                </a:extLst>
              </a:tr>
              <a:tr h="357197">
                <a:tc gridSpan="4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latin typeface="Bahnschrift SemiCondensed" panose="020B0502040204020203" pitchFamily="34" charset="0"/>
                        </a:rPr>
                        <a:t>Итог мероприятия: резолюция</a:t>
                      </a:r>
                      <a:r>
                        <a:rPr lang="ru-RU" sz="1600" baseline="0" dirty="0">
                          <a:latin typeface="Bahnschrift SemiCondensed" panose="020B0502040204020203" pitchFamily="34" charset="0"/>
                        </a:rPr>
                        <a:t> по проведенному педсовету: </a:t>
                      </a:r>
                      <a:endParaRPr lang="ru-RU" sz="16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98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963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BC105EF7-987B-EEAC-0E96-62EA4F6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" y="5488722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59DE70-1984-7827-66C0-A15687EF9836}"/>
              </a:ext>
            </a:extLst>
          </p:cNvPr>
          <p:cNvGrpSpPr/>
          <p:nvPr/>
        </p:nvGrpSpPr>
        <p:grpSpPr>
          <a:xfrm>
            <a:off x="1015959" y="607931"/>
            <a:ext cx="4838930" cy="5670039"/>
            <a:chOff x="3985146" y="233313"/>
            <a:chExt cx="5003866" cy="6500645"/>
          </a:xfrm>
        </p:grpSpPr>
        <p:pic>
          <p:nvPicPr>
            <p:cNvPr id="5126" name="Picture 6" descr="Блокнот PNG изображения скачать бесплатно, записная книжка PNG">
              <a:extLst>
                <a:ext uri="{FF2B5EF4-FFF2-40B4-BE49-F238E27FC236}">
                  <a16:creationId xmlns:a16="http://schemas.microsoft.com/office/drawing/2014/main" id="{03F9E225-EAAA-C5F0-216D-4784BD22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0766">
              <a:off x="3985146" y="233313"/>
              <a:ext cx="4940490" cy="65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E9F340-4BF4-E619-2D19-13A4F751CD76}"/>
                </a:ext>
              </a:extLst>
            </p:cNvPr>
            <p:cNvSpPr txBox="1"/>
            <p:nvPr/>
          </p:nvSpPr>
          <p:spPr>
            <a:xfrm rot="21094859">
              <a:off x="4087689" y="737887"/>
              <a:ext cx="4018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Лучшие выступления: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1DB7-AF0C-A177-3B18-BA1A06FD7FB6}"/>
                </a:ext>
              </a:extLst>
            </p:cNvPr>
            <p:cNvSpPr txBox="1"/>
            <p:nvPr/>
          </p:nvSpPr>
          <p:spPr>
            <a:xfrm rot="21103567">
              <a:off x="4299869" y="1335781"/>
              <a:ext cx="468914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Bahnschrift" panose="020B0502040204020203" pitchFamily="34" charset="0"/>
                </a:rPr>
                <a:t>1.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2.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3.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4. </a:t>
              </a:r>
            </a:p>
          </p:txBody>
        </p:sp>
        <p:pic>
          <p:nvPicPr>
            <p:cNvPr id="5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0C055C01-8F48-82C4-7910-B8C73EA31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27" b="61129" l="15149" r="401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19839" r="56715" b="34283"/>
            <a:stretch/>
          </p:blipFill>
          <p:spPr bwMode="auto">
            <a:xfrm rot="20278859">
              <a:off x="4569602" y="1360906"/>
              <a:ext cx="983411" cy="9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глобус на белом фоне PNG , открытие, страна, Мир PNG картинки и пнг рисунок  для бесплатной загрузки">
              <a:extLst>
                <a:ext uri="{FF2B5EF4-FFF2-40B4-BE49-F238E27FC236}">
                  <a16:creationId xmlns:a16="http://schemas.microsoft.com/office/drawing/2014/main" id="{35366E8D-84C0-2D0B-399B-EC583191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3763">
              <a:off x="4615789" y="2202830"/>
              <a:ext cx="1323833" cy="132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Наука картинки для детей - 37 фото">
              <a:extLst>
                <a:ext uri="{FF2B5EF4-FFF2-40B4-BE49-F238E27FC236}">
                  <a16:creationId xmlns:a16="http://schemas.microsoft.com/office/drawing/2014/main" id="{3B102F78-F824-D99B-AA11-7A06BAC7B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174" b="97019" l="12696" r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t="70194" r="64462"/>
            <a:stretch/>
          </p:blipFill>
          <p:spPr bwMode="auto">
            <a:xfrm rot="20766232">
              <a:off x="4993987" y="3351497"/>
              <a:ext cx="1010941" cy="80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DED0B470-E132-2A8D-F3D7-7B852C6BC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57" b="45513" l="86774" r="98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4" b="49430"/>
            <a:stretch/>
          </p:blipFill>
          <p:spPr bwMode="auto">
            <a:xfrm rot="21056007">
              <a:off x="5201898" y="4185039"/>
              <a:ext cx="595118" cy="138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5C3070-2B3C-B5BE-3DEF-E8E340DA5659}"/>
              </a:ext>
            </a:extLst>
          </p:cNvPr>
          <p:cNvSpPr/>
          <p:nvPr/>
        </p:nvSpPr>
        <p:spPr>
          <a:xfrm>
            <a:off x="245660" y="280902"/>
            <a:ext cx="11709779" cy="6296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A471C-15E3-C26A-561F-FE0C34691E5D}"/>
              </a:ext>
            </a:extLst>
          </p:cNvPr>
          <p:cNvSpPr txBox="1"/>
          <p:nvPr/>
        </p:nvSpPr>
        <p:spPr>
          <a:xfrm>
            <a:off x="8324420" y="6105540"/>
            <a:ext cx="27446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0"/>
              </a:rPr>
              <a:t>https://online-timer.ru/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2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F38DA121-2B4B-952B-922F-37CF3F65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425038" y="218284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56BD900E-221B-11A1-8B40-F223403F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759840" y="405272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0EC89D-8F3F-ABD0-4A82-C007F6A96C8F}"/>
              </a:ext>
            </a:extLst>
          </p:cNvPr>
          <p:cNvSpPr txBox="1"/>
          <p:nvPr/>
        </p:nvSpPr>
        <p:spPr>
          <a:xfrm>
            <a:off x="6520136" y="1056905"/>
            <a:ext cx="4548903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Condensed" panose="020B0502040204020203" pitchFamily="34" charset="0"/>
              </a:rPr>
              <a:t>Кейс 3. Вам предложили провести мастер-класс по конкретизации метапредметных результатов, заявленных в ФРП по предмету на уровне ООО.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  <p:pic>
        <p:nvPicPr>
          <p:cNvPr id="15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CD5B11A5-C535-FE13-D510-399D9DB9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269604" y="1377727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3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26CB702-311A-47F7-EFB6-CDF8125854E1}"/>
              </a:ext>
            </a:extLst>
          </p:cNvPr>
          <p:cNvSpPr txBox="1">
            <a:spLocks/>
          </p:cNvSpPr>
          <p:nvPr/>
        </p:nvSpPr>
        <p:spPr>
          <a:xfrm>
            <a:off x="1003300" y="317500"/>
            <a:ext cx="10515600" cy="262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Пример выполнения кейса 3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650535"/>
              </p:ext>
            </p:extLst>
          </p:nvPr>
        </p:nvGraphicFramePr>
        <p:xfrm>
          <a:off x="152400" y="744891"/>
          <a:ext cx="11760200" cy="5790167"/>
        </p:xfrm>
        <a:graphic>
          <a:graphicData uri="http://schemas.openxmlformats.org/drawingml/2006/table">
            <a:tbl>
              <a:tblPr/>
              <a:tblGrid>
                <a:gridCol w="664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386">
                <a:tc gridSpan="3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Название мероприятия: мастер-класс «Осторожно гололед»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517">
                <a:tc gridSpan="3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Цель: представление опыта конкретизации </a:t>
                      </a:r>
                      <a:r>
                        <a:rPr lang="ru-RU" sz="2000" dirty="0" err="1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метапредметных</a:t>
                      </a: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результатов на примере использования содержания</a:t>
                      </a:r>
                      <a:r>
                        <a:rPr lang="ru-RU" sz="2000" baseline="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предметов</a:t>
                      </a:r>
                      <a:r>
                        <a:rPr lang="ru-RU" sz="2000" baseline="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естественнонаучного цикла </a:t>
                      </a: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для решения жизненных ситуаций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63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Содержательные компоненты с конкретными примерами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Форма реализации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Исполнители 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695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1) выделение образовательного объекта: «явление трения»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постановка вопроса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выявление элементов содержания предметов естественнонаучного цикла, способствующих научной интерпретации явления трения (физика – виды трения, формула силы трения скольжения, способы увеличения силы трения; химия – влияние реагентов на состояние 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определение образовательного продукта и критериев его оценки: формирование навыков безопасного поведения во время гололеда окружающей среды);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 презентация (видео) «Детский травматизм при гололеде»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экспериментальная работа в группах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фронтальная беседа с презентацией результатов экспериментальных работ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памятка «Безопасное поведение во время гололеда»</a:t>
                      </a: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Bahnschrift SemiCondensed" panose="020B0502040204020203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Учитель - мастер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Слушатели</a:t>
                      </a:r>
                      <a:r>
                        <a:rPr lang="ru-RU" sz="2000" baseline="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latin typeface="Bahnschrift SemiCondensed" panose="020B05020402040202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201">
                <a:tc gridSpan="3"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Итог мероприятия: представление о приемах</a:t>
                      </a:r>
                      <a:r>
                        <a:rPr lang="ru-RU" sz="2000" baseline="0" dirty="0">
                          <a:latin typeface="Bahnschrift SemiCondensed" panose="020B0502040204020203" pitchFamily="34" charset="0"/>
                          <a:ea typeface="Times New Roman"/>
                          <a:cs typeface="Times New Roman"/>
                        </a:rPr>
                        <a:t> конкретизации метапредметного результатов </a:t>
                      </a:r>
                      <a:endParaRPr lang="ru-RU" sz="2000" dirty="0">
                        <a:latin typeface="Bahnschrift SemiCondensed" panose="020B0502040204020203" pitchFamily="34" charset="0"/>
                        <a:ea typeface="Times New Roman"/>
                        <a:cs typeface="Times New Roman"/>
                      </a:endParaRPr>
                    </a:p>
                  </a:txBody>
                  <a:tcPr marL="69072" marR="69072" marT="34536" marB="345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71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BC105EF7-987B-EEAC-0E96-62EA4F6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" y="5488722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59DE70-1984-7827-66C0-A15687EF9836}"/>
              </a:ext>
            </a:extLst>
          </p:cNvPr>
          <p:cNvGrpSpPr/>
          <p:nvPr/>
        </p:nvGrpSpPr>
        <p:grpSpPr>
          <a:xfrm>
            <a:off x="1015959" y="607931"/>
            <a:ext cx="4838930" cy="5670039"/>
            <a:chOff x="3985146" y="233313"/>
            <a:chExt cx="5003866" cy="6500645"/>
          </a:xfrm>
        </p:grpSpPr>
        <p:pic>
          <p:nvPicPr>
            <p:cNvPr id="5126" name="Picture 6" descr="Блокнот PNG изображения скачать бесплатно, записная книжка PNG">
              <a:extLst>
                <a:ext uri="{FF2B5EF4-FFF2-40B4-BE49-F238E27FC236}">
                  <a16:creationId xmlns:a16="http://schemas.microsoft.com/office/drawing/2014/main" id="{03F9E225-EAAA-C5F0-216D-4784BD22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0766">
              <a:off x="3985146" y="233313"/>
              <a:ext cx="4940490" cy="65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E9F340-4BF4-E619-2D19-13A4F751CD76}"/>
                </a:ext>
              </a:extLst>
            </p:cNvPr>
            <p:cNvSpPr txBox="1"/>
            <p:nvPr/>
          </p:nvSpPr>
          <p:spPr>
            <a:xfrm rot="21094859">
              <a:off x="4087689" y="737887"/>
              <a:ext cx="4018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Лучшие выступления: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1DB7-AF0C-A177-3B18-BA1A06FD7FB6}"/>
                </a:ext>
              </a:extLst>
            </p:cNvPr>
            <p:cNvSpPr txBox="1"/>
            <p:nvPr/>
          </p:nvSpPr>
          <p:spPr>
            <a:xfrm rot="21103567">
              <a:off x="4299869" y="1335781"/>
              <a:ext cx="468914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Bahnschrift" panose="020B0502040204020203" pitchFamily="34" charset="0"/>
                </a:rPr>
                <a:t>1.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2.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3.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4. </a:t>
              </a:r>
            </a:p>
          </p:txBody>
        </p:sp>
        <p:pic>
          <p:nvPicPr>
            <p:cNvPr id="5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0C055C01-8F48-82C4-7910-B8C73EA31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27" b="61129" l="15149" r="401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19839" r="56715" b="34283"/>
            <a:stretch/>
          </p:blipFill>
          <p:spPr bwMode="auto">
            <a:xfrm rot="20278859">
              <a:off x="4569602" y="1360906"/>
              <a:ext cx="983411" cy="9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глобус на белом фоне PNG , открытие, страна, Мир PNG картинки и пнг рисунок  для бесплатной загрузки">
              <a:extLst>
                <a:ext uri="{FF2B5EF4-FFF2-40B4-BE49-F238E27FC236}">
                  <a16:creationId xmlns:a16="http://schemas.microsoft.com/office/drawing/2014/main" id="{35366E8D-84C0-2D0B-399B-EC583191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3763">
              <a:off x="4615789" y="2202830"/>
              <a:ext cx="1323833" cy="132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Наука картинки для детей - 37 фото">
              <a:extLst>
                <a:ext uri="{FF2B5EF4-FFF2-40B4-BE49-F238E27FC236}">
                  <a16:creationId xmlns:a16="http://schemas.microsoft.com/office/drawing/2014/main" id="{3B102F78-F824-D99B-AA11-7A06BAC7B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174" b="97019" l="12696" r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t="70194" r="64462"/>
            <a:stretch/>
          </p:blipFill>
          <p:spPr bwMode="auto">
            <a:xfrm rot="20766232">
              <a:off x="4993987" y="3351497"/>
              <a:ext cx="1010941" cy="80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DED0B470-E132-2A8D-F3D7-7B852C6BC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57" b="45513" l="86774" r="98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4" b="49430"/>
            <a:stretch/>
          </p:blipFill>
          <p:spPr bwMode="auto">
            <a:xfrm rot="21056007">
              <a:off x="5201898" y="4185039"/>
              <a:ext cx="595118" cy="138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5C3070-2B3C-B5BE-3DEF-E8E340DA5659}"/>
              </a:ext>
            </a:extLst>
          </p:cNvPr>
          <p:cNvSpPr/>
          <p:nvPr/>
        </p:nvSpPr>
        <p:spPr>
          <a:xfrm>
            <a:off x="245660" y="280902"/>
            <a:ext cx="11709779" cy="6296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A471C-15E3-C26A-561F-FE0C34691E5D}"/>
              </a:ext>
            </a:extLst>
          </p:cNvPr>
          <p:cNvSpPr txBox="1"/>
          <p:nvPr/>
        </p:nvSpPr>
        <p:spPr>
          <a:xfrm>
            <a:off x="8324420" y="6105540"/>
            <a:ext cx="27446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0"/>
              </a:rPr>
              <a:t>https://online-timer.ru/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2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F38DA121-2B4B-952B-922F-37CF3F65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425038" y="218284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CD5B11A5-C535-FE13-D510-399D9DB9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269604" y="1377727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468EB9-CE4D-363D-9FDF-42EB1B1B1EBC}"/>
              </a:ext>
            </a:extLst>
          </p:cNvPr>
          <p:cNvSpPr txBox="1"/>
          <p:nvPr/>
        </p:nvSpPr>
        <p:spPr>
          <a:xfrm>
            <a:off x="6664810" y="850969"/>
            <a:ext cx="4918210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Condensed" panose="020B0502040204020203" pitchFamily="34" charset="0"/>
              </a:rPr>
              <a:t>Кейс 4. Вы получили задание: анонсировать на МО учителей Вашего района  публикацию о собственном опыте формирования метапредметных действий, заявленных в ФРП ООО по предмету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Составьте план конкретных действий для реализации поставленной задачи.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Bahnschrift SemiCondensed" panose="020B0502040204020203" pitchFamily="34" charset="0"/>
              </a:rPr>
              <a:t>Подготовьте презентацию в любой форме (2-3 мин), отражающую результаты вашей деятельности. </a:t>
            </a:r>
          </a:p>
        </p:txBody>
      </p:sp>
      <p:pic>
        <p:nvPicPr>
          <p:cNvPr id="1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73A70BFE-CC6A-0902-CD56-FACD5B4E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669755" y="3982086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35096D6E-FD58-6000-28C0-1015035D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624902" y="3009174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5C2B5F-A049-8286-A7EC-5C3B2065CDC5}"/>
              </a:ext>
            </a:extLst>
          </p:cNvPr>
          <p:cNvSpPr txBox="1"/>
          <p:nvPr/>
        </p:nvSpPr>
        <p:spPr>
          <a:xfrm>
            <a:off x="3301341" y="5251931"/>
            <a:ext cx="20069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Bahnschrift" panose="020B0502040204020203" pitchFamily="34" charset="0"/>
              </a:rPr>
              <a:t>ценности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AA06F-7C87-14AD-1249-617645DB08A2}"/>
              </a:ext>
            </a:extLst>
          </p:cNvPr>
          <p:cNvSpPr txBox="1"/>
          <p:nvPr/>
        </p:nvSpPr>
        <p:spPr>
          <a:xfrm>
            <a:off x="105888" y="5011001"/>
            <a:ext cx="3089566" cy="163121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дна из основных понятийных универсалий, обозначающая нормативную (оценочную) сторону явлений общественного сознания.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6709B7F-D474-1348-B43A-400D9E348DDB}"/>
              </a:ext>
            </a:extLst>
          </p:cNvPr>
          <p:cNvSpPr txBox="1">
            <a:spLocks/>
          </p:cNvSpPr>
          <p:nvPr/>
        </p:nvSpPr>
        <p:spPr>
          <a:xfrm>
            <a:off x="7526976" y="312780"/>
            <a:ext cx="4145477" cy="5492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ПОРАССУЖДАЕМ…</a:t>
            </a:r>
            <a:endParaRPr lang="ru-RU" sz="3600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5DBFC-8CE2-D6EA-5A15-2D31DBEA6935}"/>
              </a:ext>
            </a:extLst>
          </p:cNvPr>
          <p:cNvSpPr txBox="1"/>
          <p:nvPr/>
        </p:nvSpPr>
        <p:spPr>
          <a:xfrm>
            <a:off x="147946" y="1846999"/>
            <a:ext cx="3005449" cy="286232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</a:rPr>
              <a:t>Для человека ценности служат объектами его интересов, а для его сознания выполняют роль повседневных ориентиров в предметной и социальной действительности, его установок и практических отношений к окружающим предметам и явлениям.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D96E2-C7AE-94A9-22AC-31147DCFF7D9}"/>
              </a:ext>
            </a:extLst>
          </p:cNvPr>
          <p:cNvSpPr txBox="1"/>
          <p:nvPr/>
        </p:nvSpPr>
        <p:spPr>
          <a:xfrm>
            <a:off x="6523511" y="5241834"/>
            <a:ext cx="20069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Bahnschrift" panose="020B0502040204020203" pitchFamily="34" charset="0"/>
              </a:rPr>
              <a:t>нормы</a:t>
            </a:r>
          </a:p>
        </p:txBody>
      </p:sp>
      <p:pic>
        <p:nvPicPr>
          <p:cNvPr id="4098" name="Picture 2" descr="синяя стрелка скачать бесплатно - Компьютерные иконки со стрелками картинки  - Файл синяя стрелка ПНГ">
            <a:extLst>
              <a:ext uri="{FF2B5EF4-FFF2-40B4-BE49-F238E27FC236}">
                <a16:creationId xmlns:a16="http://schemas.microsoft.com/office/drawing/2014/main" id="{6407A046-8739-9C3E-EE12-DB157860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0046" y="5197755"/>
            <a:ext cx="874816" cy="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FE6CFC2-2100-B38F-D5BF-84F1FF1AB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610" y="6275510"/>
            <a:ext cx="7924477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stem-ui"/>
              </a:rPr>
              <a:t>В. К. Шохин. В. Л. Абушенко. — Ценность / Гума­нитар­ный портал: 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stem-ui"/>
                <a:hlinkClick r:id="rId3"/>
              </a:rPr>
              <a:t>Концепты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stem-ui"/>
              </a:rPr>
              <a:t> [Элект­рон­ный ресурс] //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stem-ui"/>
              </a:rPr>
              <a:t> Центр гума­нитар­ных техно­логий, 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2002–2022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stem-ui"/>
              </a:rPr>
              <a:t> (после­дняя редак­ция: 18.11.2022). URL: https://gtmarket.ru/concepts/6895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AC9C0-7584-F327-3641-F8727D668BDD}"/>
              </a:ext>
            </a:extLst>
          </p:cNvPr>
          <p:cNvSpPr txBox="1"/>
          <p:nvPr/>
        </p:nvSpPr>
        <p:spPr>
          <a:xfrm>
            <a:off x="9583388" y="5231325"/>
            <a:ext cx="23236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Bahnschrift" panose="020B0502040204020203" pitchFamily="34" charset="0"/>
              </a:rPr>
              <a:t>традиции</a:t>
            </a:r>
          </a:p>
        </p:txBody>
      </p:sp>
      <p:pic>
        <p:nvPicPr>
          <p:cNvPr id="13" name="Picture 2" descr="синяя стрелка скачать бесплатно - Компьютерные иконки со стрелками картинки  - Файл синяя стрелка ПНГ">
            <a:extLst>
              <a:ext uri="{FF2B5EF4-FFF2-40B4-BE49-F238E27FC236}">
                <a16:creationId xmlns:a16="http://schemas.microsoft.com/office/drawing/2014/main" id="{3A421E50-1DFD-8DEB-53D7-57564C23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09612" y="5197753"/>
            <a:ext cx="874816" cy="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майлики вопросительные знак (50 фото) » Рисунки для срисовки и не только">
            <a:extLst>
              <a:ext uri="{FF2B5EF4-FFF2-40B4-BE49-F238E27FC236}">
                <a16:creationId xmlns:a16="http://schemas.microsoft.com/office/drawing/2014/main" id="{BB1248E7-E094-A307-136E-DA4F6B3C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98" y="2036454"/>
            <a:ext cx="2171255" cy="21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65EFFB6-AD60-07A9-8589-A687780E72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3" t="21582" r="39026" b="16497"/>
          <a:stretch/>
        </p:blipFill>
        <p:spPr>
          <a:xfrm>
            <a:off x="123707" y="862055"/>
            <a:ext cx="3289465" cy="4004102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Рисунок 15" descr="Рисунок1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022" y="2277718"/>
            <a:ext cx="3065955" cy="230256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563AB0-172D-7D06-6A1B-C5BB4440BC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61800" r="27240" b="31795"/>
          <a:stretch/>
        </p:blipFill>
        <p:spPr>
          <a:xfrm>
            <a:off x="3672950" y="3071065"/>
            <a:ext cx="6222671" cy="41419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798278" y="867508"/>
            <a:ext cx="7995138" cy="1169551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SOS!</a:t>
            </a:r>
            <a:r>
              <a:rPr lang="en-US" sz="2800" dirty="0"/>
              <a:t> </a:t>
            </a:r>
            <a:r>
              <a:rPr lang="ru-RU" sz="2800" dirty="0"/>
              <a:t>«Ты, я, подружка, </a:t>
            </a:r>
            <a:r>
              <a:rPr lang="ru-RU" sz="2800" dirty="0" err="1"/>
              <a:t>винчик</a:t>
            </a:r>
            <a:r>
              <a:rPr lang="ru-RU" sz="2800" dirty="0"/>
              <a:t>, </a:t>
            </a:r>
            <a:r>
              <a:rPr lang="ru-RU" sz="2800" dirty="0" err="1"/>
              <a:t>ромчик</a:t>
            </a:r>
            <a:r>
              <a:rPr lang="ru-RU" sz="2800" dirty="0"/>
              <a:t> и кристаллы».</a:t>
            </a:r>
          </a:p>
          <a:p>
            <a:pPr algn="r">
              <a:lnSpc>
                <a:spcPct val="70000"/>
              </a:lnSpc>
            </a:pP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                                                                    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или…    </a:t>
            </a:r>
          </a:p>
        </p:txBody>
      </p:sp>
    </p:spTree>
    <p:extLst>
      <p:ext uri="{BB962C8B-B14F-4D97-AF65-F5344CB8AC3E}">
        <p14:creationId xmlns:p14="http://schemas.microsoft.com/office/powerpoint/2010/main" val="32519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2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CB702-311A-47F7-EFB6-CDF81258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15" y="38266"/>
            <a:ext cx="10515600" cy="26267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Bahnschrift" panose="020B0502040204020203" pitchFamily="34" charset="0"/>
              </a:rPr>
              <a:t>Пример выполнения кейса 4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B5A2AA7-0825-57D2-F2A6-19ABE54C2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707319"/>
              </p:ext>
            </p:extLst>
          </p:nvPr>
        </p:nvGraphicFramePr>
        <p:xfrm>
          <a:off x="228760" y="428108"/>
          <a:ext cx="11761310" cy="7209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9287">
                  <a:extLst>
                    <a:ext uri="{9D8B030D-6E8A-4147-A177-3AD203B41FA5}">
                      <a16:colId xmlns:a16="http://schemas.microsoft.com/office/drawing/2014/main" val="2749377129"/>
                    </a:ext>
                  </a:extLst>
                </a:gridCol>
                <a:gridCol w="6532023">
                  <a:extLst>
                    <a:ext uri="{9D8B030D-6E8A-4147-A177-3AD203B41FA5}">
                      <a16:colId xmlns:a16="http://schemas.microsoft.com/office/drawing/2014/main" val="2088213666"/>
                    </a:ext>
                  </a:extLst>
                </a:gridCol>
              </a:tblGrid>
              <a:tr h="348169"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Название мероприятия: 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«От логических операций на уроке к функциональной грамотности на экзамене»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3511"/>
                  </a:ext>
                </a:extLst>
              </a:tr>
              <a:tr h="536567"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Цель: </a:t>
                      </a: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раскрыть некоторые аспекты собственной деятельности по оптимизации базовых логических действий обучающихся в процессе обучения химии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3386"/>
                  </a:ext>
                </a:extLst>
              </a:tr>
              <a:tr h="53656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Содержательные компоненты с конкретными примерами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dirty="0">
                          <a:latin typeface="Bahnschrift SemiCondensed" panose="020B0502040204020203" pitchFamily="34" charset="0"/>
                        </a:rPr>
                        <a:t>Форма реализации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913142"/>
                  </a:ext>
                </a:extLst>
              </a:tr>
              <a:tr h="98841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1) БЛД – методологические основания для успешного выполнения экзаменационной работы в рамках ЕГЭ по химии  (анализ ситуации, выявление проблемы)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kern="1200" dirty="0">
                          <a:solidFill>
                            <a:schemeClr val="tx1"/>
                          </a:solidFill>
                          <a:effectLst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Идентификация БЛД, преимущественно необходимых для успешного выполнения конкретного задания </a:t>
                      </a: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28639"/>
                  </a:ext>
                </a:extLst>
              </a:tr>
              <a:tr h="988412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2) Установление причинно-следственных связей – одна из важнейших логических операций, определяющая качество выполнения экзаменационной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Выявление корреляции  качества выполнения задания  и  сформированности умения устанавливать ПСС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41366"/>
                  </a:ext>
                </a:extLst>
              </a:tr>
              <a:tr h="189210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3) Моделирование  процесса оптимизации  БЛД  обучающихся на примере логической операции установление ПСС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>
                          <a:latin typeface="Bahnschrift SemiCondensed" panose="020B0502040204020203" pitchFamily="34" charset="0"/>
                        </a:rPr>
                        <a:t>Описание модели</a:t>
                      </a:r>
                    </a:p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25276"/>
                  </a:ext>
                </a:extLst>
              </a:tr>
              <a:tr h="931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>
                          <a:latin typeface="Bahnschrift SemiCondensed" panose="020B0502040204020203" pitchFamily="34" charset="0"/>
                        </a:rPr>
                        <a:t>Итог мероприятия: </a:t>
                      </a:r>
                      <a:r>
                        <a:rPr lang="ru-RU" sz="2000" i="1" dirty="0">
                          <a:effectLst/>
                          <a:latin typeface="Bahnschrift SemiCondensed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о заявленной в публикации модели оптимизации БЛД обучающихся в процессе обучения химии, приобретение первичного опыта их реализации</a:t>
                      </a:r>
                    </a:p>
                    <a:p>
                      <a:endParaRPr lang="ru-RU" sz="2000" i="1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11556"/>
                  </a:ext>
                </a:extLst>
              </a:tr>
              <a:tr h="521497">
                <a:tc gridSpan="2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987788"/>
                  </a:ext>
                </a:extLst>
              </a:tr>
            </a:tbl>
          </a:graphicData>
        </a:graphic>
      </p:graphicFrame>
      <p:grpSp>
        <p:nvGrpSpPr>
          <p:cNvPr id="7" name="Группа 53">
            <a:extLst>
              <a:ext uri="{FF2B5EF4-FFF2-40B4-BE49-F238E27FC236}">
                <a16:creationId xmlns:a16="http://schemas.microsoft.com/office/drawing/2014/main" id="{43BB27CD-6422-9CDE-AE7A-0CA5285CDF9E}"/>
              </a:ext>
            </a:extLst>
          </p:cNvPr>
          <p:cNvGrpSpPr>
            <a:grpSpLocks/>
          </p:cNvGrpSpPr>
          <p:nvPr/>
        </p:nvGrpSpPr>
        <p:grpSpPr bwMode="auto">
          <a:xfrm>
            <a:off x="5543165" y="4471850"/>
            <a:ext cx="6250862" cy="1620027"/>
            <a:chOff x="3118171" y="3724893"/>
            <a:chExt cx="6251387" cy="162003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E8ADD3E-D91B-2610-45DF-15D3DCC69C4D}"/>
                </a:ext>
              </a:extLst>
            </p:cNvPr>
            <p:cNvSpPr/>
            <p:nvPr/>
          </p:nvSpPr>
          <p:spPr>
            <a:xfrm>
              <a:off x="3118171" y="3724893"/>
              <a:ext cx="2219511" cy="1611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Совместное выявление в содержании 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ПС отношение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Отношение обусловленности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Отношение следования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Отношение эквивалентности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Отношение необходимости</a:t>
              </a:r>
            </a:p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Отношение достаточности </a:t>
              </a:r>
            </a:p>
            <a:p>
              <a:pPr algn="ctr">
                <a:lnSpc>
                  <a:spcPct val="80000"/>
                </a:lnSpc>
                <a:defRPr/>
              </a:pPr>
              <a:endParaRPr lang="ru-RU" sz="1400" dirty="0">
                <a:solidFill>
                  <a:schemeClr val="tx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52DB30F-FCA3-E565-6CB0-E2E0CEF21F23}"/>
                </a:ext>
              </a:extLst>
            </p:cNvPr>
            <p:cNvSpPr/>
            <p:nvPr/>
          </p:nvSpPr>
          <p:spPr>
            <a:xfrm>
              <a:off x="7577815" y="3742721"/>
              <a:ext cx="1791743" cy="7069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Выполнение  заданий различного уровня сложности разного формата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B7EA692-881C-2CA6-D806-7CD3A02F8D20}"/>
                </a:ext>
              </a:extLst>
            </p:cNvPr>
            <p:cNvSpPr/>
            <p:nvPr/>
          </p:nvSpPr>
          <p:spPr>
            <a:xfrm>
              <a:off x="7551864" y="4703971"/>
              <a:ext cx="1791744" cy="6365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Выполнение  заданий формата КИМ ГИА</a:t>
              </a:r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40557583-C383-E118-4B45-EB0B61CBA90B}"/>
                </a:ext>
              </a:extLst>
            </p:cNvPr>
            <p:cNvCxnSpPr>
              <a:cxnSpLocks/>
            </p:cNvCxnSpPr>
            <p:nvPr/>
          </p:nvCxnSpPr>
          <p:spPr>
            <a:xfrm>
              <a:off x="5424173" y="4409194"/>
              <a:ext cx="30247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465F7A8A-8FB1-DA47-B60B-3F5A0667A6F6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8473687" y="4449628"/>
              <a:ext cx="0" cy="27706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CB37DEB-9663-8722-D021-F0814396C0B1}"/>
                </a:ext>
              </a:extLst>
            </p:cNvPr>
            <p:cNvSpPr/>
            <p:nvPr/>
          </p:nvSpPr>
          <p:spPr>
            <a:xfrm>
              <a:off x="5750013" y="3733868"/>
              <a:ext cx="1378524" cy="1611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400" dirty="0">
                  <a:solidFill>
                    <a:schemeClr val="tx1"/>
                  </a:solidFill>
                  <a:latin typeface="Bahnschrift Condensed" panose="020B0502040204020203" pitchFamily="34" charset="0"/>
                </a:rPr>
                <a:t>Самостоятельное выявление в содержании различных видов отношений между понятиями и/или процессами</a:t>
              </a:r>
            </a:p>
          </p:txBody>
        </p:sp>
      </p:grp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7C682C2-EBB7-F049-1175-1D81450BAA2A}"/>
              </a:ext>
            </a:extLst>
          </p:cNvPr>
          <p:cNvCxnSpPr>
            <a:cxnSpLocks/>
          </p:cNvCxnSpPr>
          <p:nvPr/>
        </p:nvCxnSpPr>
        <p:spPr bwMode="auto">
          <a:xfrm>
            <a:off x="9636692" y="4923139"/>
            <a:ext cx="30245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B076B17-32AD-0107-6FAC-3DA44C935DEE}"/>
              </a:ext>
            </a:extLst>
          </p:cNvPr>
          <p:cNvCxnSpPr>
            <a:cxnSpLocks/>
          </p:cNvCxnSpPr>
          <p:nvPr/>
        </p:nvCxnSpPr>
        <p:spPr bwMode="auto">
          <a:xfrm>
            <a:off x="9596714" y="5789138"/>
            <a:ext cx="30245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52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59DE70-1984-7827-66C0-A15687EF9836}"/>
              </a:ext>
            </a:extLst>
          </p:cNvPr>
          <p:cNvGrpSpPr/>
          <p:nvPr/>
        </p:nvGrpSpPr>
        <p:grpSpPr>
          <a:xfrm>
            <a:off x="1015959" y="607931"/>
            <a:ext cx="4838930" cy="5670039"/>
            <a:chOff x="3985146" y="233313"/>
            <a:chExt cx="5003866" cy="6500645"/>
          </a:xfrm>
        </p:grpSpPr>
        <p:pic>
          <p:nvPicPr>
            <p:cNvPr id="5126" name="Picture 6" descr="Блокнот PNG изображения скачать бесплатно, записная книжка PNG">
              <a:extLst>
                <a:ext uri="{FF2B5EF4-FFF2-40B4-BE49-F238E27FC236}">
                  <a16:creationId xmlns:a16="http://schemas.microsoft.com/office/drawing/2014/main" id="{03F9E225-EAAA-C5F0-216D-4784BD22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0766">
              <a:off x="3985146" y="233313"/>
              <a:ext cx="4940490" cy="65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E9F340-4BF4-E619-2D19-13A4F751CD76}"/>
                </a:ext>
              </a:extLst>
            </p:cNvPr>
            <p:cNvSpPr txBox="1"/>
            <p:nvPr/>
          </p:nvSpPr>
          <p:spPr>
            <a:xfrm rot="21094859">
              <a:off x="4087689" y="737887"/>
              <a:ext cx="4018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Лучшие выступления: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1DB7-AF0C-A177-3B18-BA1A06FD7FB6}"/>
                </a:ext>
              </a:extLst>
            </p:cNvPr>
            <p:cNvSpPr txBox="1"/>
            <p:nvPr/>
          </p:nvSpPr>
          <p:spPr>
            <a:xfrm rot="21103567">
              <a:off x="4299869" y="1335781"/>
              <a:ext cx="468914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Bahnschrift" panose="020B0502040204020203" pitchFamily="34" charset="0"/>
                </a:rPr>
                <a:t>1.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2.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3.</a:t>
              </a:r>
            </a:p>
            <a:p>
              <a:endParaRPr lang="ru-RU" sz="3200" dirty="0">
                <a:latin typeface="Bahnschrift" panose="020B0502040204020203" pitchFamily="34" charset="0"/>
              </a:endParaRPr>
            </a:p>
            <a:p>
              <a:r>
                <a:rPr lang="ru-RU" sz="3200" dirty="0">
                  <a:latin typeface="Bahnschrift" panose="020B0502040204020203" pitchFamily="34" charset="0"/>
                </a:rPr>
                <a:t>4. </a:t>
              </a:r>
            </a:p>
          </p:txBody>
        </p:sp>
        <p:pic>
          <p:nvPicPr>
            <p:cNvPr id="5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0C055C01-8F48-82C4-7910-B8C73EA31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427" b="61129" l="15149" r="401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19839" r="56715" b="34283"/>
            <a:stretch/>
          </p:blipFill>
          <p:spPr bwMode="auto">
            <a:xfrm rot="20278859">
              <a:off x="4569602" y="1360906"/>
              <a:ext cx="983411" cy="97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глобус на белом фоне PNG , открытие, страна, Мир PNG картинки и пнг рисунок  для бесплатной загрузки">
              <a:extLst>
                <a:ext uri="{FF2B5EF4-FFF2-40B4-BE49-F238E27FC236}">
                  <a16:creationId xmlns:a16="http://schemas.microsoft.com/office/drawing/2014/main" id="{35366E8D-84C0-2D0B-399B-EC583191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3763">
              <a:off x="4615789" y="2202830"/>
              <a:ext cx="1323833" cy="132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Наука картинки для детей - 37 фото">
              <a:extLst>
                <a:ext uri="{FF2B5EF4-FFF2-40B4-BE49-F238E27FC236}">
                  <a16:creationId xmlns:a16="http://schemas.microsoft.com/office/drawing/2014/main" id="{3B102F78-F824-D99B-AA11-7A06BAC7B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174" b="97019" l="12696" r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t="70194" r="64462"/>
            <a:stretch/>
          </p:blipFill>
          <p:spPr bwMode="auto">
            <a:xfrm rot="20766232">
              <a:off x="4993987" y="3351497"/>
              <a:ext cx="1010941" cy="80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Наука картинки для детей - 37 фото">
              <a:extLst>
                <a:ext uri="{FF2B5EF4-FFF2-40B4-BE49-F238E27FC236}">
                  <a16:creationId xmlns:a16="http://schemas.microsoft.com/office/drawing/2014/main" id="{DED0B470-E132-2A8D-F3D7-7B852C6BC5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57" b="45513" l="86774" r="98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4" b="49430"/>
            <a:stretch/>
          </p:blipFill>
          <p:spPr bwMode="auto">
            <a:xfrm rot="21056007">
              <a:off x="5201898" y="4185039"/>
              <a:ext cx="595118" cy="138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5C3070-2B3C-B5BE-3DEF-E8E340DA5659}"/>
              </a:ext>
            </a:extLst>
          </p:cNvPr>
          <p:cNvSpPr/>
          <p:nvPr/>
        </p:nvSpPr>
        <p:spPr>
          <a:xfrm>
            <a:off x="245660" y="280902"/>
            <a:ext cx="11709779" cy="62961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F38DA121-2B4B-952B-922F-37CF3F65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425038" y="2182849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CD5B11A5-C535-FE13-D510-399D9DB9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269604" y="1377727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73A70BFE-CC6A-0902-CD56-FACD5B4E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669755" y="3982086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расная галочка без фона - 36 фото">
            <a:extLst>
              <a:ext uri="{FF2B5EF4-FFF2-40B4-BE49-F238E27FC236}">
                <a16:creationId xmlns:a16="http://schemas.microsoft.com/office/drawing/2014/main" id="{35096D6E-FD58-6000-28C0-1015035D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52">
            <a:off x="4624902" y="3009174"/>
            <a:ext cx="687491" cy="5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A9E782-0E4E-67AA-49DB-032BF4944727}"/>
              </a:ext>
            </a:extLst>
          </p:cNvPr>
          <p:cNvSpPr txBox="1"/>
          <p:nvPr/>
        </p:nvSpPr>
        <p:spPr>
          <a:xfrm>
            <a:off x="6947743" y="652000"/>
            <a:ext cx="4470523" cy="138499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Обсуждаем…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Рефлексируем…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Строим планы…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9382F2C-2C8F-2824-E6E5-BD3E0A3DB54F}"/>
              </a:ext>
            </a:extLst>
          </p:cNvPr>
          <p:cNvGrpSpPr/>
          <p:nvPr/>
        </p:nvGrpSpPr>
        <p:grpSpPr>
          <a:xfrm>
            <a:off x="6365110" y="2203480"/>
            <a:ext cx="5326418" cy="4302324"/>
            <a:chOff x="6407440" y="2274774"/>
            <a:chExt cx="5326418" cy="4302324"/>
          </a:xfrm>
        </p:grpSpPr>
        <p:pic>
          <p:nvPicPr>
            <p:cNvPr id="18" name="Picture 8" descr="Улправда - Команда «Мы вместе» вновь набирает добровольцев">
              <a:extLst>
                <a:ext uri="{FF2B5EF4-FFF2-40B4-BE49-F238E27FC236}">
                  <a16:creationId xmlns:a16="http://schemas.microsoft.com/office/drawing/2014/main" id="{BA6DC848-F3C8-E390-60DB-681F55234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440" y="2274774"/>
              <a:ext cx="5326418" cy="3722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82F4E5-07D2-D3B5-8D53-8C926BA9B7D0}"/>
                </a:ext>
              </a:extLst>
            </p:cNvPr>
            <p:cNvSpPr txBox="1"/>
            <p:nvPr/>
          </p:nvSpPr>
          <p:spPr>
            <a:xfrm>
              <a:off x="7478973" y="6045958"/>
              <a:ext cx="3534770" cy="53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C00000"/>
                  </a:solidFill>
                  <a:latin typeface="Bahnschrift SemiCondensed" panose="020B0502040204020203" pitchFamily="34" charset="0"/>
                </a:rPr>
                <a:t>Вместе мы команда!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5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122"/>
            <a:ext cx="10515600" cy="51602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Bahnschrift" pitchFamily="34" charset="0"/>
              </a:rPr>
              <a:t>Используемые источники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891" y="1047404"/>
            <a:ext cx="112720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Bahnschrift" pitchFamily="34" charset="0"/>
              </a:rPr>
              <a:t>Стратегия развития воспитания в Российской Федерации на период до 2025 года (Утверждена распоряжением Правительства Российской Федерации от 29 мая 2015 г. № 996-р).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" pitchFamily="34" charset="0"/>
              </a:rPr>
              <a:t>Федеральный государственный стандарт основного общего образования // Справочно-правовая система «Гарант». – URL: http://base.garant. </a:t>
            </a:r>
            <a:r>
              <a:rPr lang="ru-RU" dirty="0" err="1">
                <a:latin typeface="Bahnschrift" pitchFamily="34" charset="0"/>
              </a:rPr>
              <a:t>ru</a:t>
            </a:r>
            <a:r>
              <a:rPr lang="ru-RU" dirty="0">
                <a:latin typeface="Bahnschrift" pitchFamily="34" charset="0"/>
              </a:rPr>
              <a:t>/55170507/#friends#ixzz4sorwxAaB.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" pitchFamily="34" charset="0"/>
              </a:rPr>
              <a:t>Примерная рабочая программа воспитания для общеобразовательных организаций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latin typeface="Bahnschrift" pitchFamily="34" charset="0"/>
              </a:rPr>
              <a:t>Андреева И.Г. Воспитательный потенциал естественнонаучного образования// Педагогика . 2015. №8</a:t>
            </a:r>
          </a:p>
          <a:p>
            <a:pPr marL="342900" indent="-342900">
              <a:buAutoNum type="arabicPeriod"/>
            </a:pPr>
            <a:r>
              <a:rPr lang="ru-RU" i="1" dirty="0" err="1">
                <a:latin typeface="Bahnschrift" pitchFamily="34" charset="0"/>
              </a:rPr>
              <a:t>Басюк</a:t>
            </a:r>
            <a:r>
              <a:rPr lang="ru-RU" i="1" dirty="0">
                <a:latin typeface="Bahnschrift" pitchFamily="34" charset="0"/>
              </a:rPr>
              <a:t> В.С. Проблемы развития личности в науке и государственной политике // Развитие личности. – 2017 – № 3. – С. 29–42 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latin typeface="Bahnschrift" pitchFamily="34" charset="0"/>
              </a:rPr>
              <a:t>Воспитание в современной школе: от программы к действиям. Методическое пособие / П. В. Степанов, Н. Л. Селиванова, В. В. Круглов, И. В. Степанова, И. С. Парфенова, И. Ю. Шустова, Е. О. Черкашин, М. Р. </a:t>
            </a:r>
            <a:r>
              <a:rPr lang="ru-RU" dirty="0" err="1">
                <a:latin typeface="Bahnschrift" pitchFamily="34" charset="0"/>
              </a:rPr>
              <a:t>Мирошкина</a:t>
            </a:r>
            <a:r>
              <a:rPr lang="ru-RU" dirty="0">
                <a:latin typeface="Bahnschrift" pitchFamily="34" charset="0"/>
              </a:rPr>
              <a:t>, Т. Н. Тихонова, Е. Ф. Добровольская, И. Н. Попова; под ред. П. В. Степанова. – М. : ФГБНУ «ИСРО РАО», 2020. – 119 с. – (Серия: Примерная программа воспитания). </a:t>
            </a:r>
          </a:p>
          <a:p>
            <a:pPr marL="342900" indent="-342900">
              <a:buAutoNum type="arabicPeriod" startAt="7"/>
            </a:pPr>
            <a:r>
              <a:rPr lang="ru-RU" dirty="0" err="1">
                <a:latin typeface="Bahnschrift" pitchFamily="34" charset="0"/>
              </a:rPr>
              <a:t>Дармодехин</a:t>
            </a:r>
            <a:r>
              <a:rPr lang="ru-RU" dirty="0">
                <a:latin typeface="Bahnschrift" pitchFamily="34" charset="0"/>
              </a:rPr>
              <a:t> С.В. Воспитание как приоритетная проблема общества и государства//</a:t>
            </a:r>
            <a:r>
              <a:rPr lang="ru-RU" dirty="0" err="1">
                <a:latin typeface="Bahnschrift" pitchFamily="34" charset="0"/>
              </a:rPr>
              <a:t>Акмеология</a:t>
            </a:r>
            <a:r>
              <a:rPr lang="ru-RU" dirty="0">
                <a:latin typeface="Bahnschrift" pitchFamily="34" charset="0"/>
              </a:rPr>
              <a:t>.- 2017 - №2.- С. 34-42</a:t>
            </a:r>
          </a:p>
          <a:p>
            <a:pPr marL="342900" indent="-342900">
              <a:buAutoNum type="arabicPeriod" startAt="7"/>
            </a:pPr>
            <a:r>
              <a:rPr lang="ru-RU" dirty="0">
                <a:latin typeface="Bahnschrift" pitchFamily="34" charset="0"/>
              </a:rPr>
              <a:t> Ильясова Р. Р. Формирование мировоззренческих взглядов учащихся на занятиях по химии.</a:t>
            </a:r>
          </a:p>
          <a:p>
            <a:r>
              <a:rPr lang="ru-RU" dirty="0">
                <a:latin typeface="Bahnschrift" pitchFamily="34" charset="0"/>
              </a:rPr>
              <a:t>9.     Потенциал обновленного ФГОС основного общего образования: оценка и позиция педагогического сообщества / [Афанасьева Т. П., Ковалева Г. С., </a:t>
            </a:r>
            <a:r>
              <a:rPr lang="ru-RU" dirty="0" err="1">
                <a:latin typeface="Bahnschrift" pitchFamily="34" charset="0"/>
              </a:rPr>
              <a:t>Логвинова</a:t>
            </a:r>
            <a:r>
              <a:rPr lang="ru-RU" dirty="0">
                <a:latin typeface="Bahnschrift" pitchFamily="34" charset="0"/>
              </a:rPr>
              <a:t> И. М. и др.]; под </a:t>
            </a:r>
            <a:r>
              <a:rPr lang="ru-RU" dirty="0" err="1">
                <a:latin typeface="Bahnschrift" pitchFamily="34" charset="0"/>
              </a:rPr>
              <a:t>научн</a:t>
            </a:r>
            <a:r>
              <a:rPr lang="ru-RU" dirty="0">
                <a:latin typeface="Bahnschrift" pitchFamily="34" charset="0"/>
              </a:rPr>
              <a:t>. ред. Ю. С. </a:t>
            </a:r>
            <a:r>
              <a:rPr lang="ru-RU" dirty="0" err="1">
                <a:latin typeface="Bahnschrift" pitchFamily="34" charset="0"/>
              </a:rPr>
              <a:t>Тюнникова</a:t>
            </a:r>
            <a:r>
              <a:rPr lang="ru-RU" dirty="0">
                <a:latin typeface="Bahnschrift" pitchFamily="34" charset="0"/>
              </a:rPr>
              <a:t>.  М: ФГБНУ «Институт стратегии развития образования РАО». 2022. 102 с. </a:t>
            </a:r>
          </a:p>
          <a:p>
            <a:endParaRPr lang="ru-RU" dirty="0">
              <a:latin typeface="Bahnschrift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2E6E80-6A56-7151-A1EB-B8DB067C3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2" t="26906" r="11752" b="15245"/>
          <a:stretch/>
        </p:blipFill>
        <p:spPr>
          <a:xfrm>
            <a:off x="106878" y="7103"/>
            <a:ext cx="11610344" cy="685089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F0838DE-BEE9-D74F-1801-973FFE55002A}"/>
              </a:ext>
            </a:extLst>
          </p:cNvPr>
          <p:cNvSpPr/>
          <p:nvPr/>
        </p:nvSpPr>
        <p:spPr>
          <a:xfrm>
            <a:off x="9048997" y="4868883"/>
            <a:ext cx="866899" cy="96190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D853F7BC-F432-CE91-4139-FD0322DA7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1638795"/>
            <a:ext cx="4393293" cy="55501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гражданское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патриотическое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духовно-нравственное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эстетическое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физическое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трудовое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экологическое воспитание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2400" dirty="0">
              <a:latin typeface="Bahnschrift SemiBold SemiConden" panose="020B0502040204020203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 ценности научного познания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ADBBBD-E9CC-C9EE-D51F-F4ACD1AEE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97" y="0"/>
            <a:ext cx="3761838" cy="5409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Традиционные ценности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624A65-81D5-9A25-FFF6-C5AC6DC44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2138" y="-321253"/>
            <a:ext cx="5183188" cy="82391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Направления воспитания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887910-C1CF-5AB9-A16C-8F8C0DD35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3" t="21582" r="39026" b="16497"/>
          <a:stretch/>
        </p:blipFill>
        <p:spPr>
          <a:xfrm>
            <a:off x="3911435" y="90703"/>
            <a:ext cx="2108366" cy="2622944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2DA56-C9C0-1D26-58C9-DD5373A7ACB9}"/>
              </a:ext>
            </a:extLst>
          </p:cNvPr>
          <p:cNvSpPr txBox="1"/>
          <p:nvPr/>
        </p:nvSpPr>
        <p:spPr>
          <a:xfrm>
            <a:off x="124195" y="540975"/>
            <a:ext cx="574501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Жизнь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Достоинство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Права и свободы человека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Патриотизм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Гражданственность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Служение Отечеству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Высокие нравственные идеалы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Крепкая семья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Созидательный труд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Приоритет духовного над материальным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Гуманизм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Справедливость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Милосердие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Коллективизм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Взаимопомощь и взаимоуважение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Историческая память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latin typeface="Bahnschrift SemiBold SemiConden" panose="020B0502040204020203" pitchFamily="34" charset="0"/>
              </a:rPr>
              <a:t>Единство народов России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2050" name="Picture 2" descr="Рука держит флаг России в мультяшном стиле PNG , Россия, рука, флаг PNG  картинки и пнг рисунок для бесплатной загрузки">
            <a:extLst>
              <a:ext uri="{FF2B5EF4-FFF2-40B4-BE49-F238E27FC236}">
                <a16:creationId xmlns:a16="http://schemas.microsoft.com/office/drawing/2014/main" id="{D0023119-9801-B87D-5FA7-8DE48BA55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9"/>
          <a:stretch/>
        </p:blipFill>
        <p:spPr bwMode="auto">
          <a:xfrm>
            <a:off x="3053235" y="1497292"/>
            <a:ext cx="858200" cy="12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Без названия (3).jpg">
            <a:extLst>
              <a:ext uri="{FF2B5EF4-FFF2-40B4-BE49-F238E27FC236}">
                <a16:creationId xmlns:a16="http://schemas.microsoft.com/office/drawing/2014/main" id="{623C42AA-279E-673C-CC39-6F2C682D5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67" y="492473"/>
            <a:ext cx="1204908" cy="108348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9126146-2EC9-378A-69E6-85A532FA80E8}"/>
              </a:ext>
            </a:extLst>
          </p:cNvPr>
          <p:cNvGrpSpPr/>
          <p:nvPr/>
        </p:nvGrpSpPr>
        <p:grpSpPr>
          <a:xfrm>
            <a:off x="10054441" y="90703"/>
            <a:ext cx="2137559" cy="6356686"/>
            <a:chOff x="10054441" y="90703"/>
            <a:chExt cx="2137559" cy="6356686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D86C912-1276-9260-FBC2-92D2831DB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40682" t="13352" r="18523" b="14631"/>
            <a:stretch>
              <a:fillRect/>
            </a:stretch>
          </p:blipFill>
          <p:spPr bwMode="auto">
            <a:xfrm>
              <a:off x="10054441" y="90703"/>
              <a:ext cx="2013364" cy="2622944"/>
            </a:xfrm>
            <a:prstGeom prst="rect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1892D9D-7107-754B-B09B-BB9197390040}"/>
                </a:ext>
              </a:extLst>
            </p:cNvPr>
            <p:cNvGrpSpPr/>
            <p:nvPr/>
          </p:nvGrpSpPr>
          <p:grpSpPr>
            <a:xfrm>
              <a:off x="11020301" y="2909454"/>
              <a:ext cx="941531" cy="3537935"/>
              <a:chOff x="3643745" y="1274618"/>
              <a:chExt cx="1328015" cy="5007033"/>
            </a:xfrm>
          </p:grpSpPr>
          <p:pic>
            <p:nvPicPr>
              <p:cNvPr id="15" name="Рисунок 14" descr="51.jpg">
                <a:extLst>
                  <a:ext uri="{FF2B5EF4-FFF2-40B4-BE49-F238E27FC236}">
                    <a16:creationId xmlns:a16="http://schemas.microsoft.com/office/drawing/2014/main" id="{F534B299-558F-A2EC-2C72-5CA2A6FE1D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0500D6"/>
                  </a:clrFrom>
                  <a:clrTo>
                    <a:srgbClr val="0500D6">
                      <a:alpha val="0"/>
                    </a:srgbClr>
                  </a:clrTo>
                </a:clrChange>
              </a:blip>
              <a:srcRect l="17631" r="16037"/>
              <a:stretch>
                <a:fillRect/>
              </a:stretch>
            </p:blipFill>
            <p:spPr>
              <a:xfrm>
                <a:off x="3910615" y="1274618"/>
                <a:ext cx="860764" cy="734291"/>
              </a:xfrm>
              <a:prstGeom prst="rect">
                <a:avLst/>
              </a:prstGeom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CFE269ED-A70A-F696-9840-F2089C166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6477" t="26278" r="48068" b="29688"/>
              <a:stretch>
                <a:fillRect/>
              </a:stretch>
            </p:blipFill>
            <p:spPr bwMode="auto">
              <a:xfrm>
                <a:off x="3945775" y="2020757"/>
                <a:ext cx="803563" cy="798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6" descr="Главная">
                <a:extLst>
                  <a:ext uri="{FF2B5EF4-FFF2-40B4-BE49-F238E27FC236}">
                    <a16:creationId xmlns:a16="http://schemas.microsoft.com/office/drawing/2014/main" id="{08728E6C-B592-A65B-A427-3A646139BC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 r="55535"/>
              <a:stretch>
                <a:fillRect/>
              </a:stretch>
            </p:blipFill>
            <p:spPr bwMode="auto">
              <a:xfrm>
                <a:off x="3962400" y="2796109"/>
                <a:ext cx="734292" cy="696833"/>
              </a:xfrm>
              <a:prstGeom prst="rect">
                <a:avLst/>
              </a:prstGeom>
              <a:noFill/>
            </p:spPr>
          </p:pic>
          <p:pic>
            <p:nvPicPr>
              <p:cNvPr id="18" name="Picture 8" descr="Спортивная школа г.Багратионовска - ВФСК ГТО">
                <a:extLst>
                  <a:ext uri="{FF2B5EF4-FFF2-40B4-BE49-F238E27FC236}">
                    <a16:creationId xmlns:a16="http://schemas.microsoft.com/office/drawing/2014/main" id="{DC913C89-7CB4-508B-88A5-8FAC325B1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43745" y="3521825"/>
                <a:ext cx="1328015" cy="734366"/>
              </a:xfrm>
              <a:prstGeom prst="rect">
                <a:avLst/>
              </a:prstGeom>
              <a:noFill/>
            </p:spPr>
          </p:pic>
          <p:pic>
            <p:nvPicPr>
              <p:cNvPr id="19" name="Рисунок 18" descr="Без названия (4).jpg">
                <a:extLst>
                  <a:ext uri="{FF2B5EF4-FFF2-40B4-BE49-F238E27FC236}">
                    <a16:creationId xmlns:a16="http://schemas.microsoft.com/office/drawing/2014/main" id="{13B328F0-42BB-1626-799A-9ADE8158E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6718" y="4818610"/>
                <a:ext cx="1098871" cy="754207"/>
              </a:xfrm>
              <a:prstGeom prst="rect">
                <a:avLst/>
              </a:prstGeom>
            </p:spPr>
          </p:pic>
          <p:pic>
            <p:nvPicPr>
              <p:cNvPr id="20" name="Picture 12" descr="Наука — враг случайностей | Рабочий путь">
                <a:extLst>
                  <a:ext uri="{FF2B5EF4-FFF2-40B4-BE49-F238E27FC236}">
                    <a16:creationId xmlns:a16="http://schemas.microsoft.com/office/drawing/2014/main" id="{6171D9B2-022A-D3E2-3C96-4E41E2BEF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866123" y="5511713"/>
                <a:ext cx="944406" cy="769938"/>
              </a:xfrm>
              <a:prstGeom prst="rect">
                <a:avLst/>
              </a:prstGeom>
              <a:noFill/>
            </p:spPr>
          </p:pic>
          <p:pic>
            <p:nvPicPr>
              <p:cNvPr id="21" name="Picture 14" descr="Труд – Бесплатные иконки: разнообразный">
                <a:extLst>
                  <a:ext uri="{FF2B5EF4-FFF2-40B4-BE49-F238E27FC236}">
                    <a16:creationId xmlns:a16="http://schemas.microsoft.com/office/drawing/2014/main" id="{F4136CE0-0259-9881-C7EB-7E307C7C5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992362" y="4153593"/>
                <a:ext cx="671079" cy="671079"/>
              </a:xfrm>
              <a:prstGeom prst="rect">
                <a:avLst/>
              </a:prstGeom>
              <a:noFill/>
            </p:spPr>
          </p:pic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8E159034-4745-2E51-1649-EB938F4138DD}"/>
                </a:ext>
              </a:extLst>
            </p:cNvPr>
            <p:cNvSpPr/>
            <p:nvPr/>
          </p:nvSpPr>
          <p:spPr>
            <a:xfrm>
              <a:off x="11267462" y="2006930"/>
              <a:ext cx="800343" cy="70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Издательство «Просвещение» лишили прав на оспоренный товарный знак — РБК">
              <a:extLst>
                <a:ext uri="{FF2B5EF4-FFF2-40B4-BE49-F238E27FC236}">
                  <a16:creationId xmlns:a16="http://schemas.microsoft.com/office/drawing/2014/main" id="{6DF3C59C-BE0A-F01E-0BEA-6A4640E68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2671" y="1783366"/>
              <a:ext cx="1309329" cy="872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1641233"/>
            <a:ext cx="3493477" cy="3176953"/>
            <a:chOff x="0" y="3681047"/>
            <a:chExt cx="3868617" cy="3681046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0" y="3681047"/>
              <a:ext cx="3868617" cy="3681046"/>
              <a:chOff x="0" y="3681047"/>
              <a:chExt cx="3868617" cy="3681046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0" y="3681047"/>
                <a:ext cx="3868617" cy="3681046"/>
                <a:chOff x="0" y="2954216"/>
                <a:chExt cx="4829907" cy="4485187"/>
              </a:xfrm>
            </p:grpSpPr>
            <p:pic>
              <p:nvPicPr>
                <p:cNvPr id="15" name="Picture 10" descr="Résultat de recherche d'images pour &quot;multi solution problems&quot;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1F0EE"/>
                    </a:clrFrom>
                    <a:clrTo>
                      <a:srgbClr val="F1F0E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689450" y="4189901"/>
                  <a:ext cx="3133643" cy="33653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Рисунок 13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2496" t="49794" r="34684"/>
                <a:stretch>
                  <a:fillRect/>
                </a:stretch>
              </p:blipFill>
              <p:spPr>
                <a:xfrm rot="20967501">
                  <a:off x="3352801" y="3305908"/>
                  <a:ext cx="1406769" cy="1429847"/>
                </a:xfrm>
                <a:prstGeom prst="rect">
                  <a:avLst/>
                </a:prstGeom>
              </p:spPr>
            </p:pic>
            <p:pic>
              <p:nvPicPr>
                <p:cNvPr id="16" name="Рисунок 15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5744" t="16452" r="14718" b="38269"/>
                <a:stretch>
                  <a:fillRect/>
                </a:stretch>
              </p:blipFill>
              <p:spPr>
                <a:xfrm rot="20890414">
                  <a:off x="1219200" y="3118338"/>
                  <a:ext cx="1266092" cy="1289539"/>
                </a:xfrm>
                <a:prstGeom prst="rect">
                  <a:avLst/>
                </a:prstGeom>
              </p:spPr>
            </p:pic>
            <p:pic>
              <p:nvPicPr>
                <p:cNvPr id="17" name="Рисунок 16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7142" r="67829" b="30049"/>
                <a:stretch>
                  <a:fillRect/>
                </a:stretch>
              </p:blipFill>
              <p:spPr>
                <a:xfrm rot="561516">
                  <a:off x="2231781" y="3188677"/>
                  <a:ext cx="1378927" cy="1219200"/>
                </a:xfrm>
                <a:prstGeom prst="rect">
                  <a:avLst/>
                </a:prstGeom>
              </p:spPr>
            </p:pic>
            <p:pic>
              <p:nvPicPr>
                <p:cNvPr id="18" name="Рисунок 17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128" t="11513" r="42615" b="48148"/>
                <a:stretch>
                  <a:fillRect/>
                </a:stretch>
              </p:blipFill>
              <p:spPr>
                <a:xfrm>
                  <a:off x="0" y="3399692"/>
                  <a:ext cx="1125415" cy="1148861"/>
                </a:xfrm>
                <a:prstGeom prst="rect">
                  <a:avLst/>
                </a:prstGeom>
              </p:spPr>
            </p:pic>
            <p:sp>
              <p:nvSpPr>
                <p:cNvPr id="19" name="Прямоугольник 18"/>
                <p:cNvSpPr/>
                <p:nvPr/>
              </p:nvSpPr>
              <p:spPr>
                <a:xfrm>
                  <a:off x="4196861" y="2954216"/>
                  <a:ext cx="633046" cy="515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" t="50924" r="93729" b="35753"/>
              <a:stretch/>
            </p:blipFill>
            <p:spPr>
              <a:xfrm>
                <a:off x="2555630" y="5322278"/>
                <a:ext cx="586154" cy="633046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pic>
            <p:nvPicPr>
              <p:cNvPr id="23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" t="28965" r="93250" b="57218"/>
              <a:stretch/>
            </p:blipFill>
            <p:spPr>
              <a:xfrm>
                <a:off x="797169" y="5345722"/>
                <a:ext cx="633046" cy="656492"/>
              </a:xfrm>
              <a:prstGeom prst="rect">
                <a:avLst/>
              </a:prstGeom>
            </p:spPr>
          </p:pic>
          <p:pic>
            <p:nvPicPr>
              <p:cNvPr id="24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1101969" y="5861539"/>
                <a:ext cx="703384" cy="703384"/>
              </a:xfrm>
              <a:prstGeom prst="rect">
                <a:avLst/>
              </a:prstGeom>
            </p:spPr>
          </p:pic>
          <p:pic>
            <p:nvPicPr>
              <p:cNvPr id="25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2145323" y="5873262"/>
                <a:ext cx="703384" cy="703384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</p:grpSp>
        <p:sp>
          <p:nvSpPr>
            <p:cNvPr id="27" name="TextBox 26"/>
            <p:cNvSpPr txBox="1"/>
            <p:nvPr/>
          </p:nvSpPr>
          <p:spPr>
            <a:xfrm rot="21306913">
              <a:off x="1031630" y="4232283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690161">
              <a:off x="2848708" y="4337790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735">
              <a:off x="1875691" y="4208836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21306913">
              <a:off x="13894" y="4337789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идея4</a:t>
              </a:r>
            </a:p>
          </p:txBody>
        </p:sp>
      </p:grpSp>
      <p:pic>
        <p:nvPicPr>
          <p:cNvPr id="44" name="Рисунок 43" descr="961868_v01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354" y="609600"/>
            <a:ext cx="8862645" cy="604629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93477" y="304801"/>
            <a:ext cx="7391400" cy="375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44236"/>
                </a:solidFill>
              </a:rPr>
              <a:t>Доска идей</a:t>
            </a:r>
          </a:p>
        </p:txBody>
      </p:sp>
      <p:sp>
        <p:nvSpPr>
          <p:cNvPr id="1026" name="AutoShape 2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Mão de papel de nota pegajosa de maquete com marcador vermelho pronto para escrever pessoas de negócios reunidas e usar notas post-it para compartilhar ideias na nota pegajosa discutindo o conceito de brainstorming de trabalho em equipe de negóc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Разноцветные стикеры купить в Казахстане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2" name="AutoShape 2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515816" y="4712677"/>
            <a:ext cx="2321169" cy="5847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Bahnschrift"/>
              </a:rPr>
              <a:t>задача</a:t>
            </a:r>
          </a:p>
        </p:txBody>
      </p:sp>
      <p:pic>
        <p:nvPicPr>
          <p:cNvPr id="70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305782" y="1516284"/>
            <a:ext cx="7060557" cy="120032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/>
              </a:rPr>
              <a:t>Задание 1. Предложить варианты мероприятий, направленных на укрепление традиционной ценности, отраженной  в высказывании, представленном на вашем столе.</a:t>
            </a:r>
          </a:p>
          <a:p>
            <a:r>
              <a:rPr lang="ru-RU" dirty="0">
                <a:latin typeface="Bahnschrift"/>
              </a:rPr>
              <a:t>Время 5 мин.</a:t>
            </a:r>
          </a:p>
        </p:txBody>
      </p:sp>
      <p:pic>
        <p:nvPicPr>
          <p:cNvPr id="26626" name="Picture 2" descr="Стикеры 12,6*7,6см, клеящиеся / Листы для заметок Канцелярия 14576604  купить в интернет-магазине Wildberri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54002">
            <a:off x="3885115" y="3727772"/>
            <a:ext cx="2347671" cy="313022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93F4C-B33A-10F6-1231-5DBD6493B1C6}"/>
              </a:ext>
            </a:extLst>
          </p:cNvPr>
          <p:cNvSpPr txBox="1"/>
          <p:nvPr/>
        </p:nvSpPr>
        <p:spPr>
          <a:xfrm>
            <a:off x="414879" y="5878286"/>
            <a:ext cx="262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https://online-timer.ru/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/>
          <p:nvPr/>
        </p:nvGrpSpPr>
        <p:grpSpPr>
          <a:xfrm>
            <a:off x="0" y="1641233"/>
            <a:ext cx="3493477" cy="3176953"/>
            <a:chOff x="0" y="3681047"/>
            <a:chExt cx="3868617" cy="3681046"/>
          </a:xfrm>
        </p:grpSpPr>
        <p:grpSp>
          <p:nvGrpSpPr>
            <p:cNvPr id="3" name="Группа 25"/>
            <p:cNvGrpSpPr/>
            <p:nvPr/>
          </p:nvGrpSpPr>
          <p:grpSpPr>
            <a:xfrm>
              <a:off x="0" y="3681047"/>
              <a:ext cx="3868617" cy="3681046"/>
              <a:chOff x="0" y="3681047"/>
              <a:chExt cx="3868617" cy="3681046"/>
            </a:xfrm>
          </p:grpSpPr>
          <p:grpSp>
            <p:nvGrpSpPr>
              <p:cNvPr id="4" name="Группа 19"/>
              <p:cNvGrpSpPr/>
              <p:nvPr/>
            </p:nvGrpSpPr>
            <p:grpSpPr>
              <a:xfrm>
                <a:off x="0" y="3681047"/>
                <a:ext cx="3868617" cy="3681046"/>
                <a:chOff x="0" y="2954216"/>
                <a:chExt cx="4829907" cy="4485187"/>
              </a:xfrm>
            </p:grpSpPr>
            <p:pic>
              <p:nvPicPr>
                <p:cNvPr id="15" name="Picture 10" descr="Résultat de recherche d'images pour &quot;multi solution problems&quot;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1F0EE"/>
                    </a:clrFrom>
                    <a:clrTo>
                      <a:srgbClr val="F1F0E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689450" y="4189901"/>
                  <a:ext cx="3133643" cy="33653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Рисунок 13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2496" t="49794" r="34684"/>
                <a:stretch>
                  <a:fillRect/>
                </a:stretch>
              </p:blipFill>
              <p:spPr>
                <a:xfrm rot="20967501">
                  <a:off x="3352801" y="3305908"/>
                  <a:ext cx="1406769" cy="1429847"/>
                </a:xfrm>
                <a:prstGeom prst="rect">
                  <a:avLst/>
                </a:prstGeom>
              </p:spPr>
            </p:pic>
            <p:pic>
              <p:nvPicPr>
                <p:cNvPr id="16" name="Рисунок 15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5744" t="16452" r="14718" b="38269"/>
                <a:stretch>
                  <a:fillRect/>
                </a:stretch>
              </p:blipFill>
              <p:spPr>
                <a:xfrm rot="20890414">
                  <a:off x="1219200" y="3118338"/>
                  <a:ext cx="1266092" cy="1289539"/>
                </a:xfrm>
                <a:prstGeom prst="rect">
                  <a:avLst/>
                </a:prstGeom>
              </p:spPr>
            </p:pic>
            <p:pic>
              <p:nvPicPr>
                <p:cNvPr id="17" name="Рисунок 16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7142" r="67829" b="30049"/>
                <a:stretch>
                  <a:fillRect/>
                </a:stretch>
              </p:blipFill>
              <p:spPr>
                <a:xfrm rot="561516">
                  <a:off x="2231781" y="3188677"/>
                  <a:ext cx="1378927" cy="1219200"/>
                </a:xfrm>
                <a:prstGeom prst="rect">
                  <a:avLst/>
                </a:prstGeom>
              </p:spPr>
            </p:pic>
            <p:pic>
              <p:nvPicPr>
                <p:cNvPr id="18" name="Рисунок 17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128" t="11513" r="42615" b="48148"/>
                <a:stretch>
                  <a:fillRect/>
                </a:stretch>
              </p:blipFill>
              <p:spPr>
                <a:xfrm>
                  <a:off x="0" y="3399692"/>
                  <a:ext cx="1125415" cy="1148861"/>
                </a:xfrm>
                <a:prstGeom prst="rect">
                  <a:avLst/>
                </a:prstGeom>
              </p:spPr>
            </p:pic>
            <p:sp>
              <p:nvSpPr>
                <p:cNvPr id="19" name="Прямоугольник 18"/>
                <p:cNvSpPr/>
                <p:nvPr/>
              </p:nvSpPr>
              <p:spPr>
                <a:xfrm>
                  <a:off x="4196861" y="2954216"/>
                  <a:ext cx="633046" cy="515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" t="50924" r="93729" b="35753"/>
              <a:stretch/>
            </p:blipFill>
            <p:spPr>
              <a:xfrm>
                <a:off x="2555630" y="5322278"/>
                <a:ext cx="586154" cy="633046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pic>
            <p:nvPicPr>
              <p:cNvPr id="23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" t="28965" r="93250" b="57218"/>
              <a:stretch/>
            </p:blipFill>
            <p:spPr>
              <a:xfrm>
                <a:off x="797169" y="5345722"/>
                <a:ext cx="633046" cy="656492"/>
              </a:xfrm>
              <a:prstGeom prst="rect">
                <a:avLst/>
              </a:prstGeom>
            </p:spPr>
          </p:pic>
          <p:pic>
            <p:nvPicPr>
              <p:cNvPr id="24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1101969" y="5861539"/>
                <a:ext cx="703384" cy="703384"/>
              </a:xfrm>
              <a:prstGeom prst="rect">
                <a:avLst/>
              </a:prstGeom>
            </p:spPr>
          </p:pic>
          <p:pic>
            <p:nvPicPr>
              <p:cNvPr id="25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2145323" y="5873262"/>
                <a:ext cx="703384" cy="703384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</p:grpSp>
        <p:sp>
          <p:nvSpPr>
            <p:cNvPr id="27" name="TextBox 26"/>
            <p:cNvSpPr txBox="1"/>
            <p:nvPr/>
          </p:nvSpPr>
          <p:spPr>
            <a:xfrm rot="21306913">
              <a:off x="1031630" y="4232283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690161">
              <a:off x="2848708" y="4337790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735">
              <a:off x="1875691" y="4208836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21306913">
              <a:off x="13894" y="4337789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идея4</a:t>
              </a:r>
            </a:p>
          </p:txBody>
        </p:sp>
      </p:grpSp>
      <p:pic>
        <p:nvPicPr>
          <p:cNvPr id="44" name="Рисунок 43" descr="961868_v01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719" y="600255"/>
            <a:ext cx="8862645" cy="604629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93477" y="304801"/>
            <a:ext cx="7391400" cy="375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44236"/>
                </a:solidFill>
              </a:rPr>
              <a:t>Доска идей</a:t>
            </a:r>
          </a:p>
        </p:txBody>
      </p:sp>
      <p:sp>
        <p:nvSpPr>
          <p:cNvPr id="1026" name="AutoShape 2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Mão de papel de nota pegajosa de maquete com marcador vermelho pronto para escrever pessoas de negócios reunidas e usar notas post-it para compartilhar ideias na nota pegajosa discutindo o conceito de brainstorming de trabalho em equipe de negóc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Разноцветные стикеры купить в Казахстане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2" name="AutoShape 2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515816" y="4712677"/>
            <a:ext cx="2321169" cy="5847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Bahnschrift"/>
              </a:rPr>
              <a:t>задача</a:t>
            </a:r>
          </a:p>
        </p:txBody>
      </p:sp>
      <p:pic>
        <p:nvPicPr>
          <p:cNvPr id="70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C48E80B-D6AC-0F3C-5245-3CA08D1BEE9D}"/>
              </a:ext>
            </a:extLst>
          </p:cNvPr>
          <p:cNvGrpSpPr/>
          <p:nvPr/>
        </p:nvGrpSpPr>
        <p:grpSpPr>
          <a:xfrm>
            <a:off x="3760462" y="1102315"/>
            <a:ext cx="8092302" cy="5155604"/>
            <a:chOff x="3760462" y="1102315"/>
            <a:chExt cx="8092302" cy="5155604"/>
          </a:xfrm>
        </p:grpSpPr>
        <p:grpSp>
          <p:nvGrpSpPr>
            <p:cNvPr id="5" name="Группа 44"/>
            <p:cNvGrpSpPr/>
            <p:nvPr/>
          </p:nvGrpSpPr>
          <p:grpSpPr>
            <a:xfrm>
              <a:off x="6815653" y="2416824"/>
              <a:ext cx="1862779" cy="1382632"/>
              <a:chOff x="657872" y="1542730"/>
              <a:chExt cx="1862779" cy="1382632"/>
            </a:xfrm>
          </p:grpSpPr>
          <p:pic>
            <p:nvPicPr>
              <p:cNvPr id="4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844063" y="1805354"/>
                <a:ext cx="1524000" cy="68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встречи с интересными людьми</a:t>
                </a:r>
              </a:p>
            </p:txBody>
          </p:sp>
        </p:grpSp>
        <p:grpSp>
          <p:nvGrpSpPr>
            <p:cNvPr id="6" name="Группа 45"/>
            <p:cNvGrpSpPr/>
            <p:nvPr/>
          </p:nvGrpSpPr>
          <p:grpSpPr>
            <a:xfrm>
              <a:off x="5291653" y="2379534"/>
              <a:ext cx="1862779" cy="1382632"/>
              <a:chOff x="657872" y="1542730"/>
              <a:chExt cx="1862779" cy="1382632"/>
            </a:xfrm>
          </p:grpSpPr>
          <p:pic>
            <p:nvPicPr>
              <p:cNvPr id="47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44063" y="1805354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тематические экскурсии</a:t>
                </a:r>
              </a:p>
            </p:txBody>
          </p:sp>
        </p:grpSp>
        <p:grpSp>
          <p:nvGrpSpPr>
            <p:cNvPr id="8" name="Группа 48"/>
            <p:cNvGrpSpPr/>
            <p:nvPr/>
          </p:nvGrpSpPr>
          <p:grpSpPr>
            <a:xfrm>
              <a:off x="3760462" y="2386627"/>
              <a:ext cx="1862779" cy="1382632"/>
              <a:chOff x="657872" y="1542730"/>
              <a:chExt cx="1862779" cy="1382632"/>
            </a:xfrm>
          </p:grpSpPr>
          <p:pic>
            <p:nvPicPr>
              <p:cNvPr id="5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44063" y="1805354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поэтический вечер </a:t>
                </a:r>
              </a:p>
            </p:txBody>
          </p:sp>
        </p:grpSp>
        <p:grpSp>
          <p:nvGrpSpPr>
            <p:cNvPr id="9" name="Группа 51"/>
            <p:cNvGrpSpPr/>
            <p:nvPr/>
          </p:nvGrpSpPr>
          <p:grpSpPr>
            <a:xfrm>
              <a:off x="6951301" y="1141601"/>
              <a:ext cx="1862779" cy="1382632"/>
              <a:chOff x="657872" y="1542730"/>
              <a:chExt cx="1862779" cy="1382632"/>
            </a:xfrm>
          </p:grpSpPr>
          <p:pic>
            <p:nvPicPr>
              <p:cNvPr id="53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волонтерские акции</a:t>
                </a:r>
              </a:p>
            </p:txBody>
          </p:sp>
        </p:grpSp>
        <p:grpSp>
          <p:nvGrpSpPr>
            <p:cNvPr id="10" name="Группа 54"/>
            <p:cNvGrpSpPr/>
            <p:nvPr/>
          </p:nvGrpSpPr>
          <p:grpSpPr>
            <a:xfrm>
              <a:off x="5357847" y="1102315"/>
              <a:ext cx="1862779" cy="1382632"/>
              <a:chOff x="-339569" y="1031977"/>
              <a:chExt cx="1862779" cy="1382632"/>
            </a:xfrm>
          </p:grpSpPr>
          <p:pic>
            <p:nvPicPr>
              <p:cNvPr id="56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-339569" y="1031977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-129932" y="1333598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спортивный праздник</a:t>
                </a:r>
              </a:p>
            </p:txBody>
          </p:sp>
        </p:grpSp>
        <p:grpSp>
          <p:nvGrpSpPr>
            <p:cNvPr id="11" name="Группа 60"/>
            <p:cNvGrpSpPr/>
            <p:nvPr/>
          </p:nvGrpSpPr>
          <p:grpSpPr>
            <a:xfrm>
              <a:off x="3772311" y="1123690"/>
              <a:ext cx="1862779" cy="1382632"/>
              <a:chOff x="4069287" y="1718576"/>
              <a:chExt cx="1862779" cy="1382632"/>
            </a:xfrm>
          </p:grpSpPr>
          <p:pic>
            <p:nvPicPr>
              <p:cNvPr id="59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4069287" y="1718576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278924" y="2028093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обсуждение фильма</a:t>
                </a:r>
              </a:p>
            </p:txBody>
          </p:sp>
        </p:grpSp>
        <p:grpSp>
          <p:nvGrpSpPr>
            <p:cNvPr id="12" name="Группа 61"/>
            <p:cNvGrpSpPr/>
            <p:nvPr/>
          </p:nvGrpSpPr>
          <p:grpSpPr>
            <a:xfrm>
              <a:off x="3812558" y="4875287"/>
              <a:ext cx="1862779" cy="1382632"/>
              <a:chOff x="-1968098" y="1659961"/>
              <a:chExt cx="1862779" cy="1382632"/>
            </a:xfrm>
          </p:grpSpPr>
          <p:pic>
            <p:nvPicPr>
              <p:cNvPr id="63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-1968098" y="1659961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-1758460" y="1899138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 err="1"/>
                  <a:t>портфолио</a:t>
                </a:r>
                <a:r>
                  <a:rPr lang="ru-RU" sz="1600" b="1" dirty="0"/>
                  <a:t> семьи</a:t>
                </a:r>
              </a:p>
            </p:txBody>
          </p:sp>
        </p:grpSp>
        <p:grpSp>
          <p:nvGrpSpPr>
            <p:cNvPr id="13" name="Группа 64"/>
            <p:cNvGrpSpPr/>
            <p:nvPr/>
          </p:nvGrpSpPr>
          <p:grpSpPr>
            <a:xfrm>
              <a:off x="9989985" y="1141601"/>
              <a:ext cx="1862779" cy="1382632"/>
              <a:chOff x="657872" y="1542730"/>
              <a:chExt cx="1862779" cy="1382632"/>
            </a:xfrm>
          </p:grpSpPr>
          <p:pic>
            <p:nvPicPr>
              <p:cNvPr id="66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44063" y="1805354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теле-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конференции</a:t>
                </a:r>
              </a:p>
            </p:txBody>
          </p:sp>
        </p:grpSp>
        <p:grpSp>
          <p:nvGrpSpPr>
            <p:cNvPr id="20" name="Группа 45">
              <a:extLst>
                <a:ext uri="{FF2B5EF4-FFF2-40B4-BE49-F238E27FC236}">
                  <a16:creationId xmlns:a16="http://schemas.microsoft.com/office/drawing/2014/main" id="{27D8223A-DA1B-87D6-A1DE-CD53732FB7FF}"/>
                </a:ext>
              </a:extLst>
            </p:cNvPr>
            <p:cNvGrpSpPr/>
            <p:nvPr/>
          </p:nvGrpSpPr>
          <p:grpSpPr>
            <a:xfrm>
              <a:off x="8517411" y="1177680"/>
              <a:ext cx="1862779" cy="1382632"/>
              <a:chOff x="657872" y="1542730"/>
              <a:chExt cx="1862779" cy="1382632"/>
            </a:xfrm>
          </p:grpSpPr>
          <p:pic>
            <p:nvPicPr>
              <p:cNvPr id="21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071ABCEA-E10C-41CB-EE96-AB0951D12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4ECDF5-5CB9-FBC0-14C8-100AD1936EA7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трудовые операции</a:t>
                </a:r>
              </a:p>
            </p:txBody>
          </p:sp>
        </p:grpSp>
        <p:grpSp>
          <p:nvGrpSpPr>
            <p:cNvPr id="31" name="Группа 51">
              <a:extLst>
                <a:ext uri="{FF2B5EF4-FFF2-40B4-BE49-F238E27FC236}">
                  <a16:creationId xmlns:a16="http://schemas.microsoft.com/office/drawing/2014/main" id="{D0E967A5-52F4-FA8D-DBA9-B125BA956E67}"/>
                </a:ext>
              </a:extLst>
            </p:cNvPr>
            <p:cNvGrpSpPr/>
            <p:nvPr/>
          </p:nvGrpSpPr>
          <p:grpSpPr>
            <a:xfrm>
              <a:off x="5380738" y="3679743"/>
              <a:ext cx="1862779" cy="1382632"/>
              <a:chOff x="657872" y="1542730"/>
              <a:chExt cx="1862779" cy="1382632"/>
            </a:xfrm>
          </p:grpSpPr>
          <p:pic>
            <p:nvPicPr>
              <p:cNvPr id="3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21FB394D-5B6E-4D73-6ECF-B112C6064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E45BB6-FCD0-C2AD-ADD7-DB7B6E1C2540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тематические клубы</a:t>
                </a:r>
              </a:p>
            </p:txBody>
          </p:sp>
        </p:grpSp>
        <p:grpSp>
          <p:nvGrpSpPr>
            <p:cNvPr id="36" name="Группа 44">
              <a:extLst>
                <a:ext uri="{FF2B5EF4-FFF2-40B4-BE49-F238E27FC236}">
                  <a16:creationId xmlns:a16="http://schemas.microsoft.com/office/drawing/2014/main" id="{70290825-0660-309E-C5D9-B6779F211100}"/>
                </a:ext>
              </a:extLst>
            </p:cNvPr>
            <p:cNvGrpSpPr/>
            <p:nvPr/>
          </p:nvGrpSpPr>
          <p:grpSpPr>
            <a:xfrm>
              <a:off x="8366633" y="2450506"/>
              <a:ext cx="1862779" cy="1382632"/>
              <a:chOff x="657872" y="1542730"/>
              <a:chExt cx="1862779" cy="1382632"/>
            </a:xfrm>
          </p:grpSpPr>
          <p:pic>
            <p:nvPicPr>
              <p:cNvPr id="37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5AFCF21-258B-3764-7E66-EEF8C978C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7C4EE3-2E11-9A21-BEC3-35D10BC12F47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29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ярмарки</a:t>
                </a:r>
              </a:p>
            </p:txBody>
          </p:sp>
        </p:grpSp>
        <p:grpSp>
          <p:nvGrpSpPr>
            <p:cNvPr id="39" name="Группа 44">
              <a:extLst>
                <a:ext uri="{FF2B5EF4-FFF2-40B4-BE49-F238E27FC236}">
                  <a16:creationId xmlns:a16="http://schemas.microsoft.com/office/drawing/2014/main" id="{AE52FDBD-23DA-D99F-2EFF-E2E7CFEEABA5}"/>
                </a:ext>
              </a:extLst>
            </p:cNvPr>
            <p:cNvGrpSpPr/>
            <p:nvPr/>
          </p:nvGrpSpPr>
          <p:grpSpPr>
            <a:xfrm>
              <a:off x="9929106" y="2469330"/>
              <a:ext cx="1862779" cy="1382632"/>
              <a:chOff x="657872" y="1542730"/>
              <a:chExt cx="1862779" cy="1382632"/>
            </a:xfrm>
          </p:grpSpPr>
          <p:pic>
            <p:nvPicPr>
              <p:cNvPr id="4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BA32E605-6205-9354-E072-0E05A400C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58FCE8-DF28-A070-4DD4-BAC6ECA0999F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29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фестивали</a:t>
                </a:r>
              </a:p>
            </p:txBody>
          </p:sp>
        </p:grpSp>
        <p:grpSp>
          <p:nvGrpSpPr>
            <p:cNvPr id="43" name="Группа 44">
              <a:extLst>
                <a:ext uri="{FF2B5EF4-FFF2-40B4-BE49-F238E27FC236}">
                  <a16:creationId xmlns:a16="http://schemas.microsoft.com/office/drawing/2014/main" id="{69F66B73-187F-E90C-FEC2-D26806C5F2E2}"/>
                </a:ext>
              </a:extLst>
            </p:cNvPr>
            <p:cNvGrpSpPr/>
            <p:nvPr/>
          </p:nvGrpSpPr>
          <p:grpSpPr>
            <a:xfrm>
              <a:off x="3772311" y="3672650"/>
              <a:ext cx="1862779" cy="1382632"/>
              <a:chOff x="657872" y="1542730"/>
              <a:chExt cx="1862779" cy="1382632"/>
            </a:xfrm>
          </p:grpSpPr>
          <p:pic>
            <p:nvPicPr>
              <p:cNvPr id="45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E1B66633-F3D9-A007-AB95-DD148C114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AB0B5F-069F-82A2-9786-06C50A72168A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79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i="0" dirty="0">
                    <a:solidFill>
                      <a:srgbClr val="181818"/>
                    </a:solidFill>
                    <a:effectLst/>
                  </a:rPr>
                  <a:t>анализ ситуаций морального выбора;</a:t>
                </a:r>
                <a:endPara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9" name="Группа 51">
              <a:extLst>
                <a:ext uri="{FF2B5EF4-FFF2-40B4-BE49-F238E27FC236}">
                  <a16:creationId xmlns:a16="http://schemas.microsoft.com/office/drawing/2014/main" id="{729A9731-CE6B-BDEE-3D03-AE217AC5E3B3}"/>
                </a:ext>
              </a:extLst>
            </p:cNvPr>
            <p:cNvGrpSpPr/>
            <p:nvPr/>
          </p:nvGrpSpPr>
          <p:grpSpPr>
            <a:xfrm>
              <a:off x="6922751" y="3676628"/>
              <a:ext cx="1862779" cy="1382632"/>
              <a:chOff x="657872" y="1542730"/>
              <a:chExt cx="1862779" cy="1382632"/>
            </a:xfrm>
          </p:grpSpPr>
          <p:pic>
            <p:nvPicPr>
              <p:cNvPr id="5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FBC5487E-0430-3B5A-7C49-4D6995CBE9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0EDC624-3147-DCBF-10AA-934BBA8CFAE4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походы и экспедиции</a:t>
                </a:r>
              </a:p>
            </p:txBody>
          </p:sp>
        </p:grpSp>
        <p:grpSp>
          <p:nvGrpSpPr>
            <p:cNvPr id="58" name="Группа 51">
              <a:extLst>
                <a:ext uri="{FF2B5EF4-FFF2-40B4-BE49-F238E27FC236}">
                  <a16:creationId xmlns:a16="http://schemas.microsoft.com/office/drawing/2014/main" id="{51979305-2275-2514-FA20-D8E953DCA569}"/>
                </a:ext>
              </a:extLst>
            </p:cNvPr>
            <p:cNvGrpSpPr/>
            <p:nvPr/>
          </p:nvGrpSpPr>
          <p:grpSpPr>
            <a:xfrm>
              <a:off x="9977942" y="3714356"/>
              <a:ext cx="1862779" cy="1382632"/>
              <a:chOff x="657872" y="1542730"/>
              <a:chExt cx="1862779" cy="1382632"/>
            </a:xfrm>
          </p:grpSpPr>
          <p:pic>
            <p:nvPicPr>
              <p:cNvPr id="6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6C4B0C2F-8190-78E9-171D-17DEE787E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F4469B-F9D4-56EB-8A58-39E03109AB05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театрализованные практикумы</a:t>
                </a:r>
              </a:p>
            </p:txBody>
          </p:sp>
        </p:grpSp>
        <p:grpSp>
          <p:nvGrpSpPr>
            <p:cNvPr id="62" name="Группа 51">
              <a:extLst>
                <a:ext uri="{FF2B5EF4-FFF2-40B4-BE49-F238E27FC236}">
                  <a16:creationId xmlns:a16="http://schemas.microsoft.com/office/drawing/2014/main" id="{528C0355-01E1-0515-8034-FCD39D26E464}"/>
                </a:ext>
              </a:extLst>
            </p:cNvPr>
            <p:cNvGrpSpPr/>
            <p:nvPr/>
          </p:nvGrpSpPr>
          <p:grpSpPr>
            <a:xfrm>
              <a:off x="8442022" y="3733180"/>
              <a:ext cx="1862779" cy="1382632"/>
              <a:chOff x="657872" y="1542730"/>
              <a:chExt cx="1862779" cy="1382632"/>
            </a:xfrm>
          </p:grpSpPr>
          <p:pic>
            <p:nvPicPr>
              <p:cNvPr id="65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270C1AE7-B8B7-6A9E-C421-04F6209FF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36E0430-44B1-A670-215E-25CE54BB0445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интервью-диалоги</a:t>
                </a:r>
              </a:p>
            </p:txBody>
          </p:sp>
        </p:grpSp>
      </p:grpSp>
      <p:pic>
        <p:nvPicPr>
          <p:cNvPr id="80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5385211" y="49045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8471311" y="49172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6985411" y="49172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9995311" y="49299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5596802" y="5141774"/>
            <a:ext cx="1524000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181818"/>
                </a:solidFill>
              </a:rPr>
              <a:t>и</a:t>
            </a:r>
            <a:r>
              <a:rPr lang="ru-RU" sz="1600" b="1" i="0" dirty="0">
                <a:solidFill>
                  <a:srgbClr val="181818"/>
                </a:solidFill>
                <a:effectLst/>
              </a:rPr>
              <a:t>гра «Зарница»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7184302" y="5179874"/>
            <a:ext cx="15240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00" b="1" dirty="0">
                <a:solidFill>
                  <a:srgbClr val="181818"/>
                </a:solidFill>
              </a:rPr>
              <a:t>в</a:t>
            </a:r>
            <a:r>
              <a:rPr lang="ru-RU" sz="1400" b="1" i="0" dirty="0">
                <a:solidFill>
                  <a:srgbClr val="181818"/>
                </a:solidFill>
                <a:effectLst/>
              </a:rPr>
              <a:t>иртуальная экскурсия «Иван, родство вспоминающий»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8670202" y="5217974"/>
            <a:ext cx="1524000" cy="62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181818"/>
                </a:solidFill>
              </a:rPr>
              <a:t>а</a:t>
            </a:r>
            <a:r>
              <a:rPr lang="ru-RU" sz="1600" b="1" i="0" dirty="0">
                <a:solidFill>
                  <a:srgbClr val="181818"/>
                </a:solidFill>
                <a:effectLst/>
              </a:rPr>
              <a:t>кция «Письмо на фронт»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10181502" y="5192574"/>
            <a:ext cx="1524000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i="0" dirty="0">
                <a:solidFill>
                  <a:srgbClr val="181818"/>
                </a:solidFill>
                <a:effectLst/>
              </a:rPr>
              <a:t>анализ ситуаций морального выбора;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/>
          <p:nvPr/>
        </p:nvGrpSpPr>
        <p:grpSpPr>
          <a:xfrm>
            <a:off x="0" y="1641233"/>
            <a:ext cx="3493477" cy="3176953"/>
            <a:chOff x="0" y="3681047"/>
            <a:chExt cx="3868617" cy="3681046"/>
          </a:xfrm>
        </p:grpSpPr>
        <p:grpSp>
          <p:nvGrpSpPr>
            <p:cNvPr id="3" name="Группа 25"/>
            <p:cNvGrpSpPr/>
            <p:nvPr/>
          </p:nvGrpSpPr>
          <p:grpSpPr>
            <a:xfrm>
              <a:off x="0" y="3681047"/>
              <a:ext cx="3868617" cy="3681046"/>
              <a:chOff x="0" y="3681047"/>
              <a:chExt cx="3868617" cy="3681046"/>
            </a:xfrm>
          </p:grpSpPr>
          <p:grpSp>
            <p:nvGrpSpPr>
              <p:cNvPr id="4" name="Группа 19"/>
              <p:cNvGrpSpPr/>
              <p:nvPr/>
            </p:nvGrpSpPr>
            <p:grpSpPr>
              <a:xfrm>
                <a:off x="0" y="3681047"/>
                <a:ext cx="3868617" cy="3681046"/>
                <a:chOff x="0" y="2954216"/>
                <a:chExt cx="4829907" cy="4485187"/>
              </a:xfrm>
            </p:grpSpPr>
            <p:pic>
              <p:nvPicPr>
                <p:cNvPr id="15" name="Picture 10" descr="Résultat de recherche d'images pour &quot;multi solution problems&quot;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1F0EE"/>
                    </a:clrFrom>
                    <a:clrTo>
                      <a:srgbClr val="F1F0E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689450" y="4189901"/>
                  <a:ext cx="3133643" cy="33653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Рисунок 13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2496" t="49794" r="34684"/>
                <a:stretch>
                  <a:fillRect/>
                </a:stretch>
              </p:blipFill>
              <p:spPr>
                <a:xfrm rot="20967501">
                  <a:off x="3352801" y="3305908"/>
                  <a:ext cx="1406769" cy="1429847"/>
                </a:xfrm>
                <a:prstGeom prst="rect">
                  <a:avLst/>
                </a:prstGeom>
              </p:spPr>
            </p:pic>
            <p:pic>
              <p:nvPicPr>
                <p:cNvPr id="16" name="Рисунок 15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5744" t="16452" r="14718" b="38269"/>
                <a:stretch>
                  <a:fillRect/>
                </a:stretch>
              </p:blipFill>
              <p:spPr>
                <a:xfrm rot="20890414">
                  <a:off x="1219200" y="3118338"/>
                  <a:ext cx="1266092" cy="1289539"/>
                </a:xfrm>
                <a:prstGeom prst="rect">
                  <a:avLst/>
                </a:prstGeom>
              </p:spPr>
            </p:pic>
            <p:pic>
              <p:nvPicPr>
                <p:cNvPr id="17" name="Рисунок 16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7142" r="67829" b="30049"/>
                <a:stretch>
                  <a:fillRect/>
                </a:stretch>
              </p:blipFill>
              <p:spPr>
                <a:xfrm rot="561516">
                  <a:off x="2231781" y="3188677"/>
                  <a:ext cx="1378927" cy="1219200"/>
                </a:xfrm>
                <a:prstGeom prst="rect">
                  <a:avLst/>
                </a:prstGeom>
              </p:spPr>
            </p:pic>
            <p:pic>
              <p:nvPicPr>
                <p:cNvPr id="18" name="Рисунок 17" descr="450px-Sti2.jpg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1128" t="11513" r="42615" b="48148"/>
                <a:stretch>
                  <a:fillRect/>
                </a:stretch>
              </p:blipFill>
              <p:spPr>
                <a:xfrm>
                  <a:off x="0" y="3399692"/>
                  <a:ext cx="1125415" cy="1148861"/>
                </a:xfrm>
                <a:prstGeom prst="rect">
                  <a:avLst/>
                </a:prstGeom>
              </p:spPr>
            </p:pic>
            <p:sp>
              <p:nvSpPr>
                <p:cNvPr id="19" name="Прямоугольник 18"/>
                <p:cNvSpPr/>
                <p:nvPr/>
              </p:nvSpPr>
              <p:spPr>
                <a:xfrm>
                  <a:off x="4196861" y="2954216"/>
                  <a:ext cx="633046" cy="515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2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" t="50924" r="93729" b="35753"/>
              <a:stretch/>
            </p:blipFill>
            <p:spPr>
              <a:xfrm>
                <a:off x="2555630" y="5322278"/>
                <a:ext cx="586154" cy="633046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pic>
            <p:nvPicPr>
              <p:cNvPr id="23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" t="28965" r="93250" b="57218"/>
              <a:stretch/>
            </p:blipFill>
            <p:spPr>
              <a:xfrm>
                <a:off x="797169" y="5345722"/>
                <a:ext cx="633046" cy="656492"/>
              </a:xfrm>
              <a:prstGeom prst="rect">
                <a:avLst/>
              </a:prstGeom>
            </p:spPr>
          </p:pic>
          <p:pic>
            <p:nvPicPr>
              <p:cNvPr id="24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1101969" y="5861539"/>
                <a:ext cx="703384" cy="703384"/>
              </a:xfrm>
              <a:prstGeom prst="rect">
                <a:avLst/>
              </a:prstGeom>
            </p:spPr>
          </p:pic>
          <p:pic>
            <p:nvPicPr>
              <p:cNvPr id="25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" t="7499" r="93154" b="77697"/>
              <a:stretch/>
            </p:blipFill>
            <p:spPr>
              <a:xfrm>
                <a:off x="2145323" y="5873262"/>
                <a:ext cx="703384" cy="703384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</p:grpSp>
        <p:sp>
          <p:nvSpPr>
            <p:cNvPr id="27" name="TextBox 26"/>
            <p:cNvSpPr txBox="1"/>
            <p:nvPr/>
          </p:nvSpPr>
          <p:spPr>
            <a:xfrm rot="21306913">
              <a:off x="1031630" y="4232283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690161">
              <a:off x="2848708" y="4337790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735">
              <a:off x="1875691" y="4208836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21306913">
              <a:off x="13894" y="4337789"/>
              <a:ext cx="1008185" cy="39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Bahnschrift SemiLight SemiConde"/>
                </a:rPr>
                <a:t>идея4</a:t>
              </a:r>
            </a:p>
          </p:txBody>
        </p:sp>
      </p:grpSp>
      <p:pic>
        <p:nvPicPr>
          <p:cNvPr id="44" name="Рисунок 43" descr="961868_v01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719" y="600255"/>
            <a:ext cx="8862645" cy="604629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93477" y="304801"/>
            <a:ext cx="7391400" cy="375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44236"/>
                </a:solidFill>
              </a:rPr>
              <a:t>Доска идей</a:t>
            </a:r>
          </a:p>
        </p:txBody>
      </p:sp>
      <p:sp>
        <p:nvSpPr>
          <p:cNvPr id="1026" name="AutoShape 2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File:Post-its do brainstorming.pn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Mão de papel de nota pegajosa de maquete com marcador vermelho pronto para escrever pessoas de negócios reunidas e usar notas post-it para compartilhar ideias na nota pegajosa discutindo o conceito de brainstorming de trabalho em equipe de negóc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Разноцветные стикеры купить в Казахстане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2" name="AutoShape 2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Доска пробковая Rocada 40x60см - купить в Ситилинк | 9618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515816" y="4712677"/>
            <a:ext cx="2321169" cy="58477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Bahnschrift"/>
              </a:rPr>
              <a:t>задача</a:t>
            </a:r>
          </a:p>
        </p:txBody>
      </p:sp>
      <p:pic>
        <p:nvPicPr>
          <p:cNvPr id="70" name="Picture 2" descr="Песочные часы руки держат песочные часы и песочные часы. | Премиум векторы">
            <a:extLst>
              <a:ext uri="{FF2B5EF4-FFF2-40B4-BE49-F238E27FC236}">
                <a16:creationId xmlns:a16="http://schemas.microsoft.com/office/drawing/2014/main" id="{31469FDE-5A57-1526-E2A6-FDB70154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59" cy="10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70">
            <a:extLst>
              <a:ext uri="{FF2B5EF4-FFF2-40B4-BE49-F238E27FC236}">
                <a16:creationId xmlns:a16="http://schemas.microsoft.com/office/drawing/2014/main" id="{CC48E80B-D6AC-0F3C-5245-3CA08D1BEE9D}"/>
              </a:ext>
            </a:extLst>
          </p:cNvPr>
          <p:cNvGrpSpPr/>
          <p:nvPr/>
        </p:nvGrpSpPr>
        <p:grpSpPr>
          <a:xfrm>
            <a:off x="3760462" y="1102315"/>
            <a:ext cx="8092302" cy="5155604"/>
            <a:chOff x="3760462" y="1102315"/>
            <a:chExt cx="8092302" cy="5155604"/>
          </a:xfrm>
        </p:grpSpPr>
        <p:grpSp>
          <p:nvGrpSpPr>
            <p:cNvPr id="6" name="Группа 44"/>
            <p:cNvGrpSpPr/>
            <p:nvPr/>
          </p:nvGrpSpPr>
          <p:grpSpPr>
            <a:xfrm>
              <a:off x="6815653" y="2416824"/>
              <a:ext cx="1862779" cy="1382632"/>
              <a:chOff x="657872" y="1542730"/>
              <a:chExt cx="1862779" cy="1382632"/>
            </a:xfrm>
          </p:grpSpPr>
          <p:pic>
            <p:nvPicPr>
              <p:cNvPr id="4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844063" y="1805354"/>
                <a:ext cx="1524000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семейный клуб</a:t>
                </a:r>
              </a:p>
            </p:txBody>
          </p:sp>
        </p:grpSp>
        <p:grpSp>
          <p:nvGrpSpPr>
            <p:cNvPr id="8" name="Группа 45"/>
            <p:cNvGrpSpPr/>
            <p:nvPr/>
          </p:nvGrpSpPr>
          <p:grpSpPr>
            <a:xfrm>
              <a:off x="5291653" y="2379534"/>
              <a:ext cx="1862779" cy="1382632"/>
              <a:chOff x="657872" y="1542730"/>
              <a:chExt cx="1862779" cy="1382632"/>
            </a:xfrm>
          </p:grpSpPr>
          <p:pic>
            <p:nvPicPr>
              <p:cNvPr id="47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интеллектуальное кафе</a:t>
                </a:r>
              </a:p>
            </p:txBody>
          </p:sp>
        </p:grpSp>
        <p:grpSp>
          <p:nvGrpSpPr>
            <p:cNvPr id="9" name="Группа 48"/>
            <p:cNvGrpSpPr/>
            <p:nvPr/>
          </p:nvGrpSpPr>
          <p:grpSpPr>
            <a:xfrm>
              <a:off x="3760462" y="2386627"/>
              <a:ext cx="1862779" cy="1382632"/>
              <a:chOff x="657872" y="1542730"/>
              <a:chExt cx="1862779" cy="1382632"/>
            </a:xfrm>
          </p:grpSpPr>
          <p:pic>
            <p:nvPicPr>
              <p:cNvPr id="5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экологическая акция</a:t>
                </a:r>
              </a:p>
            </p:txBody>
          </p:sp>
        </p:grpSp>
        <p:grpSp>
          <p:nvGrpSpPr>
            <p:cNvPr id="10" name="Группа 51"/>
            <p:cNvGrpSpPr/>
            <p:nvPr/>
          </p:nvGrpSpPr>
          <p:grpSpPr>
            <a:xfrm>
              <a:off x="6951301" y="1141601"/>
              <a:ext cx="1862779" cy="1382632"/>
              <a:chOff x="657872" y="1542730"/>
              <a:chExt cx="1862779" cy="1382632"/>
            </a:xfrm>
          </p:grpSpPr>
          <p:pic>
            <p:nvPicPr>
              <p:cNvPr id="53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844063" y="1805354"/>
                <a:ext cx="1524000" cy="554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конкурс патриотической песни</a:t>
                </a:r>
              </a:p>
            </p:txBody>
          </p:sp>
        </p:grpSp>
        <p:grpSp>
          <p:nvGrpSpPr>
            <p:cNvPr id="11" name="Группа 54"/>
            <p:cNvGrpSpPr/>
            <p:nvPr/>
          </p:nvGrpSpPr>
          <p:grpSpPr>
            <a:xfrm>
              <a:off x="5357847" y="1102315"/>
              <a:ext cx="1862779" cy="1382632"/>
              <a:chOff x="-339569" y="1031977"/>
              <a:chExt cx="1862779" cy="1382632"/>
            </a:xfrm>
          </p:grpSpPr>
          <p:pic>
            <p:nvPicPr>
              <p:cNvPr id="56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-339569" y="1031977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-129932" y="1333598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вечер исторической памяти</a:t>
                </a:r>
              </a:p>
            </p:txBody>
          </p:sp>
        </p:grpSp>
        <p:grpSp>
          <p:nvGrpSpPr>
            <p:cNvPr id="12" name="Группа 60"/>
            <p:cNvGrpSpPr/>
            <p:nvPr/>
          </p:nvGrpSpPr>
          <p:grpSpPr>
            <a:xfrm>
              <a:off x="3772311" y="1123690"/>
              <a:ext cx="1862779" cy="1382632"/>
              <a:chOff x="4069287" y="1718576"/>
              <a:chExt cx="1862779" cy="1382632"/>
            </a:xfrm>
          </p:grpSpPr>
          <p:pic>
            <p:nvPicPr>
              <p:cNvPr id="59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4069287" y="1718576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278924" y="2028093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ярмарка профессий</a:t>
                </a:r>
              </a:p>
            </p:txBody>
          </p:sp>
        </p:grpSp>
        <p:grpSp>
          <p:nvGrpSpPr>
            <p:cNvPr id="13" name="Группа 61"/>
            <p:cNvGrpSpPr/>
            <p:nvPr/>
          </p:nvGrpSpPr>
          <p:grpSpPr>
            <a:xfrm>
              <a:off x="3812558" y="4875287"/>
              <a:ext cx="1862779" cy="1382632"/>
              <a:chOff x="-1968098" y="1659961"/>
              <a:chExt cx="1862779" cy="1382632"/>
            </a:xfrm>
          </p:grpSpPr>
          <p:pic>
            <p:nvPicPr>
              <p:cNvPr id="63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-1968098" y="1659961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-1758460" y="1899138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/>
                  <a:t>классный час «Как жить в коллективе»</a:t>
                </a:r>
              </a:p>
            </p:txBody>
          </p:sp>
        </p:grpSp>
        <p:grpSp>
          <p:nvGrpSpPr>
            <p:cNvPr id="20" name="Группа 64"/>
            <p:cNvGrpSpPr/>
            <p:nvPr/>
          </p:nvGrpSpPr>
          <p:grpSpPr>
            <a:xfrm>
              <a:off x="9989985" y="1141601"/>
              <a:ext cx="1862779" cy="1382632"/>
              <a:chOff x="657872" y="1542730"/>
              <a:chExt cx="1862779" cy="1382632"/>
            </a:xfrm>
          </p:grpSpPr>
          <p:pic>
            <p:nvPicPr>
              <p:cNvPr id="66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0FC2D67-8D1E-4079-ADB2-2C32D0C1A0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44063" y="1805354"/>
                <a:ext cx="1524000" cy="792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конкурс рисунков «Любовь и Отечество»</a:t>
                </a:r>
              </a:p>
            </p:txBody>
          </p:sp>
        </p:grpSp>
        <p:grpSp>
          <p:nvGrpSpPr>
            <p:cNvPr id="31" name="Группа 45">
              <a:extLst>
                <a:ext uri="{FF2B5EF4-FFF2-40B4-BE49-F238E27FC236}">
                  <a16:creationId xmlns:a16="http://schemas.microsoft.com/office/drawing/2014/main" id="{27D8223A-DA1B-87D6-A1DE-CD53732FB7FF}"/>
                </a:ext>
              </a:extLst>
            </p:cNvPr>
            <p:cNvGrpSpPr/>
            <p:nvPr/>
          </p:nvGrpSpPr>
          <p:grpSpPr>
            <a:xfrm>
              <a:off x="8517411" y="1177680"/>
              <a:ext cx="1862779" cy="1382632"/>
              <a:chOff x="657872" y="1542730"/>
              <a:chExt cx="1862779" cy="1382632"/>
            </a:xfrm>
          </p:grpSpPr>
          <p:pic>
            <p:nvPicPr>
              <p:cNvPr id="21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071ABCEA-E10C-41CB-EE96-AB0951D12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4ECDF5-5CB9-FBC0-14C8-100AD1936EA7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дизайн пришкольного участка</a:t>
                </a:r>
              </a:p>
            </p:txBody>
          </p:sp>
        </p:grpSp>
        <p:grpSp>
          <p:nvGrpSpPr>
            <p:cNvPr id="36" name="Группа 51">
              <a:extLst>
                <a:ext uri="{FF2B5EF4-FFF2-40B4-BE49-F238E27FC236}">
                  <a16:creationId xmlns:a16="http://schemas.microsoft.com/office/drawing/2014/main" id="{D0E967A5-52F4-FA8D-DBA9-B125BA956E67}"/>
                </a:ext>
              </a:extLst>
            </p:cNvPr>
            <p:cNvGrpSpPr/>
            <p:nvPr/>
          </p:nvGrpSpPr>
          <p:grpSpPr>
            <a:xfrm>
              <a:off x="5380738" y="3679743"/>
              <a:ext cx="1862779" cy="1382632"/>
              <a:chOff x="657872" y="1542730"/>
              <a:chExt cx="1862779" cy="1382632"/>
            </a:xfrm>
          </p:grpSpPr>
          <p:pic>
            <p:nvPicPr>
              <p:cNvPr id="3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21FB394D-5B6E-4D73-6ECF-B112C6064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E45BB6-FCD0-C2AD-ADD7-DB7B6E1C2540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27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битва хоров</a:t>
                </a:r>
              </a:p>
            </p:txBody>
          </p:sp>
        </p:grpSp>
        <p:grpSp>
          <p:nvGrpSpPr>
            <p:cNvPr id="39" name="Группа 44">
              <a:extLst>
                <a:ext uri="{FF2B5EF4-FFF2-40B4-BE49-F238E27FC236}">
                  <a16:creationId xmlns:a16="http://schemas.microsoft.com/office/drawing/2014/main" id="{70290825-0660-309E-C5D9-B6779F211100}"/>
                </a:ext>
              </a:extLst>
            </p:cNvPr>
            <p:cNvGrpSpPr/>
            <p:nvPr/>
          </p:nvGrpSpPr>
          <p:grpSpPr>
            <a:xfrm>
              <a:off x="8366633" y="2450506"/>
              <a:ext cx="1862779" cy="1382632"/>
              <a:chOff x="657872" y="1542730"/>
              <a:chExt cx="1862779" cy="1382632"/>
            </a:xfrm>
          </p:grpSpPr>
          <p:pic>
            <p:nvPicPr>
              <p:cNvPr id="37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35AFCF21-258B-3764-7E66-EEF8C978C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7C4EE3-2E11-9A21-BEC3-35D10BC12F47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792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квест</a:t>
                </a: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«По тропам истории предков»</a:t>
                </a:r>
              </a:p>
            </p:txBody>
          </p:sp>
        </p:grpSp>
        <p:grpSp>
          <p:nvGrpSpPr>
            <p:cNvPr id="43" name="Группа 44">
              <a:extLst>
                <a:ext uri="{FF2B5EF4-FFF2-40B4-BE49-F238E27FC236}">
                  <a16:creationId xmlns:a16="http://schemas.microsoft.com/office/drawing/2014/main" id="{AE52FDBD-23DA-D99F-2EFF-E2E7CFEEABA5}"/>
                </a:ext>
              </a:extLst>
            </p:cNvPr>
            <p:cNvGrpSpPr/>
            <p:nvPr/>
          </p:nvGrpSpPr>
          <p:grpSpPr>
            <a:xfrm>
              <a:off x="9929106" y="2469330"/>
              <a:ext cx="1862779" cy="1382632"/>
              <a:chOff x="657872" y="1542730"/>
              <a:chExt cx="1862779" cy="1382632"/>
            </a:xfrm>
          </p:grpSpPr>
          <p:pic>
            <p:nvPicPr>
              <p:cNvPr id="4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BA32E605-6205-9354-E072-0E05A400CB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58FCE8-DF28-A070-4DD4-BAC6ECA0999F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вахта           памяти</a:t>
                </a:r>
              </a:p>
            </p:txBody>
          </p:sp>
        </p:grpSp>
        <p:grpSp>
          <p:nvGrpSpPr>
            <p:cNvPr id="49" name="Группа 44">
              <a:extLst>
                <a:ext uri="{FF2B5EF4-FFF2-40B4-BE49-F238E27FC236}">
                  <a16:creationId xmlns:a16="http://schemas.microsoft.com/office/drawing/2014/main" id="{69F66B73-187F-E90C-FEC2-D26806C5F2E2}"/>
                </a:ext>
              </a:extLst>
            </p:cNvPr>
            <p:cNvGrpSpPr/>
            <p:nvPr/>
          </p:nvGrpSpPr>
          <p:grpSpPr>
            <a:xfrm>
              <a:off x="3772311" y="3672650"/>
              <a:ext cx="1862779" cy="1382632"/>
              <a:chOff x="657872" y="1542730"/>
              <a:chExt cx="1862779" cy="1382632"/>
            </a:xfrm>
          </p:grpSpPr>
          <p:pic>
            <p:nvPicPr>
              <p:cNvPr id="45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E1B66633-F3D9-A007-AB95-DD148C114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AB0B5F-069F-82A2-9786-06C50A72168A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448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solidFill>
                      <a:srgbClr val="181818"/>
                    </a:solidFill>
                  </a:rPr>
                  <a:t>с</a:t>
                </a:r>
                <a:r>
                  <a:rPr lang="ru-RU" sz="1600" b="1" i="0" dirty="0">
                    <a:solidFill>
                      <a:srgbClr val="181818"/>
                    </a:solidFill>
                    <a:effectLst/>
                  </a:rPr>
                  <a:t>частливый выходной</a:t>
                </a:r>
                <a:endPara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8" name="Группа 51">
              <a:extLst>
                <a:ext uri="{FF2B5EF4-FFF2-40B4-BE49-F238E27FC236}">
                  <a16:creationId xmlns:a16="http://schemas.microsoft.com/office/drawing/2014/main" id="{729A9731-CE6B-BDEE-3D03-AE217AC5E3B3}"/>
                </a:ext>
              </a:extLst>
            </p:cNvPr>
            <p:cNvGrpSpPr/>
            <p:nvPr/>
          </p:nvGrpSpPr>
          <p:grpSpPr>
            <a:xfrm>
              <a:off x="6922751" y="3676628"/>
              <a:ext cx="1862779" cy="1382632"/>
              <a:chOff x="657872" y="1542730"/>
              <a:chExt cx="1862779" cy="1382632"/>
            </a:xfrm>
          </p:grpSpPr>
          <p:pic>
            <p:nvPicPr>
              <p:cNvPr id="52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FBC5487E-0430-3B5A-7C49-4D6995CBE9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0EDC624-3147-DCBF-10AA-934BBA8CFAE4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история семьи в истории страны</a:t>
                </a:r>
              </a:p>
            </p:txBody>
          </p:sp>
        </p:grpSp>
        <p:grpSp>
          <p:nvGrpSpPr>
            <p:cNvPr id="62" name="Группа 51">
              <a:extLst>
                <a:ext uri="{FF2B5EF4-FFF2-40B4-BE49-F238E27FC236}">
                  <a16:creationId xmlns:a16="http://schemas.microsoft.com/office/drawing/2014/main" id="{51979305-2275-2514-FA20-D8E953DCA569}"/>
                </a:ext>
              </a:extLst>
            </p:cNvPr>
            <p:cNvGrpSpPr/>
            <p:nvPr/>
          </p:nvGrpSpPr>
          <p:grpSpPr>
            <a:xfrm>
              <a:off x="9977942" y="3714356"/>
              <a:ext cx="1862779" cy="1382632"/>
              <a:chOff x="657872" y="1542730"/>
              <a:chExt cx="1862779" cy="1382632"/>
            </a:xfrm>
          </p:grpSpPr>
          <p:pic>
            <p:nvPicPr>
              <p:cNvPr id="60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6C4B0C2F-8190-78E9-171D-17DEE787E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F4469B-F9D4-56EB-8A58-39E03109AB05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792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конкурс видеороликов «Мое Отечество»</a:t>
                </a:r>
              </a:p>
            </p:txBody>
          </p:sp>
        </p:grpSp>
        <p:grpSp>
          <p:nvGrpSpPr>
            <p:cNvPr id="30720" name="Группа 51">
              <a:extLst>
                <a:ext uri="{FF2B5EF4-FFF2-40B4-BE49-F238E27FC236}">
                  <a16:creationId xmlns:a16="http://schemas.microsoft.com/office/drawing/2014/main" id="{528C0355-01E1-0515-8034-FCD39D26E464}"/>
                </a:ext>
              </a:extLst>
            </p:cNvPr>
            <p:cNvGrpSpPr/>
            <p:nvPr/>
          </p:nvGrpSpPr>
          <p:grpSpPr>
            <a:xfrm>
              <a:off x="8442022" y="3733180"/>
              <a:ext cx="1862779" cy="1382632"/>
              <a:chOff x="657872" y="1542730"/>
              <a:chExt cx="1862779" cy="1382632"/>
            </a:xfrm>
          </p:grpSpPr>
          <p:pic>
            <p:nvPicPr>
              <p:cNvPr id="65" name="Picture 4" descr="Желтый стикер иллюстрация штока. иллюстрации насчитывающей стикер - 45574819">
                <a:extLst>
                  <a:ext uri="{FF2B5EF4-FFF2-40B4-BE49-F238E27FC236}">
                    <a16:creationId xmlns:a16="http://schemas.microsoft.com/office/drawing/2014/main" id="{270C1AE7-B8B7-6A9E-C421-04F6209FF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0262" b="2856"/>
              <a:stretch>
                <a:fillRect/>
              </a:stretch>
            </p:blipFill>
            <p:spPr bwMode="auto">
              <a:xfrm>
                <a:off x="657872" y="1542730"/>
                <a:ext cx="1862779" cy="1382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36E0430-44B1-A670-215E-25CE54BB0445}"/>
                  </a:ext>
                </a:extLst>
              </p:cNvPr>
              <p:cNvSpPr txBox="1"/>
              <p:nvPr/>
            </p:nvSpPr>
            <p:spPr>
              <a:xfrm>
                <a:off x="844063" y="1805354"/>
                <a:ext cx="1524000" cy="62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ролик «Наши семейные традиции»</a:t>
                </a:r>
              </a:p>
            </p:txBody>
          </p:sp>
        </p:grpSp>
      </p:grpSp>
      <p:pic>
        <p:nvPicPr>
          <p:cNvPr id="80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5385211" y="49045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8471311" y="49172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6985411" y="49172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 descr="Желтый стикер иллюстрация штока. иллюстрации насчитывающей стикер - 45574819">
            <a:extLst>
              <a:ext uri="{FF2B5EF4-FFF2-40B4-BE49-F238E27FC236}">
                <a16:creationId xmlns:a16="http://schemas.microsoft.com/office/drawing/2014/main" id="{E1B66633-F3D9-A007-AB95-DD148C11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262" b="2856"/>
          <a:stretch>
            <a:fillRect/>
          </a:stretch>
        </p:blipFill>
        <p:spPr bwMode="auto">
          <a:xfrm>
            <a:off x="9995311" y="4929950"/>
            <a:ext cx="1862779" cy="13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5596802" y="5141774"/>
            <a:ext cx="1524000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181818"/>
                </a:solidFill>
              </a:rPr>
              <a:t>и</a:t>
            </a:r>
            <a:r>
              <a:rPr lang="ru-RU" sz="1600" b="1" i="0" dirty="0">
                <a:solidFill>
                  <a:srgbClr val="181818"/>
                </a:solidFill>
                <a:effectLst/>
              </a:rPr>
              <a:t>гра                «Я помню…»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7184302" y="5179874"/>
            <a:ext cx="1524000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181818"/>
                </a:solidFill>
              </a:rPr>
              <a:t>сбор посылок для животных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8670202" y="5217974"/>
            <a:ext cx="15240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i="0" dirty="0">
                <a:solidFill>
                  <a:srgbClr val="181818"/>
                </a:solidFill>
                <a:effectLst/>
              </a:rPr>
              <a:t>Диспут    «Какая она дружба»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AB0B5F-069F-82A2-9786-06C50A72168A}"/>
              </a:ext>
            </a:extLst>
          </p:cNvPr>
          <p:cNvSpPr txBox="1"/>
          <p:nvPr/>
        </p:nvSpPr>
        <p:spPr>
          <a:xfrm>
            <a:off x="10181502" y="5192574"/>
            <a:ext cx="1524000" cy="62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>
                <a:solidFill>
                  <a:srgbClr val="181818"/>
                </a:solidFill>
              </a:rPr>
              <a:t>л</a:t>
            </a:r>
            <a:r>
              <a:rPr lang="ru-RU" sz="1600" b="1" i="0" dirty="0">
                <a:solidFill>
                  <a:srgbClr val="181818"/>
                </a:solidFill>
                <a:effectLst/>
              </a:rPr>
              <a:t>итературная гостиная   «Мои герои»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13252</TotalTime>
  <Words>3223</Words>
  <Application>Microsoft Office PowerPoint</Application>
  <PresentationFormat>Широкоэкранный</PresentationFormat>
  <Paragraphs>462</Paragraphs>
  <Slides>42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9" baseType="lpstr">
      <vt:lpstr>Arial</vt:lpstr>
      <vt:lpstr>Bahnschrift</vt:lpstr>
      <vt:lpstr>Bahnschrift Condensed</vt:lpstr>
      <vt:lpstr>Bahnschrift SemiBold</vt:lpstr>
      <vt:lpstr>Bahnschrift SemiBold Condensed</vt:lpstr>
      <vt:lpstr>Bahnschrift SemiBold SemiConden</vt:lpstr>
      <vt:lpstr>Bahnschrift SemiCondensed</vt:lpstr>
      <vt:lpstr>Bahnschrift SemiLight</vt:lpstr>
      <vt:lpstr>Bahnschrift SemiLight Condensed</vt:lpstr>
      <vt:lpstr>Bahnschrift SemiLight SemiConde</vt:lpstr>
      <vt:lpstr>Calibri</vt:lpstr>
      <vt:lpstr>Calibri Light</vt:lpstr>
      <vt:lpstr>Cambria</vt:lpstr>
      <vt:lpstr>system-ui</vt:lpstr>
      <vt:lpstr>Wingdings</vt:lpstr>
      <vt:lpstr>Wingdings 3</vt:lpstr>
      <vt:lpstr>Тема Office</vt:lpstr>
      <vt:lpstr>   Стратегическая сессия:  «От создания условий для формирования функциональной грамотности обучающихся  к достижению планируемых результатов в контексте актуальных ФГОС ОО»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Доска идей</vt:lpstr>
      <vt:lpstr>Доска идей</vt:lpstr>
      <vt:lpstr>Доска идей</vt:lpstr>
      <vt:lpstr>Презентация PowerPoint</vt:lpstr>
      <vt:lpstr>Концептуальная модель оценки глобальных компетенций</vt:lpstr>
      <vt:lpstr>Презентация PowerPoint</vt:lpstr>
      <vt:lpstr>Показатели готовности учителя к развитию функциональной грамотности в учебном процессе </vt:lpstr>
      <vt:lpstr>Несколько слов о функциональной грамотности…</vt:lpstr>
      <vt:lpstr>Несколько слов о функциональной грамотности…</vt:lpstr>
      <vt:lpstr>           Итак!</vt:lpstr>
      <vt:lpstr>Презентация PowerPoint</vt:lpstr>
      <vt:lpstr>Конкретизируем идеи по содержательному наполнению таблицы</vt:lpstr>
      <vt:lpstr>Характеристика учебного задания, направленного на формирование/оценку умения </vt:lpstr>
      <vt:lpstr>Презентация PowerPoint</vt:lpstr>
      <vt:lpstr>Презентация PowerPoint</vt:lpstr>
      <vt:lpstr>Презентация PowerPoint</vt:lpstr>
      <vt:lpstr>   Проектировочная  сессия: часть 2 «ФОП как инструмент достижения результатов освоения ООП»</vt:lpstr>
      <vt:lpstr>Методист!               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Матрица выполнения кейса</vt:lpstr>
      <vt:lpstr>Подведение итогов работы в группе</vt:lpstr>
      <vt:lpstr>   Проектировочная  сессия: часть 3  подведение итогов</vt:lpstr>
      <vt:lpstr>Презентация PowerPoint</vt:lpstr>
      <vt:lpstr>Пример выполнения кейса 1</vt:lpstr>
      <vt:lpstr>Презентация PowerPoint</vt:lpstr>
      <vt:lpstr>Пример выполнения кейса 2</vt:lpstr>
      <vt:lpstr>Презентация PowerPoint</vt:lpstr>
      <vt:lpstr>Презентация PowerPoint</vt:lpstr>
      <vt:lpstr>Презентация PowerPoint</vt:lpstr>
      <vt:lpstr>Пример выполнения кейса 4</vt:lpstr>
      <vt:lpstr>Презентация PowerPoint</vt:lpstr>
      <vt:lpstr>Используемые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 Лапина</cp:lastModifiedBy>
  <cp:revision>696</cp:revision>
  <dcterms:created xsi:type="dcterms:W3CDTF">2021-02-13T04:54:40Z</dcterms:created>
  <dcterms:modified xsi:type="dcterms:W3CDTF">2023-03-30T12:49:28Z</dcterms:modified>
</cp:coreProperties>
</file>