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4" r:id="rId6"/>
    <p:sldId id="266" r:id="rId7"/>
    <p:sldId id="267" r:id="rId8"/>
    <p:sldId id="260" r:id="rId9"/>
    <p:sldId id="268" r:id="rId10"/>
    <p:sldId id="271" r:id="rId11"/>
    <p:sldId id="272" r:id="rId12"/>
    <p:sldId id="273" r:id="rId13"/>
    <p:sldId id="269" r:id="rId14"/>
    <p:sldId id="275" r:id="rId15"/>
    <p:sldId id="276" r:id="rId16"/>
    <p:sldId id="277" r:id="rId17"/>
    <p:sldId id="270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662C-1E2F-441C-AFF1-0E4CD2A59FBB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0724472-3679-4277-8373-9C14D4A00F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09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662C-1E2F-441C-AFF1-0E4CD2A59FBB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472-3679-4277-8373-9C14D4A00F75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65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662C-1E2F-441C-AFF1-0E4CD2A59FBB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472-3679-4277-8373-9C14D4A00F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70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662C-1E2F-441C-AFF1-0E4CD2A59FBB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472-3679-4277-8373-9C14D4A00F75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48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662C-1E2F-441C-AFF1-0E4CD2A59FBB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472-3679-4277-8373-9C14D4A00F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42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662C-1E2F-441C-AFF1-0E4CD2A59FBB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472-3679-4277-8373-9C14D4A00F75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69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662C-1E2F-441C-AFF1-0E4CD2A59FBB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472-3679-4277-8373-9C14D4A00F75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32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662C-1E2F-441C-AFF1-0E4CD2A59FBB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472-3679-4277-8373-9C14D4A00F75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22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662C-1E2F-441C-AFF1-0E4CD2A59FBB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472-3679-4277-8373-9C14D4A00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97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662C-1E2F-441C-AFF1-0E4CD2A59FBB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472-3679-4277-8373-9C14D4A00F75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22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134662C-1E2F-441C-AFF1-0E4CD2A59FBB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472-3679-4277-8373-9C14D4A00F75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69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4662C-1E2F-441C-AFF1-0E4CD2A59FBB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0724472-3679-4277-8373-9C14D4A00F7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64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F8784-7848-4479-9326-DD8DD6C11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Преподавание грамматики детям с ОВЗ на основе сравнения с родным языком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283FC5-C76D-4CC9-AEA8-05A7F086A2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Соколовская Н.А</a:t>
            </a:r>
          </a:p>
          <a:p>
            <a:r>
              <a:rPr lang="ru-RU" dirty="0"/>
              <a:t>МБОУ СОШ Перспектива</a:t>
            </a:r>
          </a:p>
        </p:txBody>
      </p:sp>
    </p:spTree>
    <p:extLst>
      <p:ext uri="{BB962C8B-B14F-4D97-AF65-F5344CB8AC3E}">
        <p14:creationId xmlns:p14="http://schemas.microsoft.com/office/powerpoint/2010/main" val="2161414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1AF6FB4-70C5-4340-B201-A943B34211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41" y="356360"/>
            <a:ext cx="4455582" cy="5196301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00A9428E-B104-4DAB-AE62-281B29DE3A5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4743"/>
            <a:ext cx="5850556" cy="4387918"/>
          </a:xfrm>
        </p:spPr>
      </p:pic>
    </p:spTree>
    <p:extLst>
      <p:ext uri="{BB962C8B-B14F-4D97-AF65-F5344CB8AC3E}">
        <p14:creationId xmlns:p14="http://schemas.microsoft.com/office/powerpoint/2010/main" val="384445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34B744C-968E-44A9-8F1E-0DE0BEE8FE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694480"/>
            <a:ext cx="7099443" cy="5324581"/>
          </a:xfrm>
        </p:spPr>
      </p:pic>
    </p:spTree>
    <p:extLst>
      <p:ext uri="{BB962C8B-B14F-4D97-AF65-F5344CB8AC3E}">
        <p14:creationId xmlns:p14="http://schemas.microsoft.com/office/powerpoint/2010/main" val="990008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40BE6-C4D1-4AB4-B50A-B1A51156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50EDF26-7C33-4957-B530-2ED8E7159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24" y="165752"/>
            <a:ext cx="10177247" cy="7632935"/>
          </a:xfrm>
        </p:spPr>
      </p:pic>
    </p:spTree>
    <p:extLst>
      <p:ext uri="{BB962C8B-B14F-4D97-AF65-F5344CB8AC3E}">
        <p14:creationId xmlns:p14="http://schemas.microsoft.com/office/powerpoint/2010/main" val="1478705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E765E-FB38-4424-BCEA-1E4EDF00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Составление заданий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D11BD2-482F-4E31-9E00-D5025055F8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 </a:t>
            </a:r>
            <a:r>
              <a:rPr lang="ru-RU" sz="1800" dirty="0"/>
              <a:t>При составлении заданий мы также составляем по уровню сложности по нарастающей от простого к сложному. </a:t>
            </a:r>
          </a:p>
          <a:p>
            <a:r>
              <a:rPr lang="ru-RU" sz="1800" dirty="0"/>
              <a:t> К примеру можно дать небольшие карточки и попросить учащихся перевести разные формы глагола </a:t>
            </a:r>
            <a:r>
              <a:rPr lang="en-US" sz="1800" dirty="0"/>
              <a:t>to be </a:t>
            </a:r>
            <a:endParaRPr lang="ru-RU" sz="1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9EA7D62-E72A-B37A-C27A-22B4430AC1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2432150"/>
            <a:ext cx="4645025" cy="2612826"/>
          </a:xfrm>
        </p:spPr>
      </p:pic>
    </p:spTree>
    <p:extLst>
      <p:ext uri="{BB962C8B-B14F-4D97-AF65-F5344CB8AC3E}">
        <p14:creationId xmlns:p14="http://schemas.microsoft.com/office/powerpoint/2010/main" val="222309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7883C0-67CE-7DA0-4E28-34FA19D4C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23" y="2067691"/>
            <a:ext cx="5903528" cy="4075657"/>
          </a:xfrm>
        </p:spPr>
      </p:pic>
    </p:spTree>
    <p:extLst>
      <p:ext uri="{BB962C8B-B14F-4D97-AF65-F5344CB8AC3E}">
        <p14:creationId xmlns:p14="http://schemas.microsoft.com/office/powerpoint/2010/main" val="2890960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19BC5D4-5F21-243E-1618-147B8098F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74952"/>
            <a:ext cx="9604375" cy="2331984"/>
          </a:xfrm>
        </p:spPr>
      </p:pic>
    </p:spTree>
    <p:extLst>
      <p:ext uri="{BB962C8B-B14F-4D97-AF65-F5344CB8AC3E}">
        <p14:creationId xmlns:p14="http://schemas.microsoft.com/office/powerpoint/2010/main" val="3651925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E735AD-F6AD-07DE-53C4-EF080A9E9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16" y="2016125"/>
            <a:ext cx="6047292" cy="3449638"/>
          </a:xfrm>
        </p:spPr>
      </p:pic>
    </p:spTree>
    <p:extLst>
      <p:ext uri="{BB962C8B-B14F-4D97-AF65-F5344CB8AC3E}">
        <p14:creationId xmlns:p14="http://schemas.microsoft.com/office/powerpoint/2010/main" val="541335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B4223-F031-4EF6-82EE-D970D2F3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8EE419-9A23-45C8-AC32-94E7BDED9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sz="1900" dirty="0"/>
              <a:t>Учащиеся  с большим интересом изучают грамматический материал</a:t>
            </a:r>
          </a:p>
          <a:p>
            <a:r>
              <a:rPr lang="ru-RU" sz="1900" dirty="0"/>
              <a:t>2. Понимание материала проходит более легко и непринужденно</a:t>
            </a:r>
          </a:p>
          <a:p>
            <a:r>
              <a:rPr lang="ru-RU" sz="1900" dirty="0"/>
              <a:t>3. Ученики сами </a:t>
            </a:r>
            <a:r>
              <a:rPr lang="ru-RU" sz="1900" dirty="0">
                <a:solidFill>
                  <a:srgbClr val="000000"/>
                </a:solidFill>
              </a:rPr>
              <a:t>неизбежно сравнивают, анализируют, обобщают те или иные признаки грамматических явлений и могут объяснить изучаемый материал не только себе , но и друг другу.</a:t>
            </a:r>
          </a:p>
          <a:p>
            <a:r>
              <a:rPr lang="ru-RU" sz="1900" dirty="0">
                <a:solidFill>
                  <a:srgbClr val="000000"/>
                </a:solidFill>
              </a:rPr>
              <a:t>4. На уроках присутствует атмосфера ни монолога учителя, а диалог класса и учителя: приводя аналоги с русским языком мы вместе выводим правило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17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4AF5E-496B-4D4E-B47E-606D03FC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Thank you for attention</a:t>
            </a:r>
            <a:r>
              <a:rPr lang="en-US" dirty="0"/>
              <a:t>!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DEE0CB-42B4-4912-BAB7-4B06877E2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499E68-3A16-4DEE-A2F4-2666BED07A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3" r="213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364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18DD0-3B26-4743-A0AA-8035FE36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МБОУ СОШ «Перспектива»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381C9C-165C-4AD9-8129-153126DB79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МБОУ СОШ «Перспектива» обучает детей с ОВЗ в течении 20 лет.</a:t>
            </a:r>
          </a:p>
          <a:p>
            <a:r>
              <a:rPr lang="ru-RU" sz="1800" dirty="0"/>
              <a:t>Наша школа является общеобразовательной</a:t>
            </a:r>
          </a:p>
          <a:p>
            <a:r>
              <a:rPr lang="ru-RU" sz="1800" dirty="0"/>
              <a:t>Обучение делится на:</a:t>
            </a:r>
          </a:p>
          <a:p>
            <a:r>
              <a:rPr lang="ru-RU" sz="1800" dirty="0"/>
              <a:t>Начальный</a:t>
            </a:r>
          </a:p>
          <a:p>
            <a:r>
              <a:rPr lang="ru-RU" sz="1800" dirty="0"/>
              <a:t>Средний</a:t>
            </a:r>
          </a:p>
          <a:p>
            <a:r>
              <a:rPr lang="ru-RU" sz="1800" dirty="0"/>
              <a:t>Старший этапы обучение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9A7201A-F4FF-4781-9C07-1071B436C8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95" y="2084831"/>
            <a:ext cx="3950208" cy="3057011"/>
          </a:xfrm>
        </p:spPr>
      </p:pic>
    </p:spTree>
    <p:extLst>
      <p:ext uri="{BB962C8B-B14F-4D97-AF65-F5344CB8AC3E}">
        <p14:creationId xmlns:p14="http://schemas.microsoft.com/office/powerpoint/2010/main" val="66105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BF653-427F-4EB7-97A8-061993930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Виды ОВЗ у обучающихся МБОУ СОШ «Перспектива»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AF55E4-3CEB-4012-8209-38C46E15A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РАС (расстройство аутистического спектра)</a:t>
            </a:r>
          </a:p>
          <a:p>
            <a:pPr marL="0" indent="0">
              <a:buNone/>
            </a:pPr>
            <a:r>
              <a:rPr lang="ru-RU" sz="1800" dirty="0"/>
              <a:t>ЗПР (Задержка психического развития</a:t>
            </a:r>
            <a:r>
              <a:rPr lang="ru-RU" sz="1800" b="1" dirty="0"/>
              <a:t>)</a:t>
            </a:r>
          </a:p>
          <a:p>
            <a:pPr marL="0" indent="0">
              <a:buNone/>
            </a:pPr>
            <a:r>
              <a:rPr lang="ru-RU" sz="1800" dirty="0"/>
              <a:t>ДЦП (Детский церебральный паралич)</a:t>
            </a:r>
            <a:endParaRPr lang="en-US" sz="1800" dirty="0"/>
          </a:p>
          <a:p>
            <a:pPr marL="0" indent="0">
              <a:buNone/>
            </a:pPr>
            <a:r>
              <a:rPr lang="ru-RU" sz="1800" dirty="0"/>
              <a:t>СДВГ (Синдром дефицита внимания и (или) гиперактивности)</a:t>
            </a:r>
          </a:p>
          <a:p>
            <a:pPr marL="0" indent="0">
              <a:buNone/>
            </a:pPr>
            <a:r>
              <a:rPr lang="ru-RU" sz="1800" dirty="0"/>
              <a:t>И другие</a:t>
            </a:r>
          </a:p>
        </p:txBody>
      </p:sp>
    </p:spTree>
    <p:extLst>
      <p:ext uri="{BB962C8B-B14F-4D97-AF65-F5344CB8AC3E}">
        <p14:creationId xmlns:p14="http://schemas.microsoft.com/office/powerpoint/2010/main" val="290421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52D63-C296-4AAD-A655-A1D346C72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Нашими  Принципами Работы детей С ОВЗ являются</a:t>
            </a:r>
            <a:r>
              <a:rPr lang="ru-RU" sz="4000" dirty="0">
                <a:solidFill>
                  <a:srgbClr val="FF0000"/>
                </a:solidFill>
              </a:rPr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8C012-E8B8-4EDC-A974-6DF2B173E3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dirty="0"/>
              <a:t>1.  Адаптация методик обучения и воспитания к особым образовательным потребностям обучающихся и воспитанников с ОВЗ (составление рабочих программ, наглядных пособий и упражнений)</a:t>
            </a:r>
          </a:p>
          <a:p>
            <a:r>
              <a:rPr lang="ru-RU" sz="7200" dirty="0"/>
              <a:t>2. Взаимодействие с классными руководителями и психологическими службами школы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8217BC-75DE-42DF-AA6E-E181B0420D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000" dirty="0"/>
              <a:t>3.</a:t>
            </a:r>
            <a:r>
              <a:rPr lang="ru-RU" sz="7200" dirty="0"/>
              <a:t>Взаимодействие с родителями. Организация помощи родителям в процессе усвоения практических знаний и умений, необходимых при обучении  и обучении детей с ОВЗ (с родителями каждого класса есть чат в мессенджерах). </a:t>
            </a:r>
          </a:p>
        </p:txBody>
      </p:sp>
    </p:spTree>
    <p:extLst>
      <p:ext uri="{BB962C8B-B14F-4D97-AF65-F5344CB8AC3E}">
        <p14:creationId xmlns:p14="http://schemas.microsoft.com/office/powerpoint/2010/main" val="71653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DAABA-0869-47F7-B0E0-5D86EC84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Английский язык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006C4F-D414-4CCE-AA14-052A6A4698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В начальной школе английский язык преподается 2 раза в неделю</a:t>
            </a:r>
          </a:p>
          <a:p>
            <a:r>
              <a:rPr lang="ru-RU" sz="1800" dirty="0"/>
              <a:t>В средней (5-9,10 класс) и старшей (11-12 классы) три раза в неделю</a:t>
            </a:r>
          </a:p>
          <a:p>
            <a:r>
              <a:rPr lang="ru-RU" sz="1800" dirty="0"/>
              <a:t>Обучение ведется по учебнику </a:t>
            </a:r>
            <a:r>
              <a:rPr lang="en-US" sz="1800" dirty="0"/>
              <a:t>Spotlight </a:t>
            </a:r>
          </a:p>
          <a:p>
            <a:endParaRPr lang="ru-RU" dirty="0"/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85F118B2-A0C9-44CE-B1E0-4832C9C3FC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4824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81990-E613-422A-8CE0-F63EF2A29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Наши </a:t>
            </a:r>
            <a:r>
              <a:rPr lang="ru-RU" sz="4000" dirty="0" err="1">
                <a:solidFill>
                  <a:srgbClr val="FF0000"/>
                </a:solidFill>
              </a:rPr>
              <a:t>принципыпри</a:t>
            </a:r>
            <a:r>
              <a:rPr lang="ru-RU" sz="4000" dirty="0">
                <a:solidFill>
                  <a:srgbClr val="FF0000"/>
                </a:solidFill>
              </a:rPr>
              <a:t> обучении Английскому языку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6CE247-D5F6-4926-97A1-2D40FB69EC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Основными нашими принципами при обучении английскому языку являются:</a:t>
            </a:r>
          </a:p>
          <a:p>
            <a:r>
              <a:rPr lang="ru-RU" sz="1800" dirty="0"/>
              <a:t>1. Принцип наглядности</a:t>
            </a:r>
          </a:p>
          <a:p>
            <a:r>
              <a:rPr lang="ru-RU" sz="1800" dirty="0"/>
              <a:t>2. Принцип адаптивности (мы адаптируем наши задания под потребности учащихся)</a:t>
            </a:r>
          </a:p>
          <a:p>
            <a:r>
              <a:rPr lang="ru-RU" sz="1800" dirty="0"/>
              <a:t>3. Принцип сравнения (мы стараемся проводить аналогии с родным языком там где это возможно) На этот принцип мы в основном опираемся в работе.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E5B6A3-6049-4832-981C-DE26EC34E7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 </a:t>
            </a:r>
            <a:r>
              <a:rPr lang="ru-RU" sz="1800" dirty="0"/>
              <a:t>Принцип сравнения используется во  всех аспектах </a:t>
            </a:r>
            <a:r>
              <a:rPr lang="en-US" sz="1800" dirty="0"/>
              <a:t>(</a:t>
            </a:r>
            <a:r>
              <a:rPr lang="ru-RU" sz="1800" dirty="0"/>
              <a:t>говорение, чтение) обучения английскому языку</a:t>
            </a:r>
          </a:p>
          <a:p>
            <a:r>
              <a:rPr lang="ru-RU" sz="1800" dirty="0"/>
              <a:t> По нашему мнению в грамматике этот аспект наиболее необходим. Т.к обучение грамматики дается детям не просто. </a:t>
            </a:r>
          </a:p>
        </p:txBody>
      </p:sp>
    </p:spTree>
    <p:extLst>
      <p:ext uri="{BB962C8B-B14F-4D97-AF65-F5344CB8AC3E}">
        <p14:creationId xmlns:p14="http://schemas.microsoft.com/office/powerpoint/2010/main" val="16117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74E51-99E8-E305-1DD5-7FE395AA4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Трудности при обучении грамматики</a:t>
            </a:r>
            <a:r>
              <a:rPr lang="ru-RU" sz="3600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E2CC70-0F32-E2E4-B80C-681AC2B86D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indent="449580" algn="just" rtl="0"/>
            <a:r>
              <a:rPr lang="ru-RU" sz="8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Типичными трудностями в обучении </a:t>
            </a:r>
            <a:r>
              <a:rPr lang="ru-RU" sz="7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грамматике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иностранного языка Л.И. Логинова называет:</a:t>
            </a:r>
          </a:p>
          <a:p>
            <a:pPr marL="571500" algn="just" rtl="0">
              <a:buFont typeface="+mj-lt"/>
              <a:buAutoNum type="arabicPeriod"/>
            </a:pPr>
            <a:r>
              <a:rPr lang="ru-RU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Трудности употребления грамматических структур, отличных от родного языка.</a:t>
            </a:r>
          </a:p>
          <a:p>
            <a:pPr marL="571500" algn="just" rtl="0">
              <a:buFont typeface="+mj-lt"/>
              <a:buAutoNum type="arabicPeriod"/>
            </a:pPr>
            <a:r>
              <a:rPr lang="ru-RU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Трудности в понимании значения порядка слов в английском предложении.</a:t>
            </a:r>
          </a:p>
          <a:p>
            <a:pPr marL="571500" algn="just" rtl="0">
              <a:buFont typeface="+mj-lt"/>
              <a:buAutoNum type="arabicPeriod"/>
            </a:pPr>
            <a:r>
              <a:rPr lang="ru-RU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Трудности построения грамматических конструкций.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80E4F7D-A953-438B-A5DA-2043E1D520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2190221"/>
            <a:ext cx="4645025" cy="3096683"/>
          </a:xfrm>
        </p:spPr>
      </p:pic>
    </p:spTree>
    <p:extLst>
      <p:ext uri="{BB962C8B-B14F-4D97-AF65-F5344CB8AC3E}">
        <p14:creationId xmlns:p14="http://schemas.microsoft.com/office/powerpoint/2010/main" val="3628368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BD6E4-8F7C-4626-95AE-0C9BDE07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Межъязыковая сопоставительная модель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01D02B-BD95-40DF-B8C6-DC85C8710F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>
                <a:solidFill>
                  <a:srgbClr val="000000"/>
                </a:solidFill>
              </a:rPr>
              <a:t>  </a:t>
            </a:r>
            <a:r>
              <a:rPr lang="ru-RU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А.А. Леонтьеву целесообразно строить «межъязыковую сопоставительную модель, подчеркивающую то общее, что есть в родном и иностранном языке, и то, что есть общего в порождении высказывания на этих языках, а также то, что их разделяет.</a:t>
            </a:r>
          </a:p>
          <a:p>
            <a:pPr marL="0" indent="0">
              <a:buNone/>
            </a:pPr>
            <a:r>
              <a:rPr lang="ru-RU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 нашему мнению: В процессе представления грамматического материала на родном и иностранном языках учащиеся неизбежно сравнивают, анализируют, обобщают те или иные признаки грамматических явлений, общими усилиями овладевают грамматическими понятиями и, фактически, участвуют в выведении грамматических правил</a:t>
            </a:r>
            <a:r>
              <a:rPr lang="ru-RU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A2EE49FC-EFBC-4A44-9C9B-33CDC05454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3389608"/>
            <a:ext cx="4645025" cy="697909"/>
          </a:xfrm>
        </p:spPr>
      </p:pic>
    </p:spTree>
    <p:extLst>
      <p:ext uri="{BB962C8B-B14F-4D97-AF65-F5344CB8AC3E}">
        <p14:creationId xmlns:p14="http://schemas.microsoft.com/office/powerpoint/2010/main" val="363455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000473-D8F2-4864-9974-ECE6AA21B9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 объяснении материала мы стараемся идти от простого к сложному.</a:t>
            </a:r>
          </a:p>
          <a:p>
            <a:r>
              <a:rPr lang="ru-RU" dirty="0"/>
              <a:t>К примеру объясняя для чего же нужны артикли мы говорим ученикам о категориях определенности-неопределенности.</a:t>
            </a:r>
          </a:p>
          <a:p>
            <a:r>
              <a:rPr lang="ru-RU" dirty="0"/>
              <a:t>Пример на картинке.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5CC4258-7D55-4AF6-98EC-6AE6700A2B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704965077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825</TotalTime>
  <Words>585</Words>
  <Application>Microsoft Office PowerPoint</Application>
  <PresentationFormat>Широкоэкранный</PresentationFormat>
  <Paragraphs>52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Gill Sans MT</vt:lpstr>
      <vt:lpstr>Галерея</vt:lpstr>
      <vt:lpstr>Преподавание грамматики детям с ОВЗ на основе сравнения с родным языком</vt:lpstr>
      <vt:lpstr>МБОУ СОШ «Перспектива»</vt:lpstr>
      <vt:lpstr>Виды ОВЗ у обучающихся МБОУ СОШ «Перспектива»</vt:lpstr>
      <vt:lpstr>Нашими  Принципами Работы детей С ОВЗ являются: </vt:lpstr>
      <vt:lpstr>Английский язык </vt:lpstr>
      <vt:lpstr>Наши принципыпри обучении Английскому языку</vt:lpstr>
      <vt:lpstr>Трудности при обучении грамматики:</vt:lpstr>
      <vt:lpstr>Межъязыковая сопоставительная модель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Составление заданий</vt:lpstr>
      <vt:lpstr>Презентация PowerPoint</vt:lpstr>
      <vt:lpstr>Презентация PowerPoint</vt:lpstr>
      <vt:lpstr>Презентация PowerPoint</vt:lpstr>
      <vt:lpstr>Выводы</vt:lpstr>
      <vt:lpstr>Thank you for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Преподавание грамматики детям с ОВЗ на основе сравнения с родным языком</dc:title>
  <dc:creator>Перспектива Школа</dc:creator>
  <cp:lastModifiedBy>Перспектива Школа</cp:lastModifiedBy>
  <cp:revision>34</cp:revision>
  <dcterms:created xsi:type="dcterms:W3CDTF">2023-11-07T09:59:26Z</dcterms:created>
  <dcterms:modified xsi:type="dcterms:W3CDTF">2023-11-13T10:52:02Z</dcterms:modified>
</cp:coreProperties>
</file>