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1" r:id="rId4"/>
    <p:sldId id="267" r:id="rId5"/>
    <p:sldId id="266" r:id="rId6"/>
    <p:sldId id="276" r:id="rId7"/>
    <p:sldId id="274" r:id="rId8"/>
    <p:sldId id="260" r:id="rId9"/>
    <p:sldId id="259" r:id="rId10"/>
    <p:sldId id="273" r:id="rId11"/>
    <p:sldId id="258" r:id="rId12"/>
    <p:sldId id="264" r:id="rId13"/>
    <p:sldId id="280" r:id="rId14"/>
    <p:sldId id="281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3297F-3ACC-4DD9-B7F3-0C3778847C0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C83954-06D5-4389-8132-0F711BCAE16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осведомленность, знания, умения</a:t>
          </a:r>
        </a:p>
      </dgm:t>
    </dgm:pt>
    <dgm:pt modelId="{528117F7-0109-4957-9803-2B3AF25D5886}" type="parTrans" cxnId="{61C2765B-60F5-4358-A5E8-15A6CD7F7837}">
      <dgm:prSet/>
      <dgm:spPr/>
      <dgm:t>
        <a:bodyPr/>
        <a:lstStyle/>
        <a:p>
          <a:endParaRPr lang="ru-RU"/>
        </a:p>
      </dgm:t>
    </dgm:pt>
    <dgm:pt modelId="{8114895E-49AA-417A-8C1D-E2B5DAA5371E}" type="sibTrans" cxnId="{61C2765B-60F5-4358-A5E8-15A6CD7F7837}">
      <dgm:prSet/>
      <dgm:spPr/>
      <dgm:t>
        <a:bodyPr/>
        <a:lstStyle/>
        <a:p>
          <a:endParaRPr lang="ru-RU"/>
        </a:p>
      </dgm:t>
    </dgm:pt>
    <dgm:pt modelId="{F6981578-C3C5-48B1-8E0E-EC913DE1387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поведенческие модели</a:t>
          </a:r>
        </a:p>
      </dgm:t>
    </dgm:pt>
    <dgm:pt modelId="{8A7EDD32-0568-4499-AB96-8D66A238DAFF}" type="parTrans" cxnId="{8F312D8F-70A9-490E-B544-4B7EBDF700BD}">
      <dgm:prSet/>
      <dgm:spPr/>
      <dgm:t>
        <a:bodyPr/>
        <a:lstStyle/>
        <a:p>
          <a:endParaRPr lang="ru-RU"/>
        </a:p>
      </dgm:t>
    </dgm:pt>
    <dgm:pt modelId="{6091F9E9-A92C-434F-8848-8A456DB30556}" type="sibTrans" cxnId="{8F312D8F-70A9-490E-B544-4B7EBDF700BD}">
      <dgm:prSet/>
      <dgm:spPr/>
      <dgm:t>
        <a:bodyPr/>
        <a:lstStyle/>
        <a:p>
          <a:endParaRPr lang="ru-RU"/>
        </a:p>
      </dgm:t>
    </dgm:pt>
    <dgm:pt modelId="{2805475B-B019-4917-B7F0-5733F94EB26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необходимые для принятия успешных финансовых решений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86E8B6-F12A-4189-9BE5-F8F72DE47D1A}" type="parTrans" cxnId="{5A811C70-FA3F-4152-B5EB-5088C534BB18}">
      <dgm:prSet/>
      <dgm:spPr/>
      <dgm:t>
        <a:bodyPr/>
        <a:lstStyle/>
        <a:p>
          <a:endParaRPr lang="ru-RU"/>
        </a:p>
      </dgm:t>
    </dgm:pt>
    <dgm:pt modelId="{13455677-C9E8-46DF-A992-DE456325CEAF}" type="sibTrans" cxnId="{5A811C70-FA3F-4152-B5EB-5088C534BB18}">
      <dgm:prSet/>
      <dgm:spPr/>
      <dgm:t>
        <a:bodyPr/>
        <a:lstStyle/>
        <a:p>
          <a:endParaRPr lang="ru-RU"/>
        </a:p>
      </dgm:t>
    </dgm:pt>
    <dgm:pt modelId="{FF5CE889-86C3-481A-B238-AE97930B1745}" type="pres">
      <dgm:prSet presAssocID="{0FC3297F-3ACC-4DD9-B7F3-0C3778847C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A7F59-C4FB-4CBF-B30F-CF669C3DDDDB}" type="pres">
      <dgm:prSet presAssocID="{81C83954-06D5-4389-8132-0F711BCAE169}" presName="comp" presStyleCnt="0"/>
      <dgm:spPr/>
    </dgm:pt>
    <dgm:pt modelId="{89CFB85D-3F94-4453-A0AB-38129AF72468}" type="pres">
      <dgm:prSet presAssocID="{81C83954-06D5-4389-8132-0F711BCAE169}" presName="box" presStyleLbl="node1" presStyleIdx="0" presStyleCnt="3"/>
      <dgm:spPr/>
      <dgm:t>
        <a:bodyPr/>
        <a:lstStyle/>
        <a:p>
          <a:endParaRPr lang="ru-RU"/>
        </a:p>
      </dgm:t>
    </dgm:pt>
    <dgm:pt modelId="{3610A479-846A-4481-8F79-50D9A5D414E0}" type="pres">
      <dgm:prSet presAssocID="{81C83954-06D5-4389-8132-0F711BCAE169}" presName="img" presStyleLbl="fgImgPlace1" presStyleIdx="0" presStyleCnt="3" custScaleX="50318" custScaleY="70975"/>
      <dgm:spPr>
        <a:prstGeom prst="ellipse">
          <a:avLst/>
        </a:prstGeom>
      </dgm:spPr>
    </dgm:pt>
    <dgm:pt modelId="{C7E6E1B0-C323-4C87-BFE2-6CABF2E0AD89}" type="pres">
      <dgm:prSet presAssocID="{81C83954-06D5-4389-8132-0F711BCAE16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1CFD3-2CA1-44ED-8ED2-7F632ED81CF8}" type="pres">
      <dgm:prSet presAssocID="{8114895E-49AA-417A-8C1D-E2B5DAA5371E}" presName="spacer" presStyleCnt="0"/>
      <dgm:spPr/>
    </dgm:pt>
    <dgm:pt modelId="{3DF1E8E7-0741-4B74-96CB-1244F557ACA9}" type="pres">
      <dgm:prSet presAssocID="{F6981578-C3C5-48B1-8E0E-EC913DE13878}" presName="comp" presStyleCnt="0"/>
      <dgm:spPr/>
    </dgm:pt>
    <dgm:pt modelId="{D04FA996-4AA3-454D-B94C-FE11A1DA7D88}" type="pres">
      <dgm:prSet presAssocID="{F6981578-C3C5-48B1-8E0E-EC913DE13878}" presName="box" presStyleLbl="node1" presStyleIdx="1" presStyleCnt="3"/>
      <dgm:spPr/>
      <dgm:t>
        <a:bodyPr/>
        <a:lstStyle/>
        <a:p>
          <a:endParaRPr lang="ru-RU"/>
        </a:p>
      </dgm:t>
    </dgm:pt>
    <dgm:pt modelId="{AD89B095-8C19-4400-A56A-8C68178B0E27}" type="pres">
      <dgm:prSet presAssocID="{F6981578-C3C5-48B1-8E0E-EC913DE13878}" presName="img" presStyleLbl="fgImgPlace1" presStyleIdx="1" presStyleCnt="3" custScaleX="39036" custScaleY="51289"/>
      <dgm:spPr/>
    </dgm:pt>
    <dgm:pt modelId="{0C1FC6C9-15D5-46F1-86A7-4734FF151A14}" type="pres">
      <dgm:prSet presAssocID="{F6981578-C3C5-48B1-8E0E-EC913DE1387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6142B-1D7D-40BB-A52B-1F9D5725E4BF}" type="pres">
      <dgm:prSet presAssocID="{6091F9E9-A92C-434F-8848-8A456DB30556}" presName="spacer" presStyleCnt="0"/>
      <dgm:spPr/>
    </dgm:pt>
    <dgm:pt modelId="{ECC31520-0C49-43F0-8603-9E1FAE6FEAD0}" type="pres">
      <dgm:prSet presAssocID="{2805475B-B019-4917-B7F0-5733F94EB260}" presName="comp" presStyleCnt="0"/>
      <dgm:spPr/>
    </dgm:pt>
    <dgm:pt modelId="{8E462A4C-477E-4BCC-8C5F-1BF2EFF049F1}" type="pres">
      <dgm:prSet presAssocID="{2805475B-B019-4917-B7F0-5733F94EB260}" presName="box" presStyleLbl="node1" presStyleIdx="2" presStyleCnt="3"/>
      <dgm:spPr/>
      <dgm:t>
        <a:bodyPr/>
        <a:lstStyle/>
        <a:p>
          <a:endParaRPr lang="ru-RU"/>
        </a:p>
      </dgm:t>
    </dgm:pt>
    <dgm:pt modelId="{8B26304D-127D-4A28-B16E-30472D35F9E4}" type="pres">
      <dgm:prSet presAssocID="{2805475B-B019-4917-B7F0-5733F94EB260}" presName="img" presStyleLbl="fgImgPlace1" presStyleIdx="2" presStyleCnt="3" custScaleX="48283" custScaleY="59001"/>
      <dgm:spPr/>
    </dgm:pt>
    <dgm:pt modelId="{B9D4588D-696D-4E6A-9277-62FC05C57953}" type="pres">
      <dgm:prSet presAssocID="{2805475B-B019-4917-B7F0-5733F94EB26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FC293-B6AD-440A-BB6C-B4AF419C0511}" type="presOf" srcId="{81C83954-06D5-4389-8132-0F711BCAE169}" destId="{C7E6E1B0-C323-4C87-BFE2-6CABF2E0AD89}" srcOrd="1" destOrd="0" presId="urn:microsoft.com/office/officeart/2005/8/layout/vList4#1"/>
    <dgm:cxn modelId="{8F312D8F-70A9-490E-B544-4B7EBDF700BD}" srcId="{0FC3297F-3ACC-4DD9-B7F3-0C3778847C0A}" destId="{F6981578-C3C5-48B1-8E0E-EC913DE13878}" srcOrd="1" destOrd="0" parTransId="{8A7EDD32-0568-4499-AB96-8D66A238DAFF}" sibTransId="{6091F9E9-A92C-434F-8848-8A456DB30556}"/>
    <dgm:cxn modelId="{3305BC7F-6798-4774-AE29-9DF2C704C31E}" type="presOf" srcId="{0FC3297F-3ACC-4DD9-B7F3-0C3778847C0A}" destId="{FF5CE889-86C3-481A-B238-AE97930B1745}" srcOrd="0" destOrd="0" presId="urn:microsoft.com/office/officeart/2005/8/layout/vList4#1"/>
    <dgm:cxn modelId="{ACE06811-F8B9-4F14-97B1-541C412901A1}" type="presOf" srcId="{81C83954-06D5-4389-8132-0F711BCAE169}" destId="{89CFB85D-3F94-4453-A0AB-38129AF72468}" srcOrd="0" destOrd="0" presId="urn:microsoft.com/office/officeart/2005/8/layout/vList4#1"/>
    <dgm:cxn modelId="{5A811C70-FA3F-4152-B5EB-5088C534BB18}" srcId="{0FC3297F-3ACC-4DD9-B7F3-0C3778847C0A}" destId="{2805475B-B019-4917-B7F0-5733F94EB260}" srcOrd="2" destOrd="0" parTransId="{D786E8B6-F12A-4189-9BE5-F8F72DE47D1A}" sibTransId="{13455677-C9E8-46DF-A992-DE456325CEAF}"/>
    <dgm:cxn modelId="{61C2765B-60F5-4358-A5E8-15A6CD7F7837}" srcId="{0FC3297F-3ACC-4DD9-B7F3-0C3778847C0A}" destId="{81C83954-06D5-4389-8132-0F711BCAE169}" srcOrd="0" destOrd="0" parTransId="{528117F7-0109-4957-9803-2B3AF25D5886}" sibTransId="{8114895E-49AA-417A-8C1D-E2B5DAA5371E}"/>
    <dgm:cxn modelId="{446261F5-6F90-471F-A5CF-35CCA47E06E2}" type="presOf" srcId="{F6981578-C3C5-48B1-8E0E-EC913DE13878}" destId="{0C1FC6C9-15D5-46F1-86A7-4734FF151A14}" srcOrd="1" destOrd="0" presId="urn:microsoft.com/office/officeart/2005/8/layout/vList4#1"/>
    <dgm:cxn modelId="{62973590-9041-435C-BBA3-E5F805806EC9}" type="presOf" srcId="{2805475B-B019-4917-B7F0-5733F94EB260}" destId="{B9D4588D-696D-4E6A-9277-62FC05C57953}" srcOrd="1" destOrd="0" presId="urn:microsoft.com/office/officeart/2005/8/layout/vList4#1"/>
    <dgm:cxn modelId="{F50B0E54-DE78-47E2-9717-07E18E172656}" type="presOf" srcId="{2805475B-B019-4917-B7F0-5733F94EB260}" destId="{8E462A4C-477E-4BCC-8C5F-1BF2EFF049F1}" srcOrd="0" destOrd="0" presId="urn:microsoft.com/office/officeart/2005/8/layout/vList4#1"/>
    <dgm:cxn modelId="{A2B8FB9C-BC49-4CC4-99CF-83EB8DA02DC6}" type="presOf" srcId="{F6981578-C3C5-48B1-8E0E-EC913DE13878}" destId="{D04FA996-4AA3-454D-B94C-FE11A1DA7D88}" srcOrd="0" destOrd="0" presId="urn:microsoft.com/office/officeart/2005/8/layout/vList4#1"/>
    <dgm:cxn modelId="{8E09C9EB-C5CF-4599-B302-8365F1393B92}" type="presParOf" srcId="{FF5CE889-86C3-481A-B238-AE97930B1745}" destId="{DC9A7F59-C4FB-4CBF-B30F-CF669C3DDDDB}" srcOrd="0" destOrd="0" presId="urn:microsoft.com/office/officeart/2005/8/layout/vList4#1"/>
    <dgm:cxn modelId="{A9ACED67-89D4-4B01-A2D0-F8328D5D8228}" type="presParOf" srcId="{DC9A7F59-C4FB-4CBF-B30F-CF669C3DDDDB}" destId="{89CFB85D-3F94-4453-A0AB-38129AF72468}" srcOrd="0" destOrd="0" presId="urn:microsoft.com/office/officeart/2005/8/layout/vList4#1"/>
    <dgm:cxn modelId="{07CB7D3B-1CFE-4498-9A22-46D98F7693B1}" type="presParOf" srcId="{DC9A7F59-C4FB-4CBF-B30F-CF669C3DDDDB}" destId="{3610A479-846A-4481-8F79-50D9A5D414E0}" srcOrd="1" destOrd="0" presId="urn:microsoft.com/office/officeart/2005/8/layout/vList4#1"/>
    <dgm:cxn modelId="{B7B46A78-B3A1-4955-B8FE-3C7DFEEDA1F8}" type="presParOf" srcId="{DC9A7F59-C4FB-4CBF-B30F-CF669C3DDDDB}" destId="{C7E6E1B0-C323-4C87-BFE2-6CABF2E0AD89}" srcOrd="2" destOrd="0" presId="urn:microsoft.com/office/officeart/2005/8/layout/vList4#1"/>
    <dgm:cxn modelId="{62ACB801-5178-42A6-AE88-1B30657CD7D7}" type="presParOf" srcId="{FF5CE889-86C3-481A-B238-AE97930B1745}" destId="{6971CFD3-2CA1-44ED-8ED2-7F632ED81CF8}" srcOrd="1" destOrd="0" presId="urn:microsoft.com/office/officeart/2005/8/layout/vList4#1"/>
    <dgm:cxn modelId="{C5E6A424-FA24-47FC-BDD4-6B9D83F3483F}" type="presParOf" srcId="{FF5CE889-86C3-481A-B238-AE97930B1745}" destId="{3DF1E8E7-0741-4B74-96CB-1244F557ACA9}" srcOrd="2" destOrd="0" presId="urn:microsoft.com/office/officeart/2005/8/layout/vList4#1"/>
    <dgm:cxn modelId="{E2323741-7DF7-486A-903E-75EE7BBBFAC7}" type="presParOf" srcId="{3DF1E8E7-0741-4B74-96CB-1244F557ACA9}" destId="{D04FA996-4AA3-454D-B94C-FE11A1DA7D88}" srcOrd="0" destOrd="0" presId="urn:microsoft.com/office/officeart/2005/8/layout/vList4#1"/>
    <dgm:cxn modelId="{C24BF528-27BD-4364-BCEC-1409FAA10A93}" type="presParOf" srcId="{3DF1E8E7-0741-4B74-96CB-1244F557ACA9}" destId="{AD89B095-8C19-4400-A56A-8C68178B0E27}" srcOrd="1" destOrd="0" presId="urn:microsoft.com/office/officeart/2005/8/layout/vList4#1"/>
    <dgm:cxn modelId="{6DA34955-8FEE-47C8-B62A-8DC4565423F4}" type="presParOf" srcId="{3DF1E8E7-0741-4B74-96CB-1244F557ACA9}" destId="{0C1FC6C9-15D5-46F1-86A7-4734FF151A14}" srcOrd="2" destOrd="0" presId="urn:microsoft.com/office/officeart/2005/8/layout/vList4#1"/>
    <dgm:cxn modelId="{122810F5-B777-424E-AF33-53B8C888B327}" type="presParOf" srcId="{FF5CE889-86C3-481A-B238-AE97930B1745}" destId="{8576142B-1D7D-40BB-A52B-1F9D5725E4BF}" srcOrd="3" destOrd="0" presId="urn:microsoft.com/office/officeart/2005/8/layout/vList4#1"/>
    <dgm:cxn modelId="{C0B48B91-27EC-4381-8D03-58F1C897AC88}" type="presParOf" srcId="{FF5CE889-86C3-481A-B238-AE97930B1745}" destId="{ECC31520-0C49-43F0-8603-9E1FAE6FEAD0}" srcOrd="4" destOrd="0" presId="urn:microsoft.com/office/officeart/2005/8/layout/vList4#1"/>
    <dgm:cxn modelId="{C4B218EB-E286-4DE5-9649-0820E4B968FE}" type="presParOf" srcId="{ECC31520-0C49-43F0-8603-9E1FAE6FEAD0}" destId="{8E462A4C-477E-4BCC-8C5F-1BF2EFF049F1}" srcOrd="0" destOrd="0" presId="urn:microsoft.com/office/officeart/2005/8/layout/vList4#1"/>
    <dgm:cxn modelId="{2EA5C17B-4F88-4A93-A933-CD7FD741A1E9}" type="presParOf" srcId="{ECC31520-0C49-43F0-8603-9E1FAE6FEAD0}" destId="{8B26304D-127D-4A28-B16E-30472D35F9E4}" srcOrd="1" destOrd="0" presId="urn:microsoft.com/office/officeart/2005/8/layout/vList4#1"/>
    <dgm:cxn modelId="{D6524E2F-5512-49FF-B100-CF58577D1143}" type="presParOf" srcId="{ECC31520-0C49-43F0-8603-9E1FAE6FEAD0}" destId="{B9D4588D-696D-4E6A-9277-62FC05C5795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FB85D-3F94-4453-A0AB-38129AF72468}">
      <dsp:nvSpPr>
        <dsp:cNvPr id="0" name=""/>
        <dsp:cNvSpPr/>
      </dsp:nvSpPr>
      <dsp:spPr>
        <a:xfrm>
          <a:off x="0" y="0"/>
          <a:ext cx="7787208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осведомленность, знания, умения</a:t>
          </a:r>
        </a:p>
      </dsp:txBody>
      <dsp:txXfrm>
        <a:off x="1698877" y="0"/>
        <a:ext cx="6088330" cy="1414363"/>
      </dsp:txXfrm>
    </dsp:sp>
    <dsp:sp modelId="{3610A479-846A-4481-8F79-50D9A5D414E0}">
      <dsp:nvSpPr>
        <dsp:cNvPr id="0" name=""/>
        <dsp:cNvSpPr/>
      </dsp:nvSpPr>
      <dsp:spPr>
        <a:xfrm>
          <a:off x="528320" y="305643"/>
          <a:ext cx="783673" cy="8030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FA996-4AA3-454D-B94C-FE11A1DA7D88}">
      <dsp:nvSpPr>
        <dsp:cNvPr id="0" name=""/>
        <dsp:cNvSpPr/>
      </dsp:nvSpPr>
      <dsp:spPr>
        <a:xfrm>
          <a:off x="0" y="1555799"/>
          <a:ext cx="7787208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поведенческие модели</a:t>
          </a:r>
        </a:p>
      </dsp:txBody>
      <dsp:txXfrm>
        <a:off x="1698877" y="1555799"/>
        <a:ext cx="6088330" cy="1414363"/>
      </dsp:txXfrm>
    </dsp:sp>
    <dsp:sp modelId="{AD89B095-8C19-4400-A56A-8C68178B0E27}">
      <dsp:nvSpPr>
        <dsp:cNvPr id="0" name=""/>
        <dsp:cNvSpPr/>
      </dsp:nvSpPr>
      <dsp:spPr>
        <a:xfrm>
          <a:off x="616175" y="1972816"/>
          <a:ext cx="607962" cy="580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62A4C-477E-4BCC-8C5F-1BF2EFF049F1}">
      <dsp:nvSpPr>
        <dsp:cNvPr id="0" name=""/>
        <dsp:cNvSpPr/>
      </dsp:nvSpPr>
      <dsp:spPr>
        <a:xfrm>
          <a:off x="0" y="3111599"/>
          <a:ext cx="7787208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необходимые для принятия успешных финансовых решений 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8877" y="3111599"/>
        <a:ext cx="6088330" cy="1414363"/>
      </dsp:txXfrm>
    </dsp:sp>
    <dsp:sp modelId="{8B26304D-127D-4A28-B16E-30472D35F9E4}">
      <dsp:nvSpPr>
        <dsp:cNvPr id="0" name=""/>
        <dsp:cNvSpPr/>
      </dsp:nvSpPr>
      <dsp:spPr>
        <a:xfrm>
          <a:off x="544167" y="3484985"/>
          <a:ext cx="751979" cy="6675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3FA6-802C-409B-9878-D2AAAED8A4A6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201ED-421C-4C94-A8C1-00444C8FB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2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Smoleusova@mail.ru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родительского собрания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формирование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функциональной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грамотности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869160"/>
            <a:ext cx="7128792" cy="16561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Смолеусова Татьяна Викторовна,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профессор </a:t>
            </a:r>
            <a:r>
              <a:rPr lang="ru-RU" altLang="ru-RU" sz="2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НИПКиПРО</a:t>
            </a:r>
            <a:r>
              <a:rPr lang="ru-RU" altLang="ru-RU" sz="2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altLang="ru-RU" sz="2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к.п.н</a:t>
            </a:r>
            <a:r>
              <a:rPr lang="ru-RU" altLang="ru-RU" sz="2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., доцент ВАК,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Почетный работник общего образования </a:t>
            </a:r>
            <a:r>
              <a:rPr lang="ru-RU" alt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РФ</a:t>
            </a:r>
          </a:p>
          <a:p>
            <a:pPr>
              <a:lnSpc>
                <a:spcPct val="80000"/>
              </a:lnSpc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5309"/>
            <a:ext cx="15843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среда, </a:t>
            </a:r>
            <a:r>
              <a:rPr lang="ru-RU" dirty="0" smtClean="0"/>
              <a:t>где: </a:t>
            </a:r>
          </a:p>
          <a:p>
            <a:r>
              <a:rPr lang="ru-RU" dirty="0" smtClean="0"/>
              <a:t>встречаются </a:t>
            </a:r>
            <a:r>
              <a:rPr lang="ru-RU" dirty="0"/>
              <a:t>педагоги и родители, </a:t>
            </a:r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обсуждаются</a:t>
            </a:r>
            <a:r>
              <a:rPr lang="ru-RU" dirty="0" smtClean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dirty="0"/>
              <a:t> учебно-воспитательного процесса на год, </a:t>
            </a:r>
            <a:r>
              <a:rPr lang="ru-RU" dirty="0" smtClean="0"/>
              <a:t>четверть, </a:t>
            </a:r>
          </a:p>
          <a:p>
            <a:r>
              <a:rPr lang="ru-RU" dirty="0" smtClean="0"/>
              <a:t>определяются </a:t>
            </a:r>
            <a:r>
              <a:rPr lang="ru-RU" dirty="0"/>
              <a:t>стратегические линии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</a:t>
            </a:r>
            <a:r>
              <a:rPr lang="ru-RU" dirty="0"/>
              <a:t> родителей и </a:t>
            </a:r>
            <a:r>
              <a:rPr lang="ru-RU" dirty="0" smtClean="0"/>
              <a:t>школы, </a:t>
            </a:r>
          </a:p>
          <a:p>
            <a:r>
              <a:rPr lang="ru-RU" dirty="0" smtClean="0"/>
              <a:t>оказание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в воспитании </a:t>
            </a:r>
            <a:r>
              <a:rPr lang="ru-RU" dirty="0" smtClean="0"/>
              <a:t>школьников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4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инструкции </a:t>
            </a:r>
          </a:p>
          <a:p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одительское собрание в 1 (2, 3, 4) </a:t>
            </a:r>
            <a:r>
              <a:rPr lang="ru-RU" dirty="0" smtClean="0"/>
              <a:t>кл</a:t>
            </a:r>
            <a:r>
              <a:rPr lang="ru-RU" dirty="0" smtClean="0"/>
              <a:t>ассах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освященное </a:t>
            </a:r>
            <a:r>
              <a:rPr lang="ru-RU" dirty="0"/>
              <a:t>формированию и оценке </a:t>
            </a:r>
            <a:r>
              <a:rPr lang="ru-RU" dirty="0" smtClean="0"/>
              <a:t>финансовой функциональной </a:t>
            </a:r>
            <a:r>
              <a:rPr lang="ru-RU" dirty="0"/>
              <a:t>грамотности младших школьников </a:t>
            </a:r>
            <a:endParaRPr lang="ru-RU" dirty="0" smtClean="0"/>
          </a:p>
          <a:p>
            <a:r>
              <a:rPr lang="ru-RU" dirty="0" smtClean="0"/>
              <a:t>15 минут</a:t>
            </a:r>
          </a:p>
          <a:p>
            <a:r>
              <a:rPr lang="ru-RU" dirty="0" smtClean="0"/>
              <a:t>Представление проектов</a:t>
            </a:r>
          </a:p>
          <a:p>
            <a:endParaRPr lang="ru-RU" dirty="0" smtClean="0"/>
          </a:p>
          <a:p>
            <a:r>
              <a:rPr lang="ru-RU" dirty="0" smtClean="0"/>
              <a:t>КАК?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3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1400"/>
            <a:ext cx="8229600" cy="92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373616" cy="547260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Какую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 работы </a:t>
            </a:r>
            <a:r>
              <a:rPr lang="ru-RU" dirty="0" smtClean="0"/>
              <a:t>с родителями запланируете?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Деятельность: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мотивации</a:t>
            </a:r>
            <a:r>
              <a:rPr lang="ru-RU" dirty="0" smtClean="0"/>
              <a:t> - какие </a:t>
            </a:r>
            <a:r>
              <a:rPr lang="ru-RU" u="sng" dirty="0"/>
              <a:t>вопросы</a:t>
            </a:r>
            <a:r>
              <a:rPr lang="ru-RU" dirty="0"/>
              <a:t>, приемы будете </a:t>
            </a:r>
            <a:r>
              <a:rPr lang="ru-RU" dirty="0" smtClean="0"/>
              <a:t>использовать?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Как организуете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живой обмен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мнениями</a:t>
            </a:r>
            <a:r>
              <a:rPr lang="ru-RU" dirty="0"/>
              <a:t>, </a:t>
            </a:r>
            <a:r>
              <a:rPr lang="ru-RU" dirty="0" smtClean="0"/>
              <a:t>устраните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общении</a:t>
            </a:r>
            <a:r>
              <a:rPr lang="ru-RU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Какие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dirty="0" smtClean="0"/>
              <a:t> учебно-воспитательного </a:t>
            </a:r>
            <a:r>
              <a:rPr lang="ru-RU" dirty="0"/>
              <a:t>процесса на </a:t>
            </a:r>
            <a:r>
              <a:rPr lang="ru-RU" dirty="0" smtClean="0"/>
              <a:t>год или четверть будут обсуждаются?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Какую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ждете </a:t>
            </a:r>
            <a:r>
              <a:rPr lang="ru-RU" dirty="0" smtClean="0"/>
              <a:t>от родителей?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Какие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линии сотрудничества </a:t>
            </a:r>
            <a:r>
              <a:rPr lang="ru-RU" dirty="0"/>
              <a:t>родителей и </a:t>
            </a:r>
            <a:r>
              <a:rPr lang="ru-RU" dirty="0" smtClean="0"/>
              <a:t>школы по финансовой грамотности определите? Какие решения следует принять?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Как проведете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рефлексию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Что для этого надо подготовить</a:t>
            </a:r>
            <a:r>
              <a:rPr lang="ru-RU" dirty="0" smtClean="0"/>
              <a:t>?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8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Группы представляют друг другу свои проекты</a:t>
            </a:r>
          </a:p>
          <a:p>
            <a:r>
              <a:rPr lang="ru-RU" dirty="0" smtClean="0"/>
              <a:t>Прием: «Две         , 1- вопрос».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275856" y="2564904"/>
            <a:ext cx="648072" cy="77038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 Начальная школа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2022. № 11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0449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8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8229600" cy="11064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КОНСУЛЬТАЦИИ</a:t>
            </a:r>
            <a:b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Т.В. </a:t>
            </a:r>
            <a:r>
              <a:rPr lang="ru-RU" alt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Смолеусовой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205038"/>
            <a:ext cx="806450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ru-RU" b="1" dirty="0" smtClean="0">
                <a:solidFill>
                  <a:srgbClr val="000099"/>
                </a:solidFill>
                <a:sym typeface="Wingdings 2" pitchFamily="18" charset="2"/>
              </a:rPr>
              <a:t>http// www</a:t>
            </a:r>
            <a:r>
              <a:rPr lang="ru-RU" altLang="ru-RU" b="1" dirty="0" smtClean="0">
                <a:solidFill>
                  <a:srgbClr val="000099"/>
                </a:solidFill>
                <a:sym typeface="Wingdings 2" pitchFamily="18" charset="2"/>
              </a:rPr>
              <a:t>.</a:t>
            </a:r>
            <a:r>
              <a:rPr lang="en-US" altLang="ru-RU" b="1" dirty="0" smtClean="0">
                <a:solidFill>
                  <a:srgbClr val="000099"/>
                </a:solidFill>
                <a:sym typeface="Wingdings 2" pitchFamily="18" charset="2"/>
              </a:rPr>
              <a:t> nipkipro.ru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'"/>
              <a:defRPr/>
            </a:pPr>
            <a:r>
              <a:rPr lang="ru-RU" altLang="ru-RU" sz="2400" b="1" dirty="0" smtClean="0"/>
              <a:t>8 (383)  223 – 93 – 35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altLang="ru-RU" sz="2400" b="1" dirty="0" err="1" smtClean="0"/>
              <a:t>каб</a:t>
            </a:r>
            <a:r>
              <a:rPr lang="ru-RU" altLang="ru-RU" sz="2400" b="1" dirty="0" smtClean="0"/>
              <a:t>. 414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https://vk.com/smoleusova</a:t>
            </a:r>
            <a:endParaRPr lang="ru-RU" altLang="ru-RU" sz="36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/>
              <a:t>         </a:t>
            </a:r>
            <a:r>
              <a:rPr lang="en-US" altLang="ru-RU" b="1" dirty="0" smtClean="0">
                <a:solidFill>
                  <a:schemeClr val="accent2"/>
                </a:solidFill>
                <a:hlinkClick r:id="rId3"/>
              </a:rPr>
              <a:t>Smoleusova@mail.ru</a:t>
            </a:r>
            <a:r>
              <a:rPr lang="ru-RU" altLang="ru-RU" b="1" dirty="0" smtClean="0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ru-RU" sz="2000" b="1" dirty="0" smtClean="0"/>
              <a:t>    </a:t>
            </a:r>
            <a:r>
              <a:rPr lang="en-US" altLang="ru-RU" b="1" u="sng" dirty="0" err="1" smtClean="0">
                <a:solidFill>
                  <a:schemeClr val="accent2"/>
                </a:solidFill>
              </a:rPr>
              <a:t>smoleusova</a:t>
            </a:r>
            <a:r>
              <a:rPr lang="ru-RU" altLang="ru-RU" b="1" u="sng" dirty="0" smtClean="0">
                <a:solidFill>
                  <a:schemeClr val="accent2"/>
                </a:solidFill>
              </a:rPr>
              <a:t>54</a:t>
            </a:r>
            <a:endParaRPr lang="en-US" altLang="ru-RU" b="1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800" dirty="0" smtClean="0">
              <a:solidFill>
                <a:schemeClr val="hlink"/>
              </a:solidFill>
            </a:endParaRPr>
          </a:p>
        </p:txBody>
      </p:sp>
      <p:pic>
        <p:nvPicPr>
          <p:cNvPr id="14340" name="Picture 4" descr="skyp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588" y="5483225"/>
            <a:ext cx="503237" cy="458788"/>
          </a:xfrm>
        </p:spPr>
      </p:pic>
      <p:pic>
        <p:nvPicPr>
          <p:cNvPr id="14341" name="Picture 6" descr="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9117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433852"/>
              </p:ext>
            </p:extLst>
          </p:nvPr>
        </p:nvGraphicFramePr>
        <p:xfrm>
          <a:off x="7596336" y="188640"/>
          <a:ext cx="13874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icture" r:id="rId6" imgW="1796366" imgH="1113855" progId="Word.Picture.8">
                  <p:embed/>
                </p:oleObj>
              </mc:Choice>
              <mc:Fallback>
                <p:oleObj name="Picture" r:id="rId6" imgW="1796366" imgH="1113855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188640"/>
                        <a:ext cx="13874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2" descr="vk — Национальный центр электронных услу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275138"/>
            <a:ext cx="6381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7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Обновленный ФГОС НОО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89" y="4581128"/>
            <a:ext cx="1316160" cy="20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6328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932040" y="4437112"/>
            <a:ext cx="3168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Обновленный ФГОС НОО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66" y="4581128"/>
            <a:ext cx="1318048" cy="207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8333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15616" y="3284984"/>
            <a:ext cx="7395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27584" y="3789040"/>
            <a:ext cx="76833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7584" y="4365104"/>
            <a:ext cx="72728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75240" cy="579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Генеративный вопрос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привлекает детей к планированию семейного бюджета? Как?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10с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Обсудите</a:t>
            </a:r>
          </a:p>
        </p:txBody>
      </p:sp>
    </p:spTree>
    <p:extLst>
      <p:ext uri="{BB962C8B-B14F-4D97-AF65-F5344CB8AC3E}">
        <p14:creationId xmlns:p14="http://schemas.microsoft.com/office/powerpoint/2010/main" val="3968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понимаете, что такое финансовая грамотность? </a:t>
            </a:r>
          </a:p>
          <a:p>
            <a:pPr algn="ctr">
              <a:buNone/>
            </a:pPr>
            <a:endParaRPr lang="ru-RU" sz="4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 15с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Обсудите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грамотность: Стратегия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59978"/>
              </p:ext>
            </p:extLst>
          </p:nvPr>
        </p:nvGraphicFramePr>
        <p:xfrm>
          <a:off x="683568" y="1988840"/>
          <a:ext cx="77872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3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7060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3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8" y="1340768"/>
            <a:ext cx="7390912" cy="49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5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262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Picture</vt:lpstr>
      <vt:lpstr>Проектирование  родительского собрания: формирование функциональной финансовой грамотности  младших школьников </vt:lpstr>
      <vt:lpstr>Обновленный ФГОС НОО Математика</vt:lpstr>
      <vt:lpstr>Обновленный ФГОС НОО Окружающий мир</vt:lpstr>
      <vt:lpstr>Презентация PowerPoint</vt:lpstr>
      <vt:lpstr>Генеративный вопрос</vt:lpstr>
      <vt:lpstr>Презентация PowerPoint</vt:lpstr>
      <vt:lpstr>Финансовая функциональная грамотность: Стратегия</vt:lpstr>
      <vt:lpstr>Презентация PowerPoint</vt:lpstr>
      <vt:lpstr>Презентация PowerPoint</vt:lpstr>
      <vt:lpstr>Родительское собрание </vt:lpstr>
      <vt:lpstr>Проектная  работа в группах</vt:lpstr>
      <vt:lpstr>Инструкция</vt:lpstr>
      <vt:lpstr>Презентация PowerPoint</vt:lpstr>
      <vt:lpstr>Журнал  Начальная школа  2022. № 11</vt:lpstr>
      <vt:lpstr>ИНДИВИДУАЛЬНЫЕ КОНСУЛЬТАЦИИ Т.В. Смолеусовой: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родительского собрания, посвященного формированию функциональной грамотности младших школьников </dc:title>
  <dc:creator>User</dc:creator>
  <cp:lastModifiedBy>Пользователь</cp:lastModifiedBy>
  <cp:revision>22</cp:revision>
  <dcterms:created xsi:type="dcterms:W3CDTF">2022-10-23T16:25:48Z</dcterms:created>
  <dcterms:modified xsi:type="dcterms:W3CDTF">2022-12-13T04:07:23Z</dcterms:modified>
</cp:coreProperties>
</file>