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95" r:id="rId4"/>
    <p:sldId id="288" r:id="rId5"/>
    <p:sldId id="296" r:id="rId6"/>
    <p:sldId id="297" r:id="rId7"/>
    <p:sldId id="298" r:id="rId8"/>
    <p:sldId id="300" r:id="rId9"/>
    <p:sldId id="301" r:id="rId10"/>
    <p:sldId id="302" r:id="rId11"/>
    <p:sldId id="303" r:id="rId12"/>
    <p:sldId id="304" r:id="rId13"/>
    <p:sldId id="287" r:id="rId14"/>
    <p:sldId id="283" r:id="rId15"/>
    <p:sldId id="285" r:id="rId16"/>
    <p:sldId id="286" r:id="rId17"/>
    <p:sldId id="290" r:id="rId18"/>
    <p:sldId id="289" r:id="rId19"/>
    <p:sldId id="293" r:id="rId20"/>
    <p:sldId id="291" r:id="rId21"/>
    <p:sldId id="294" r:id="rId22"/>
    <p:sldId id="292" r:id="rId23"/>
    <p:sldId id="259" r:id="rId24"/>
    <p:sldId id="258" r:id="rId25"/>
    <p:sldId id="26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kiv.instrao.ru/support/demonstratsionnye-materialy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kiv.instrao.ru/support/demonstratsionnye-materialya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io.nios.ru/sites/io.nios.ru/files/images/2022/06/image001_5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o.nios.ru/sites/io.nios.ru/files/images/2022/06/6_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io.nios.ru/sites/io.nios.ru/files/images/2022/06/image008_1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io.nios.ru/sites/io.nios.ru/files/images/2022/06/image010_0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io.nios.ru/sites/io.nios.ru/files/images/2022/06/image012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io.nios.ru/sites/io.nios.ru/files/images/2022/06/image017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io.nios.ru/sites/io.nios.ru/files/images/2022/06/image016_3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io.nios.ru/sites/io.nios.ru/files/images/2022/06/image013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o.nios.ru/sites/io.nios.ru/files/images/2022/06/image015_1.jpg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://io.nios.ru/sites/io.nios.ru/files/images/2022/06/image014.pn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tel.club/events/matematiceskie-ekskursii-kak-sredstvo-formirovaniya-funkcionalnoi-gramotnosti-v-nacalnoi-skole/" TargetMode="External"/><Relationship Id="rId2" Type="http://schemas.openxmlformats.org/officeDocument/2006/relationships/hyperlink" Target="https://youtu.be/pHfhTDofQk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chitel.club/events/sposoby-obosnovaniya-istinnosti-suzdenii-kak-sredstvo-formirovaniya-universalnyx-ucebnyx-deistvii-u-mladsix-skolnikov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tel.club/events/proekty-po-matematike-v-nacalnoi-skole/" TargetMode="External"/><Relationship Id="rId2" Type="http://schemas.openxmlformats.org/officeDocument/2006/relationships/hyperlink" Target="https://uchitel.club/events/formirovanie-matematicheskoy-gramotnosti-na-primere-raboty-s-tekstovo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chitel.club/events/proektnye-zadaci-po-matematike-v-nacalnoi-skole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moleusova@mail.ru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kiv.instrao.ru/support/demonstratsionnye-materialy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4725144"/>
            <a:ext cx="7092950" cy="2132856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Смолеусова Татьяна Викторовна</a:t>
            </a:r>
            <a: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профессор </a:t>
            </a:r>
            <a:r>
              <a:rPr lang="ru-RU" alt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НИПКиПРО</a:t>
            </a:r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alt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к.п.н</a:t>
            </a:r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., доцент ВАК,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</a:t>
            </a:r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очетный работник общего образования РФ,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автор учебных пособий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836712"/>
            <a:ext cx="8820472" cy="23762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4600" dirty="0" smtClean="0">
                <a:latin typeface="Calibri" pitchFamily="34" charset="0"/>
              </a:rPr>
              <a:t/>
            </a:r>
            <a:br>
              <a:rPr lang="ru-RU" altLang="ru-RU" sz="4600" dirty="0" smtClean="0">
                <a:latin typeface="Calibri" pitchFamily="34" charset="0"/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формирования функциональной грамотности обучающихся в контексте требований обновленного ФГОС НОО</a:t>
            </a:r>
            <a:endParaRPr lang="ru-RU" altLang="ru-RU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7451725" y="260350"/>
          <a:ext cx="169227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icture" r:id="rId3" imgW="1796366" imgH="1113855" progId="Word.Picture.8">
                  <p:embed/>
                </p:oleObj>
              </mc:Choice>
              <mc:Fallback>
                <p:oleObj name="Picture" r:id="rId3" imgW="1796366" imgH="111385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60350"/>
                        <a:ext cx="1692275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13" descr="D:\Рабочий стол\1 НАПРАВЛЕНИЯ МОИ\ФОТО\я\2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365625"/>
            <a:ext cx="15843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2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133191"/>
            <a:ext cx="7741325" cy="84753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Глобальные компетенции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25000" lnSpcReduction="20000"/>
          </a:bodyPr>
          <a:lstStyle/>
          <a:p>
            <a:endParaRPr lang="ru-RU" sz="1400" dirty="0" smtClean="0"/>
          </a:p>
          <a:p>
            <a:pPr marL="0" indent="0">
              <a:buNone/>
            </a:pPr>
            <a:r>
              <a:rPr lang="ru-RU" sz="8600" dirty="0" smtClean="0"/>
              <a:t>• </a:t>
            </a:r>
            <a:r>
              <a:rPr lang="ru-RU" sz="11200" dirty="0"/>
              <a:t>Как учащиеся воспринимают явления глобального характера, понимают и </a:t>
            </a:r>
            <a:r>
              <a:rPr lang="ru-RU" sz="1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критически анализируют глобальные проблемы</a:t>
            </a:r>
            <a:r>
              <a:rPr lang="ru-RU" sz="1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dirty="0"/>
              <a:t>и проблемы взаимодействия культур? </a:t>
            </a:r>
            <a:endParaRPr lang="ru-RU" sz="11200" dirty="0" smtClean="0"/>
          </a:p>
          <a:p>
            <a:pPr marL="0" indent="0">
              <a:buNone/>
            </a:pPr>
            <a:r>
              <a:rPr lang="ru-RU" sz="11200" dirty="0" smtClean="0"/>
              <a:t>• </a:t>
            </a:r>
            <a:r>
              <a:rPr lang="ru-RU" sz="11200" dirty="0"/>
              <a:t>Какие </a:t>
            </a:r>
            <a:r>
              <a:rPr lang="ru-RU" sz="11200" dirty="0">
                <a:solidFill>
                  <a:schemeClr val="accent1"/>
                </a:solidFill>
              </a:rPr>
              <a:t>подходы</a:t>
            </a:r>
            <a:r>
              <a:rPr lang="ru-RU" sz="11200" dirty="0"/>
              <a:t> к образованию в области </a:t>
            </a:r>
            <a:r>
              <a:rPr lang="ru-RU" sz="1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разнообразия культур</a:t>
            </a:r>
            <a:r>
              <a:rPr lang="ru-RU" sz="11200" dirty="0"/>
              <a:t>, взаимодействия культур и глобализации используются в школе? </a:t>
            </a:r>
            <a:endParaRPr lang="ru-RU" sz="11200" dirty="0" smtClean="0"/>
          </a:p>
          <a:p>
            <a:pPr marL="0" indent="0">
              <a:buNone/>
            </a:pPr>
            <a:r>
              <a:rPr lang="ru-RU" sz="11200" dirty="0" smtClean="0"/>
              <a:t>•  </a:t>
            </a:r>
            <a:r>
              <a:rPr lang="ru-RU" sz="11200" dirty="0"/>
              <a:t>Какие подходы используются для организации </a:t>
            </a:r>
            <a:r>
              <a:rPr lang="ru-RU" sz="1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совместной работы</a:t>
            </a:r>
            <a:r>
              <a:rPr lang="ru-RU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dirty="0"/>
              <a:t>учащихся-представителей разных культур</a:t>
            </a:r>
            <a:r>
              <a:rPr lang="ru-RU" sz="11200" dirty="0" smtClean="0"/>
              <a:t>?</a:t>
            </a:r>
          </a:p>
          <a:p>
            <a:pPr marL="0" indent="0">
              <a:buNone/>
            </a:pPr>
            <a:r>
              <a:rPr lang="ru-RU" sz="11200" dirty="0"/>
              <a:t>• Как школа справляется с проблемами гендерных различий и стереотипов</a:t>
            </a:r>
            <a:r>
              <a:rPr lang="ru-RU" sz="11200" dirty="0" smtClean="0"/>
              <a:t>?</a:t>
            </a:r>
            <a:endParaRPr lang="ru-RU" sz="2400" dirty="0">
              <a:hlinkClick r:id="rId2"/>
            </a:endParaRPr>
          </a:p>
          <a:p>
            <a:pPr marL="0" indent="0">
              <a:buNone/>
            </a:pPr>
            <a:endParaRPr lang="ru-RU" sz="2400" dirty="0" smtClean="0">
              <a:hlinkClick r:id="rId2"/>
            </a:endParaRPr>
          </a:p>
          <a:p>
            <a:pPr marL="0" indent="0">
              <a:buNone/>
            </a:pPr>
            <a:endParaRPr lang="ru-RU" sz="1400" dirty="0">
              <a:hlinkClick r:id="rId2"/>
            </a:endParaRPr>
          </a:p>
          <a:p>
            <a:endParaRPr lang="ru-RU" sz="1400" dirty="0" smtClean="0">
              <a:hlinkClick r:id="rId2"/>
            </a:endParaRPr>
          </a:p>
          <a:p>
            <a:endParaRPr lang="ru-RU" sz="1400" dirty="0">
              <a:hlinkClick r:id="rId2"/>
            </a:endParaRPr>
          </a:p>
          <a:p>
            <a:pPr marL="0" indent="0">
              <a:buNone/>
            </a:pPr>
            <a:r>
              <a:rPr lang="en-US" sz="9600" dirty="0" smtClean="0">
                <a:hlinkClick r:id="rId2"/>
              </a:rPr>
              <a:t>http</a:t>
            </a:r>
            <a:r>
              <a:rPr lang="en-US" sz="9600" dirty="0">
                <a:hlinkClick r:id="rId2"/>
              </a:rPr>
              <a:t>://skiv.instrao.ru/support/demonstratsionnye-materialya</a:t>
            </a:r>
            <a:r>
              <a:rPr lang="en-US" sz="9600" dirty="0" smtClean="0">
                <a:hlinkClick r:id="rId2"/>
              </a:rPr>
              <a:t>/</a:t>
            </a:r>
            <a:r>
              <a:rPr lang="ru-RU" sz="9600" dirty="0" smtClean="0"/>
              <a:t> </a:t>
            </a:r>
            <a:r>
              <a:rPr lang="en-US" sz="9600" dirty="0" smtClean="0"/>
              <a:t> </a:t>
            </a:r>
            <a:endParaRPr lang="en-US" sz="9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8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Креативное  мышление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способность </a:t>
            </a:r>
          </a:p>
          <a:p>
            <a:pPr algn="just"/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продуктивно</a:t>
            </a:r>
            <a:r>
              <a:rPr lang="ru-RU" dirty="0" smtClean="0"/>
              <a:t> участвовать в процессе выработки, </a:t>
            </a:r>
          </a:p>
          <a:p>
            <a:pPr algn="just"/>
            <a:r>
              <a:rPr lang="ru-RU" dirty="0" smtClean="0"/>
              <a:t>оценки и совершенствовании идей, направленных на </a:t>
            </a:r>
          </a:p>
          <a:p>
            <a:pPr algn="just"/>
            <a:r>
              <a:rPr lang="ru-RU" dirty="0" smtClean="0"/>
              <a:t>получение инновационных и эффективных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решений, и/или нового знания</a:t>
            </a:r>
            <a:r>
              <a:rPr lang="ru-RU" dirty="0" smtClean="0"/>
              <a:t>, и/или</a:t>
            </a:r>
          </a:p>
          <a:p>
            <a:pPr algn="just"/>
            <a:r>
              <a:rPr lang="ru-RU" dirty="0" smtClean="0"/>
              <a:t>Эффектного выражения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воображения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sz="1400" dirty="0" smtClean="0"/>
              <a:t>PISA-2018</a:t>
            </a:r>
          </a:p>
          <a:p>
            <a:r>
              <a:rPr lang="en-US" sz="1300" dirty="0"/>
              <a:t>http://skiv.instrao.ru/support/demonstratsionnye-materialya/ </a:t>
            </a:r>
            <a:endParaRPr lang="ru-RU" sz="13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7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85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Математическая грамотность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22084"/>
            <a:ext cx="8640960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«Математическая грамотность – это способность индивидуума </a:t>
            </a:r>
            <a:r>
              <a:rPr lang="ru-RU" dirty="0" smtClean="0"/>
              <a:t>проводить </a:t>
            </a:r>
          </a:p>
          <a:p>
            <a:pPr algn="just"/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математические рассуждения и</a:t>
            </a:r>
          </a:p>
          <a:p>
            <a:pPr algn="just"/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формулировать, </a:t>
            </a:r>
            <a:endParaRPr lang="ru-RU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применять,</a:t>
            </a:r>
          </a:p>
          <a:p>
            <a:pPr algn="just"/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интерпретировать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dirty="0" smtClean="0"/>
              <a:t>математику </a:t>
            </a:r>
            <a:r>
              <a:rPr lang="ru-RU" dirty="0"/>
              <a:t>для решения проблем в разнообразных контекстах </a:t>
            </a:r>
            <a:r>
              <a:rPr lang="ru-RU" dirty="0" smtClean="0"/>
              <a:t>реального мира»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sz="1200" dirty="0">
                <a:hlinkClick r:id="rId2"/>
              </a:rPr>
              <a:t>http://skiv.instrao.ru/support/demonstratsionnye-materialya</a:t>
            </a:r>
            <a:r>
              <a:rPr lang="en-US" sz="1200" dirty="0" smtClean="0">
                <a:hlinkClick r:id="rId2"/>
              </a:rPr>
              <a:t>/</a:t>
            </a:r>
            <a:r>
              <a:rPr lang="ru-RU" sz="1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56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Учимся решать задачи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1 РАСПИС САЙТ\14342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772816"/>
            <a:ext cx="2189672" cy="322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1 РАСПИС САЙТ\2018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2232248" cy="330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 РАСПИС САЙТ\06602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32" y="692696"/>
            <a:ext cx="2138663" cy="32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1 РАСПИС САЙТ\21619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2146469" cy="321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1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Применять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http://io.nios.ru/sites/io.nios.ru/files/styles/fotostatija/public/images/2022/06/image001_5.png?itok=n9xBo7lt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248472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o.nios.ru/sites/io.nios.ru/files/styles/fotostatija/public/images/2022/06/image002_4.png?itok=8Db0d86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4909646" cy="3144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3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Исследовать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http://io.nios.ru/sites/io.nios.ru/files/styles/fotostatija/public/images/2022/06/6_0.jpg?itok=lFVJbzlB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17646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o.nios.ru/sites/io.nios.ru/files/styles/fotostatija/public/images/2022/06/image008_1.png?itok=xIqNRamA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5073987" cy="312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5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Процессы и явления окружающего мира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http://io.nios.ru/sites/io.nios.ru/files/styles/fotostatija/public/images/2022/06/image010_0.png?itok=1axFQ6SL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96752"/>
            <a:ext cx="5301421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o.nios.ru/sites/io.nios.ru/files/styles/fotostatija/public/images/2022/06/image012.png?itok=qxH9linp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91220"/>
            <a:ext cx="5827494" cy="3054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0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187"/>
            <a:ext cx="77724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грамотность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http://io.nios.ru/sites/io.nios.ru/files/styles/fotostatija/public/images/2022/06/image017.png?itok=whx_rjMU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64807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o.nios.ru/sites/io.nios.ru/files/styles/fotostatija/public/images/2022/06/image016_3.jpg?itok=Qx08x6P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03704"/>
            <a:ext cx="3811270" cy="3811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339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 на ММО, ШМО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http://io.nios.ru/sites/io.nios.ru/files/styles/fotostatija/public/images/2022/06/image013_1.jpg?itok=dg_WqsS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28575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o.nios.ru/sites/io.nios.ru/files/styles/fotostatija/public/images/2022/06/image014.png?itok=XHjbNpE5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2882265" cy="4105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o.nios.ru/sites/io.nios.ru/files/styles/fotostatija/public/images/2022/06/image015_1.jpg?itok=eX8s1nt7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955286" cy="2595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4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2022 съезд\ММО 18.08.22\ммо формы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481564" cy="587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3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Обновленный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НОО-2021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attachmen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3240360" cy="477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6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5077544"/>
          </a:xfrm>
        </p:spPr>
        <p:txBody>
          <a:bodyPr/>
          <a:lstStyle/>
          <a:p>
            <a:pPr lvl="0"/>
            <a:r>
              <a:rPr lang="ru-RU" dirty="0"/>
              <a:t>Молокова А.В., Смолеусова Т.В., </a:t>
            </a:r>
            <a:r>
              <a:rPr lang="ru-RU" dirty="0" err="1"/>
              <a:t>Погребняк</a:t>
            </a:r>
            <a:r>
              <a:rPr lang="ru-RU" dirty="0"/>
              <a:t> Е.В., Лукашенко Н.С., </a:t>
            </a:r>
            <a:r>
              <a:rPr lang="ru-RU" dirty="0" err="1"/>
              <a:t>Понуровская</a:t>
            </a:r>
            <a:r>
              <a:rPr lang="ru-RU" dirty="0"/>
              <a:t> В.В.  Формирование функциональной грамотности у обучающихся начальной школы: методическая сессия для учителей // Нижегородское образование. 2022. №1. С.105-113</a:t>
            </a:r>
            <a:r>
              <a:rPr lang="ru-RU" dirty="0" smtClean="0"/>
              <a:t>.</a:t>
            </a:r>
          </a:p>
          <a:p>
            <a:pPr lvl="0"/>
            <a:r>
              <a:rPr lang="ru-RU" cap="all" dirty="0" smtClean="0"/>
              <a:t>Интерактивное образование: ВЫПУСК </a:t>
            </a:r>
            <a:r>
              <a:rPr lang="ru-RU" cap="all" dirty="0"/>
              <a:t>№101, ИЮНЬ </a:t>
            </a:r>
            <a:r>
              <a:rPr lang="ru-RU" cap="all" dirty="0" smtClean="0"/>
              <a:t>2022. </a:t>
            </a:r>
            <a:r>
              <a:rPr lang="ru-RU" dirty="0" smtClean="0"/>
              <a:t>Тема </a:t>
            </a:r>
            <a:r>
              <a:rPr lang="ru-RU" dirty="0"/>
              <a:t>номера</a:t>
            </a:r>
            <a:r>
              <a:rPr lang="ru-RU" dirty="0" smtClean="0"/>
              <a:t>: «</a:t>
            </a:r>
            <a:r>
              <a:rPr lang="ru-RU" dirty="0"/>
              <a:t>Функциональная грамотность: условия, стратегии и инструменты эффективного формирования»// </a:t>
            </a:r>
            <a:r>
              <a:rPr lang="en-US" dirty="0" smtClean="0"/>
              <a:t>http</a:t>
            </a:r>
            <a:r>
              <a:rPr lang="en-US" dirty="0"/>
              <a:t>://io.nios.ru/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8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18.08.22 ФУНКЦ ГР формиров\image002_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35510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119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8291264" cy="61206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Молокова А.В. ФГОС </a:t>
            </a:r>
            <a:r>
              <a:rPr lang="ru-RU" sz="2400" dirty="0"/>
              <a:t>НОО: формирование функциональной грамотности обучающихся в информационно-образовательной среде </a:t>
            </a:r>
            <a:r>
              <a:rPr lang="ru-RU" sz="2400" dirty="0" smtClean="0"/>
              <a:t>школы</a:t>
            </a:r>
          </a:p>
          <a:p>
            <a:pPr algn="just"/>
            <a:r>
              <a:rPr lang="ru-RU" sz="2400" dirty="0" smtClean="0"/>
              <a:t>Смолеусова Т.В. Требования </a:t>
            </a:r>
            <a:r>
              <a:rPr lang="ru-RU" sz="2400" dirty="0"/>
              <a:t>обновленного ФГОС НОО к познавательным универсальным учебным действиям как составляющей различных видов функциональной грамотности обучающихся</a:t>
            </a:r>
          </a:p>
          <a:p>
            <a:pPr algn="just"/>
            <a:r>
              <a:rPr lang="ru-RU" sz="2400" dirty="0" err="1" smtClean="0"/>
              <a:t>Погребняк</a:t>
            </a:r>
            <a:r>
              <a:rPr lang="ru-RU" sz="2400" dirty="0" smtClean="0"/>
              <a:t> Е.В. Обновленный </a:t>
            </a:r>
            <a:r>
              <a:rPr lang="ru-RU" sz="2400" dirty="0"/>
              <a:t>ФГОС НОО: к функциональной грамотности через регулятивные учебные </a:t>
            </a:r>
            <a:r>
              <a:rPr lang="ru-RU" sz="2400" dirty="0" smtClean="0"/>
              <a:t>действия</a:t>
            </a:r>
          </a:p>
          <a:p>
            <a:pPr algn="just"/>
            <a:r>
              <a:rPr lang="ru-RU" sz="2400" dirty="0" smtClean="0"/>
              <a:t>Лукашенко Н.С. Функциональная </a:t>
            </a:r>
            <a:r>
              <a:rPr lang="ru-RU" sz="2400" dirty="0"/>
              <a:t>грамотность младших школьников в аспекте формирования коммуникативных универсальных учебных действий</a:t>
            </a:r>
          </a:p>
          <a:p>
            <a:pPr algn="just"/>
            <a:r>
              <a:rPr lang="ru-RU" dirty="0" err="1" smtClean="0"/>
              <a:t>Понуровская</a:t>
            </a:r>
            <a:r>
              <a:rPr lang="ru-RU" dirty="0" smtClean="0"/>
              <a:t> В.В. Формирование </a:t>
            </a:r>
            <a:r>
              <a:rPr lang="ru-RU" dirty="0"/>
              <a:t>функциональной грамотности обучающихся: профессиональное взаимодействие в информационно-образовательной среде</a:t>
            </a:r>
          </a:p>
        </p:txBody>
      </p:sp>
    </p:spTree>
    <p:extLst>
      <p:ext uri="{BB962C8B-B14F-4D97-AF65-F5344CB8AC3E}">
        <p14:creationId xmlns:p14="http://schemas.microsoft.com/office/powerpoint/2010/main" val="2975012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b="1" dirty="0"/>
              <a:t>Формирование функциональной грамотности на уроках математики</a:t>
            </a:r>
            <a:r>
              <a:rPr lang="ru-RU" dirty="0"/>
              <a:t>, 28.04. 2021. Ссылка:  </a:t>
            </a:r>
            <a:r>
              <a:rPr lang="ru-RU" dirty="0">
                <a:hlinkClick r:id="rId2"/>
              </a:rPr>
              <a:t>https://youtu.be/pHfhTDofQk8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Математические экскурсии как средство формирования функциональной грамотности </a:t>
            </a:r>
            <a:r>
              <a:rPr lang="ru-RU" dirty="0"/>
              <a:t>в начальной школе, 21.06. 2021. Ссылка: </a:t>
            </a:r>
            <a:r>
              <a:rPr lang="ru-RU" dirty="0">
                <a:hlinkClick r:id="rId3"/>
              </a:rPr>
              <a:t>https://uchitel.club/events/matematiceskie-ekskursii-kak-sredstvo-formirovaniya-funkcionalnoi-gramotnosti-v-nacalnoi-skole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;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Методы, приемы и технологии формирования функциональной грамотности на уроках математики </a:t>
            </a:r>
            <a:r>
              <a:rPr lang="ru-RU" dirty="0"/>
              <a:t>в начальной школе, 27.09.21. Ссылка: </a:t>
            </a:r>
            <a:r>
              <a:rPr lang="ru-RU" dirty="0">
                <a:hlinkClick r:id="rId4"/>
              </a:rPr>
              <a:t>https://uchitel.club/events/sposoby-obosnovaniya-istinnosti-suzdenii-kak-sredstvo-formirovaniya-universalnyx-ucebnyx-deistvii-u-mladsix-skolnikov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1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846"/>
            <a:ext cx="7772400" cy="1143000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b="1" dirty="0"/>
              <a:t>Формирование математической грамотности </a:t>
            </a:r>
            <a:r>
              <a:rPr lang="ru-RU" dirty="0"/>
              <a:t>(на примере работы с текстовой задачей). Ссылка: </a:t>
            </a:r>
            <a:r>
              <a:rPr lang="ru-RU" dirty="0">
                <a:hlinkClick r:id="rId2"/>
              </a:rPr>
              <a:t>https://uchitel.club/events/formirovanie-matematicheskoy-gramotnosti-na-primere-raboty-s-tekstovoy</a:t>
            </a:r>
            <a:r>
              <a:rPr lang="ru-RU" dirty="0" smtClean="0">
                <a:hlinkClick r:id="rId2"/>
              </a:rPr>
              <a:t>/</a:t>
            </a:r>
            <a:r>
              <a:rPr lang="ru-RU" dirty="0" smtClean="0"/>
              <a:t>;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Проекты по математике </a:t>
            </a:r>
            <a:r>
              <a:rPr lang="ru-RU" dirty="0"/>
              <a:t>в начальной школе: методический аспект, 25.11. 2021. Ссылка: </a:t>
            </a:r>
            <a:r>
              <a:rPr lang="ru-RU" dirty="0">
                <a:hlinkClick r:id="rId3"/>
              </a:rPr>
              <a:t>https://uchitel.club/events/proekty-po-matematike-v-nacalnoi-skole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;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b="1" dirty="0"/>
              <a:t>Проектные задачи по математике </a:t>
            </a:r>
            <a:r>
              <a:rPr lang="ru-RU" dirty="0"/>
              <a:t>в начальной школе: методический аспект, 7.12. 2021. Ссылка: </a:t>
            </a:r>
            <a:r>
              <a:rPr lang="ru-RU" dirty="0">
                <a:hlinkClick r:id="rId4"/>
              </a:rPr>
              <a:t>https://uchitel.club/events/proektnye-zadaci-po-matematike-v-nacalnoi-skole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 </a:t>
            </a:r>
            <a:r>
              <a:rPr lang="ru-RU" dirty="0"/>
              <a:t>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37444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228600" y="188913"/>
            <a:ext cx="853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ru-RU" sz="3200">
              <a:solidFill>
                <a:schemeClr val="tx2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ru-RU" altLang="ru-RU" sz="320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2052" name="Picture 3" descr="дщдл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33375"/>
            <a:ext cx="23764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091499" y="1883038"/>
            <a:ext cx="7047442" cy="5153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Wingdings 2" pitchFamily="18" charset="2"/>
              </a:rPr>
              <a:t>Консультации: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alt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Wingdings 2" pitchFamily="18" charset="2"/>
              </a:rPr>
              <a:t>http// www</a:t>
            </a:r>
            <a:r>
              <a:rPr lang="ru-RU" alt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Wingdings 2" pitchFamily="18" charset="2"/>
              </a:rPr>
              <a:t>.</a:t>
            </a:r>
            <a:r>
              <a:rPr lang="en-US" alt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Wingdings 2" pitchFamily="18" charset="2"/>
              </a:rPr>
              <a:t> nipkipro.ru</a:t>
            </a:r>
          </a:p>
          <a:p>
            <a:pPr eaLnBrk="0" hangingPunct="0">
              <a:spcBef>
                <a:spcPct val="50000"/>
              </a:spcBef>
              <a:buFont typeface="Wingdings 2" pitchFamily="18" charset="2"/>
              <a:buChar char="'"/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8 (383)  223 – 93 – 35</a:t>
            </a:r>
          </a:p>
          <a:p>
            <a:pPr eaLnBrk="0" hangingPunct="0">
              <a:spcBef>
                <a:spcPct val="50000"/>
              </a:spcBef>
              <a:buFont typeface="Wingdings 2" pitchFamily="18" charset="2"/>
              <a:buNone/>
              <a:defRPr/>
            </a:pPr>
            <a:endParaRPr lang="ru-RU" altLang="ru-RU" sz="2800" b="1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."/>
              <a:defRPr/>
            </a:pPr>
            <a:r>
              <a:rPr lang="en-US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hlinkClick r:id="rId3"/>
              </a:rPr>
              <a:t>Smoleusova@mail.ru</a:t>
            </a:r>
            <a:endParaRPr lang="ru-RU" alt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lvl="1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 </a:t>
            </a:r>
            <a:r>
              <a:rPr lang="en-US" alt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skype</a:t>
            </a:r>
            <a:r>
              <a:rPr lang="ru-RU" alt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:</a:t>
            </a:r>
            <a:r>
              <a:rPr lang="en-US" alt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 </a:t>
            </a:r>
            <a:r>
              <a:rPr lang="en-US" altLang="ru-RU" sz="24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smoleusova</a:t>
            </a:r>
            <a:r>
              <a:rPr lang="ru-RU" altLang="ru-RU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54</a:t>
            </a:r>
            <a:endParaRPr lang="en-US" altLang="ru-RU" sz="24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."/>
              <a:defRPr/>
            </a:pPr>
            <a:r>
              <a:rPr lang="ru-RU" altLang="ru-RU" sz="36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https://vk.com/smoleusova</a:t>
            </a:r>
            <a:endParaRPr lang="ru-RU" altLang="ru-RU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altLang="ru-RU" sz="3600" b="1" u="sng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2054" name="Picture 5" descr="sky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499" y="4868863"/>
            <a:ext cx="719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5" y="3501008"/>
            <a:ext cx="2955294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56" y="5448301"/>
            <a:ext cx="869458" cy="86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865768"/>
      </p:ext>
    </p:extLst>
  </p:cSld>
  <p:clrMapOvr>
    <a:masterClrMapping/>
  </p:clrMapOvr>
  <p:transition spd="slow" advClick="0" advTm="3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3377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Функционально  грамотный человек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47800"/>
            <a:ext cx="8219256" cy="5149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Леонтьев А.А.: «Функционально грамотный человек</a:t>
            </a:r>
          </a:p>
          <a:p>
            <a:pPr marL="0" indent="0">
              <a:buNone/>
            </a:pPr>
            <a:r>
              <a:rPr lang="ru-RU" dirty="0"/>
              <a:t>— это человек, который способен использовать все</a:t>
            </a:r>
          </a:p>
          <a:p>
            <a:pPr marL="0" indent="0">
              <a:buNone/>
            </a:pPr>
            <a:r>
              <a:rPr lang="ru-RU" dirty="0"/>
              <a:t>постоянно приобретаемые в течение жизни знания,</a:t>
            </a:r>
          </a:p>
          <a:p>
            <a:pPr marL="0" indent="0">
              <a:buNone/>
            </a:pPr>
            <a:r>
              <a:rPr lang="ru-RU" dirty="0"/>
              <a:t>умения и навыки для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решения</a:t>
            </a:r>
            <a:r>
              <a:rPr lang="ru-RU" dirty="0"/>
              <a:t> максимально</a:t>
            </a:r>
          </a:p>
          <a:p>
            <a:pPr marL="0" indent="0">
              <a:buNone/>
            </a:pPr>
            <a:r>
              <a:rPr lang="ru-RU" dirty="0"/>
              <a:t>широкого диапазона </a:t>
            </a:r>
            <a:r>
              <a:rPr lang="ru-RU" b="1" dirty="0">
                <a:solidFill>
                  <a:schemeClr val="accent1"/>
                </a:solidFill>
              </a:rPr>
              <a:t>жизненных задач </a:t>
            </a:r>
            <a:r>
              <a:rPr lang="ru-RU" dirty="0"/>
              <a:t>в различных</a:t>
            </a:r>
          </a:p>
          <a:p>
            <a:pPr marL="0" indent="0">
              <a:buNone/>
            </a:pPr>
            <a:r>
              <a:rPr lang="ru-RU" dirty="0"/>
              <a:t>сферах человеческой деятельности, общения и</a:t>
            </a:r>
          </a:p>
          <a:p>
            <a:pPr marL="0" indent="0">
              <a:buNone/>
            </a:pPr>
            <a:r>
              <a:rPr lang="ru-RU" dirty="0"/>
              <a:t>социальных отношений»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[</a:t>
            </a:r>
            <a:r>
              <a:rPr lang="ru-RU" sz="2400" dirty="0"/>
              <a:t>Образовательная </a:t>
            </a:r>
            <a:r>
              <a:rPr lang="ru-RU" sz="2400" dirty="0" smtClean="0"/>
              <a:t>система «Школа </a:t>
            </a:r>
            <a:r>
              <a:rPr lang="ru-RU" sz="2400" dirty="0"/>
              <a:t>2100». Педагогика здравого смысла / </a:t>
            </a:r>
            <a:r>
              <a:rPr lang="ru-RU" sz="2400" dirty="0" smtClean="0"/>
              <a:t>под ред</a:t>
            </a:r>
            <a:r>
              <a:rPr lang="ru-RU" sz="2400" dirty="0"/>
              <a:t>. А. А. Леонтьева. М.: </a:t>
            </a:r>
            <a:r>
              <a:rPr lang="ru-RU" sz="2400" dirty="0" err="1"/>
              <a:t>Баласс</a:t>
            </a:r>
            <a:r>
              <a:rPr lang="ru-RU" sz="2400" dirty="0"/>
              <a:t>, 2003. С. 35.].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"/>
            <a:ext cx="1403648" cy="87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1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Функциональная 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грамотность обучающихся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147248" cy="44644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способность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решать учебные задачи и жизненные проблемные ситуации </a:t>
            </a:r>
            <a:r>
              <a:rPr lang="ru-RU" dirty="0"/>
              <a:t>на основе сформированных предметных, </a:t>
            </a:r>
            <a:r>
              <a:rPr lang="ru-RU" dirty="0" err="1"/>
              <a:t>метапредметных</a:t>
            </a:r>
            <a:r>
              <a:rPr lang="ru-RU" dirty="0"/>
              <a:t> и универсальных способов деятельности, включающей овладение ключевыми компетенциями, составляющими основу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готовности к успешному взаимодействию с изменяющимся миром </a:t>
            </a:r>
            <a:r>
              <a:rPr lang="ru-RU" dirty="0"/>
              <a:t>и дальнейшему успешному образованию.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жизни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ru-RU" dirty="0"/>
              <a:t>Записка маме и диктант</a:t>
            </a:r>
          </a:p>
          <a:p>
            <a:r>
              <a:rPr lang="ru-RU" dirty="0" smtClean="0"/>
              <a:t>Попросила внучку-студентку измерить ванную комнату для покупки плитки</a:t>
            </a:r>
          </a:p>
          <a:p>
            <a:r>
              <a:rPr lang="ru-RU" dirty="0" smtClean="0"/>
              <a:t>Читаете договор, который подписываете?</a:t>
            </a:r>
          </a:p>
          <a:p>
            <a:endParaRPr lang="ru-RU" dirty="0"/>
          </a:p>
        </p:txBody>
      </p:sp>
      <p:pic>
        <p:nvPicPr>
          <p:cNvPr id="2050" name="Picture 2" descr="C:\Users\User\Desktop\2021 ФУНКЦ ГР презентац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897" y="5165875"/>
            <a:ext cx="2259335" cy="150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2021 ФУНКЦ ГР презентац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44644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2021 ФУНКЦ ГР презентац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5"/>
            <a:ext cx="3319508" cy="21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28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Проект Министерства просвещения </a:t>
            </a:r>
            <a:r>
              <a:rPr lang="ru-RU" sz="4000" b="1" dirty="0" smtClean="0"/>
              <a:t>РФ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212976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://skiv.instrao.ru/support/demonstratsionnye-materialya/</a:t>
            </a:r>
            <a:endParaRPr lang="ru-RU" dirty="0"/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8497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3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569" y="0"/>
            <a:ext cx="785921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Читательская грамотность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«способность </a:t>
            </a:r>
            <a:r>
              <a:rPr lang="ru-RU" dirty="0"/>
              <a:t>человека </a:t>
            </a:r>
            <a:endParaRPr lang="ru-RU" dirty="0" smtClean="0"/>
          </a:p>
          <a:p>
            <a:r>
              <a:rPr lang="ru-RU" b="1" dirty="0" smtClean="0">
                <a:solidFill>
                  <a:schemeClr val="accent1"/>
                </a:solidFill>
              </a:rPr>
              <a:t>понимать</a:t>
            </a:r>
            <a:r>
              <a:rPr lang="ru-RU" b="1" dirty="0">
                <a:solidFill>
                  <a:schemeClr val="accent1"/>
                </a:solidFill>
              </a:rPr>
              <a:t>, 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использовать</a:t>
            </a:r>
            <a:r>
              <a:rPr lang="ru-RU" b="1" dirty="0">
                <a:solidFill>
                  <a:schemeClr val="accent1"/>
                </a:solidFill>
              </a:rPr>
              <a:t>, 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оценивать </a:t>
            </a:r>
          </a:p>
          <a:p>
            <a:pPr marL="0" indent="0">
              <a:buNone/>
            </a:pPr>
            <a:r>
              <a:rPr lang="ru-RU" dirty="0" smtClean="0"/>
              <a:t>тексты</a:t>
            </a:r>
            <a:r>
              <a:rPr lang="ru-RU" dirty="0"/>
              <a:t>, </a:t>
            </a:r>
            <a:r>
              <a:rPr lang="ru-RU" dirty="0" smtClean="0"/>
              <a:t>размышлять о </a:t>
            </a:r>
            <a:r>
              <a:rPr lang="ru-RU" dirty="0"/>
              <a:t>них и заниматься чтением </a:t>
            </a:r>
            <a:r>
              <a:rPr lang="ru-RU" dirty="0" smtClean="0"/>
              <a:t> для </a:t>
            </a:r>
            <a:r>
              <a:rPr lang="ru-RU" dirty="0"/>
              <a:t>того, чтобы </a:t>
            </a:r>
            <a:endParaRPr lang="ru-RU" dirty="0" smtClean="0"/>
          </a:p>
          <a:p>
            <a:pPr marL="0" indent="0">
              <a:buNone/>
            </a:pPr>
            <a:r>
              <a:rPr lang="ru-R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достигать </a:t>
            </a:r>
            <a:r>
              <a:rPr lang="ru-RU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своих целей</a:t>
            </a:r>
            <a:r>
              <a:rPr lang="ru-RU" dirty="0"/>
              <a:t>, </a:t>
            </a:r>
            <a:r>
              <a:rPr lang="ru-RU" dirty="0" smtClean="0"/>
              <a:t>расширять свои </a:t>
            </a:r>
            <a:r>
              <a:rPr lang="ru-RU" dirty="0"/>
              <a:t>знания и возможности,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участвовать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социальной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</a:t>
            </a:r>
            <a:r>
              <a:rPr lang="ru-RU" dirty="0" smtClean="0"/>
              <a:t>»  (в </a:t>
            </a:r>
            <a:r>
              <a:rPr lang="ru-RU" dirty="0"/>
              <a:t>исследовании </a:t>
            </a:r>
            <a:r>
              <a:rPr lang="en-US" dirty="0" smtClean="0"/>
              <a:t>PISA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en-US" sz="1200" dirty="0"/>
              <a:t>http://skiv.instrao.ru/support/demonstratsionnye-materialya</a:t>
            </a:r>
            <a:r>
              <a:rPr lang="en-US" sz="1200" dirty="0" smtClean="0"/>
              <a:t>/ </a:t>
            </a:r>
            <a:r>
              <a:rPr lang="ru-RU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913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Естественнонаучно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грамотный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«стремится </a:t>
            </a:r>
            <a:r>
              <a:rPr lang="ru-RU" dirty="0"/>
              <a:t>участвовать </a:t>
            </a:r>
            <a:r>
              <a:rPr lang="ru-RU" dirty="0" smtClean="0"/>
              <a:t>в аргументированном </a:t>
            </a:r>
            <a:r>
              <a:rPr lang="ru-RU" dirty="0"/>
              <a:t>обсуждении проблем, относящихся </a:t>
            </a:r>
            <a:r>
              <a:rPr lang="ru-RU" dirty="0" smtClean="0"/>
              <a:t>к естественным наукам </a:t>
            </a:r>
            <a:r>
              <a:rPr lang="ru-RU" dirty="0"/>
              <a:t>и технологиям, что требует от него следующих компетентностей:</a:t>
            </a:r>
          </a:p>
          <a:p>
            <a:pPr marL="0" indent="0">
              <a:buNone/>
            </a:pPr>
            <a:r>
              <a:rPr lang="ru-RU" dirty="0"/>
              <a:t>➢ научно </a:t>
            </a:r>
            <a:r>
              <a:rPr lang="ru-RU" b="1" dirty="0">
                <a:solidFill>
                  <a:schemeClr val="accent1"/>
                </a:solidFill>
              </a:rPr>
              <a:t>объяснять</a:t>
            </a:r>
            <a:r>
              <a:rPr lang="ru-RU" dirty="0"/>
              <a:t> явления;</a:t>
            </a:r>
          </a:p>
          <a:p>
            <a:pPr marL="0" indent="0">
              <a:buNone/>
            </a:pPr>
            <a:r>
              <a:rPr lang="ru-RU" dirty="0"/>
              <a:t>➢ </a:t>
            </a:r>
            <a:r>
              <a:rPr lang="ru-RU" b="1" dirty="0">
                <a:solidFill>
                  <a:schemeClr val="accent1"/>
                </a:solidFill>
              </a:rPr>
              <a:t>понимать</a:t>
            </a:r>
            <a:r>
              <a:rPr lang="ru-RU" dirty="0"/>
              <a:t> основные </a:t>
            </a:r>
            <a:r>
              <a:rPr lang="ru-RU" dirty="0" smtClean="0"/>
              <a:t>особенности естественнонаучного исследования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➢ </a:t>
            </a:r>
            <a:r>
              <a:rPr lang="ru-RU" b="1" dirty="0">
                <a:solidFill>
                  <a:srgbClr val="0070C0"/>
                </a:solidFill>
              </a:rPr>
              <a:t>интерпретировать</a:t>
            </a:r>
            <a:r>
              <a:rPr lang="ru-RU" dirty="0"/>
              <a:t> данные и </a:t>
            </a:r>
            <a:r>
              <a:rPr lang="ru-RU" b="1" dirty="0">
                <a:solidFill>
                  <a:schemeClr val="accent1"/>
                </a:solidFill>
              </a:rPr>
              <a:t>использовать</a:t>
            </a:r>
            <a:r>
              <a:rPr lang="ru-RU" dirty="0"/>
              <a:t> научные </a:t>
            </a:r>
            <a:r>
              <a:rPr lang="ru-RU" dirty="0" smtClean="0"/>
              <a:t>доказательства для </a:t>
            </a:r>
            <a:r>
              <a:rPr lang="ru-RU" dirty="0"/>
              <a:t>получения </a:t>
            </a:r>
            <a:r>
              <a:rPr lang="ru-RU" dirty="0" smtClean="0"/>
              <a:t>выводов».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sz="1500" dirty="0"/>
              <a:t>http://skiv.instrao.ru/support/demonstratsionnye-materialya/ </a:t>
            </a:r>
          </a:p>
        </p:txBody>
      </p:sp>
    </p:spTree>
    <p:extLst>
      <p:ext uri="{BB962C8B-B14F-4D97-AF65-F5344CB8AC3E}">
        <p14:creationId xmlns:p14="http://schemas.microsoft.com/office/powerpoint/2010/main" val="41984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грамотность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«способность </a:t>
            </a:r>
            <a:r>
              <a:rPr lang="ru-RU" dirty="0"/>
              <a:t>личности </a:t>
            </a:r>
            <a:r>
              <a:rPr lang="ru-RU" b="1" u="sng" dirty="0">
                <a:solidFill>
                  <a:schemeClr val="accent1"/>
                </a:solidFill>
              </a:rPr>
              <a:t>принимать</a:t>
            </a:r>
            <a:r>
              <a:rPr lang="ru-RU" b="1" dirty="0">
                <a:solidFill>
                  <a:schemeClr val="accent1"/>
                </a:solidFill>
              </a:rPr>
              <a:t> разумные, целесообразные </a:t>
            </a:r>
            <a:r>
              <a:rPr lang="ru-RU" b="1" u="sng" dirty="0">
                <a:solidFill>
                  <a:schemeClr val="accent1"/>
                </a:solidFill>
              </a:rPr>
              <a:t>решения</a:t>
            </a:r>
            <a:r>
              <a:rPr lang="ru-RU" dirty="0"/>
              <a:t>, связанные с финансами, в различных ситуациях </a:t>
            </a:r>
            <a:r>
              <a:rPr lang="ru-RU" b="1" dirty="0">
                <a:solidFill>
                  <a:schemeClr val="accent1"/>
                </a:solidFill>
              </a:rPr>
              <a:t>собственной </a:t>
            </a:r>
            <a:r>
              <a:rPr lang="ru-RU" b="1" dirty="0" smtClean="0">
                <a:solidFill>
                  <a:schemeClr val="accent1"/>
                </a:solidFill>
              </a:rPr>
              <a:t>жизнедеятельности</a:t>
            </a:r>
            <a:r>
              <a:rPr lang="ru-RU" b="1" dirty="0" smtClean="0"/>
              <a:t>».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en-US" sz="1400" dirty="0"/>
              <a:t>PISA-</a:t>
            </a:r>
            <a:r>
              <a:rPr lang="ru-RU" sz="1400" dirty="0" smtClean="0"/>
              <a:t>2015</a:t>
            </a:r>
            <a:endParaRPr lang="ru-RU" dirty="0"/>
          </a:p>
          <a:p>
            <a:pPr marL="0" indent="0">
              <a:buNone/>
            </a:pPr>
            <a:r>
              <a:rPr lang="en-US" sz="1300" dirty="0"/>
              <a:t>http://skiv.instrao.ru/support/demonstratsionnye-materialya/ </a:t>
            </a:r>
          </a:p>
        </p:txBody>
      </p:sp>
    </p:spTree>
    <p:extLst>
      <p:ext uri="{BB962C8B-B14F-4D97-AF65-F5344CB8AC3E}">
        <p14:creationId xmlns:p14="http://schemas.microsoft.com/office/powerpoint/2010/main" val="10807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611</TotalTime>
  <Words>693</Words>
  <Application>Microsoft Office PowerPoint</Application>
  <PresentationFormat>Экран (4:3)</PresentationFormat>
  <Paragraphs>124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Справедливость</vt:lpstr>
      <vt:lpstr>Picture</vt:lpstr>
      <vt:lpstr> Особенности формирования функциональной грамотности обучающихся в контексте требований обновленного ФГОС НОО</vt:lpstr>
      <vt:lpstr>Обновленный ФГОС НОО-2021</vt:lpstr>
      <vt:lpstr>Функционально  грамотный человек</vt:lpstr>
      <vt:lpstr>Функциональная  грамотность обучающихся </vt:lpstr>
      <vt:lpstr>В жизни</vt:lpstr>
      <vt:lpstr>Проект Министерства просвещения РФ</vt:lpstr>
      <vt:lpstr>Читательская грамотность</vt:lpstr>
      <vt:lpstr>Естественнонаучно  грамотный человек </vt:lpstr>
      <vt:lpstr>Финансовая грамотность </vt:lpstr>
      <vt:lpstr>Глобальные компетенции</vt:lpstr>
      <vt:lpstr>Креативное  мышление</vt:lpstr>
      <vt:lpstr>Математическая грамотность </vt:lpstr>
      <vt:lpstr>Учимся решать задачи</vt:lpstr>
      <vt:lpstr>Применять</vt:lpstr>
      <vt:lpstr>Исследовать</vt:lpstr>
      <vt:lpstr>Процессы и явления окружающего мира</vt:lpstr>
      <vt:lpstr>Финансовая грамотность</vt:lpstr>
      <vt:lpstr>Формы работы на ММО, ШМО</vt:lpstr>
      <vt:lpstr>Презентация PowerPoint</vt:lpstr>
      <vt:lpstr>Ресурсы </vt:lpstr>
      <vt:lpstr>Презентация PowerPoint</vt:lpstr>
      <vt:lpstr>Презентация PowerPoint</vt:lpstr>
      <vt:lpstr>Вебинары</vt:lpstr>
      <vt:lpstr>Вебинары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2022-08-16T17:15:57Z</dcterms:created>
  <dcterms:modified xsi:type="dcterms:W3CDTF">2022-08-18T01:59:14Z</dcterms:modified>
</cp:coreProperties>
</file>