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1" r:id="rId3"/>
    <p:sldId id="262" r:id="rId4"/>
    <p:sldId id="264" r:id="rId5"/>
    <p:sldId id="265" r:id="rId6"/>
    <p:sldId id="263" r:id="rId7"/>
    <p:sldId id="266" r:id="rId8"/>
    <p:sldId id="267" r:id="rId9"/>
    <p:sldId id="268" r:id="rId10"/>
    <p:sldId id="260" r:id="rId11"/>
    <p:sldId id="270" r:id="rId12"/>
    <p:sldId id="269" r:id="rId13"/>
    <p:sldId id="257" r:id="rId14"/>
    <p:sldId id="258" r:id="rId15"/>
    <p:sldId id="272" r:id="rId16"/>
    <p:sldId id="25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35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0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975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18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3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42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75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176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08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9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43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0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70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1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8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6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2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03FDA6-C316-47FA-9EE5-C41786A8B91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6D6E4A-AA9A-4D4C-95BC-EE8D64A5B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0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468581"/>
            <a:ext cx="7144329" cy="191808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Система наставничества </a:t>
            </a:r>
            <a:br>
              <a:rPr lang="ru-RU" sz="3600" b="1" dirty="0" smtClean="0"/>
            </a:br>
            <a:r>
              <a:rPr lang="ru-RU" sz="3600" b="1" dirty="0" smtClean="0"/>
              <a:t>в Доме детского творчества им. А.И. Ефремова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Чернова Светлана Васильевна, </a:t>
            </a:r>
          </a:p>
          <a:p>
            <a:pPr algn="r"/>
            <a:r>
              <a:rPr lang="ru-RU" dirty="0" smtClean="0"/>
              <a:t>заведующий методическим отделом, </a:t>
            </a:r>
          </a:p>
          <a:p>
            <a:pPr algn="r"/>
            <a:r>
              <a:rPr lang="ru-RU" dirty="0" smtClean="0"/>
              <a:t>педагог дополнительного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4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Наставничество. Конкретные 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«Педагог – профессионально ориентированный выпускник»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Заслуженный коллектив народного творчества РФ ансамбль народного танца «Сибирские узоры» - 6 педагогов дополнительного образования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>
                <a:solidFill>
                  <a:srgbClr val="0070C0"/>
                </a:solidFill>
              </a:rPr>
              <a:t>Педагог – молодой специалист».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Образцовый детский коллектив НСО танцевальный коллектив «</a:t>
            </a:r>
            <a:r>
              <a:rPr lang="ru-RU" dirty="0" err="1" smtClean="0">
                <a:solidFill>
                  <a:schemeClr val="tx1"/>
                </a:solidFill>
              </a:rPr>
              <a:t>Смайл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2 педагога + 2 молодых специалиста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818908" y="3810000"/>
            <a:ext cx="277091" cy="290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Студия профессионального самоопределения «</a:t>
            </a:r>
            <a:r>
              <a:rPr lang="en-US" dirty="0" smtClean="0"/>
              <a:t>Next</a:t>
            </a:r>
            <a:r>
              <a:rPr lang="ru-RU" dirty="0" smtClean="0"/>
              <a:t>-дизайн»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745" y="2105890"/>
            <a:ext cx="10889673" cy="4488873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Обучающиеся</a:t>
            </a:r>
            <a:r>
              <a:rPr lang="ru-RU" b="1" dirty="0" smtClean="0"/>
              <a:t> – </a:t>
            </a:r>
            <a:r>
              <a:rPr lang="ru-RU" b="1" dirty="0" smtClean="0">
                <a:solidFill>
                  <a:srgbClr val="FF0000"/>
                </a:solidFill>
              </a:rPr>
              <a:t>выпускники- студенты </a:t>
            </a:r>
            <a:r>
              <a:rPr lang="ru-RU" b="1" dirty="0" smtClean="0"/>
              <a:t>– </a:t>
            </a:r>
            <a:r>
              <a:rPr lang="ru-RU" b="1" dirty="0" smtClean="0">
                <a:solidFill>
                  <a:srgbClr val="00B050"/>
                </a:solidFill>
              </a:rPr>
              <a:t>выпускники – профессионалы</a:t>
            </a:r>
          </a:p>
          <a:p>
            <a:pPr algn="just"/>
            <a:r>
              <a:rPr lang="ru-RU" dirty="0" smtClean="0"/>
              <a:t>Формы наставничества в профориентации обучающихся: текущее консультирование, практикумы, совместные занятия, семинары, мастер-классы, круглые столы по проблемным темам, организация экспертизы образовательных продуктов на защите АТП</a:t>
            </a:r>
          </a:p>
          <a:p>
            <a:pPr algn="just"/>
            <a:r>
              <a:rPr lang="ru-RU" dirty="0" smtClean="0"/>
              <a:t>Формы наставничества в профильном обучении в </a:t>
            </a:r>
            <a:r>
              <a:rPr lang="ru-RU" dirty="0" err="1" smtClean="0"/>
              <a:t>ССУЗах</a:t>
            </a:r>
            <a:r>
              <a:rPr lang="ru-RU" dirty="0" smtClean="0"/>
              <a:t> и ВУЗах: прохождение практики, создание фонда практических работ студентов, создание портфолио (на повышенную стипендию), конкурсная деятельность, подготовка к конференциям, поиск посильной работы</a:t>
            </a:r>
          </a:p>
          <a:p>
            <a:pPr algn="just"/>
            <a:r>
              <a:rPr lang="ru-RU" dirty="0" smtClean="0"/>
              <a:t>Формы наставничества при трудоустройстве выпускников, получивших профильное образование: рекомендации выпускников-профессионалов, составление грамотного резюме, консультирование по прохождению собеседований, оказание профессиональной поддержки(наставничества) в начале карьеры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7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Наставничество в реализации системы преемственности программ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«Педагоги-</a:t>
            </a:r>
            <a:r>
              <a:rPr lang="ru-RU" dirty="0" err="1" smtClean="0"/>
              <a:t>стажисты</a:t>
            </a:r>
            <a:r>
              <a:rPr lang="ru-RU" dirty="0" smtClean="0"/>
              <a:t> разновозрастных детских коллективов одной направленности»</a:t>
            </a:r>
          </a:p>
          <a:p>
            <a:r>
              <a:rPr lang="ru-RU" dirty="0" smtClean="0"/>
              <a:t>«Педагоги-</a:t>
            </a:r>
            <a:r>
              <a:rPr lang="ru-RU" dirty="0" err="1" smtClean="0"/>
              <a:t>стажисты</a:t>
            </a:r>
            <a:r>
              <a:rPr lang="ru-RU" dirty="0" smtClean="0"/>
              <a:t> + молодые специалисты одной направленности»</a:t>
            </a:r>
          </a:p>
          <a:p>
            <a:r>
              <a:rPr lang="ru-RU" dirty="0" smtClean="0"/>
              <a:t>«Педагоги-руководители коллектива + начинающие выпускники»</a:t>
            </a:r>
          </a:p>
          <a:p>
            <a:r>
              <a:rPr lang="ru-RU" dirty="0" smtClean="0"/>
              <a:t>«Педагоги-</a:t>
            </a:r>
            <a:r>
              <a:rPr lang="ru-RU" dirty="0" err="1" smtClean="0"/>
              <a:t>стажисты</a:t>
            </a:r>
            <a:r>
              <a:rPr lang="ru-RU" dirty="0" smtClean="0"/>
              <a:t> + молодые </a:t>
            </a:r>
            <a:r>
              <a:rPr lang="ru-RU" dirty="0" err="1" smtClean="0"/>
              <a:t>сп</a:t>
            </a:r>
            <a:r>
              <a:rPr lang="ru-RU" dirty="0" smtClean="0"/>
              <a:t> </a:t>
            </a:r>
            <a:r>
              <a:rPr lang="ru-RU" dirty="0" err="1" smtClean="0"/>
              <a:t>ециалисты</a:t>
            </a:r>
            <a:r>
              <a:rPr lang="ru-RU" dirty="0" smtClean="0"/>
              <a:t> + социальные партнеры»</a:t>
            </a:r>
          </a:p>
          <a:p>
            <a:r>
              <a:rPr lang="ru-RU" dirty="0" smtClean="0"/>
              <a:t>Педагоги-руководители коллектива + выпускники коллектива +социальные партнеры»</a:t>
            </a:r>
          </a:p>
          <a:p>
            <a:pPr marL="0" indent="0" algn="ctr">
              <a:buNone/>
            </a:pPr>
            <a:r>
              <a:rPr lang="ru-RU" b="1" dirty="0" smtClean="0"/>
              <a:t>Результат?</a:t>
            </a:r>
          </a:p>
          <a:p>
            <a:pPr marL="0" indent="0" algn="ctr">
              <a:buNone/>
            </a:pPr>
            <a:r>
              <a:rPr lang="ru-RU" dirty="0" smtClean="0"/>
              <a:t>Сохранение детского контингента, формирование системы непрерывного развития и образования, повышение профессионального интереса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2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2023 год. Нормативно-правовая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1.	Положение о системе (целевой модели) наставничества педагогических работников и управленческих кадров в МБУДО ДДТ им. А. И. Ефремова</a:t>
            </a:r>
          </a:p>
          <a:p>
            <a:r>
              <a:rPr lang="ru-RU" dirty="0"/>
              <a:t>2.	Дорожная карта (план мероприятий) по реализации Положения о системе (целевой модели) наставничества педагогических работников в муниципальном бюджетном учреждении дополнительного образования «Дом детского творчества им. А. И. Ефремова» на период 2022-2023 учебный год</a:t>
            </a:r>
          </a:p>
          <a:p>
            <a:r>
              <a:rPr lang="ru-RU" dirty="0"/>
              <a:t>3.	База наставников МБУДО ДДТ им. А. И. Ефремова на 2022-2023 учебный год</a:t>
            </a:r>
          </a:p>
          <a:p>
            <a:r>
              <a:rPr lang="ru-RU" dirty="0"/>
              <a:t>4.	База наставляемых МБУДО ДДТ им. А. И. Ефремова на 2022-2023 учебный год</a:t>
            </a:r>
          </a:p>
          <a:p>
            <a:r>
              <a:rPr lang="ru-RU" dirty="0"/>
              <a:t>5.	База закрепленных наставников и наставляемых МБУДО ДДТ им. А. И. Ефремова в рамках реализации Положения о системе (целевой модели) наставничества педагогических работников на период 2022-2023 учебный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6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6.	Приказ №325-од « О системе наставничества педагогических работников в учреждении» от 24.11.2022г.</a:t>
            </a:r>
          </a:p>
          <a:p>
            <a:r>
              <a:rPr lang="ru-RU" dirty="0"/>
              <a:t>7.	Приказ №326-од «О реализации системы наставничества педагогических работников в учреждении» от 28.11.2022г.</a:t>
            </a:r>
          </a:p>
          <a:p>
            <a:r>
              <a:rPr lang="ru-RU" dirty="0"/>
              <a:t>8.	Персонализированная программа сопровождения «педагог - начинающий педагог» художественной направленности в области современной хореографии.</a:t>
            </a:r>
          </a:p>
          <a:p>
            <a:r>
              <a:rPr lang="ru-RU" dirty="0"/>
              <a:t>9.	Персонализированная программа сопровождения «педагог - начинающий педагог» художественной направленности в области народной хореографии</a:t>
            </a:r>
          </a:p>
          <a:p>
            <a:r>
              <a:rPr lang="ru-RU" dirty="0"/>
              <a:t>10.	Персонализированная программа сопровождения «педагог - начинающий педагог» художественной направленности в области профориентации старших школьников в области дизайна и архитектуры</a:t>
            </a:r>
          </a:p>
          <a:p>
            <a:endParaRPr lang="ru-RU" dirty="0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5902036" y="2556932"/>
            <a:ext cx="45719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 партнерство в наставничестве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726" y="2556931"/>
            <a:ext cx="10889673" cy="381615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Организовано сотрудничество в форме тематических встреч и организации практикумов со следующими организациями:</a:t>
            </a:r>
          </a:p>
          <a:p>
            <a:r>
              <a:rPr lang="ru-RU" dirty="0"/>
              <a:t>НГПУ ИКИМП (Институт культуры и молодежной политики)</a:t>
            </a:r>
          </a:p>
          <a:p>
            <a:r>
              <a:rPr lang="ru-RU" dirty="0"/>
              <a:t>НГПУ (Институт искусств, Детская академия художественного творчества и дизайна)</a:t>
            </a:r>
          </a:p>
          <a:p>
            <a:r>
              <a:rPr lang="ru-RU" dirty="0"/>
              <a:t>ООО «Сибирский проектный институт»</a:t>
            </a:r>
          </a:p>
          <a:p>
            <a:r>
              <a:rPr lang="ru-RU" dirty="0"/>
              <a:t>НГАСУ (</a:t>
            </a:r>
            <a:r>
              <a:rPr lang="ru-RU" dirty="0" err="1"/>
              <a:t>Сибстрин</a:t>
            </a:r>
            <a:r>
              <a:rPr lang="ru-RU" dirty="0"/>
              <a:t>) </a:t>
            </a:r>
          </a:p>
          <a:p>
            <a:r>
              <a:rPr lang="ru-RU" dirty="0"/>
              <a:t>Заключены договора с НГПУ (по диссеминации опыта (стажерская площадка) и прохождении практики студентов на базе детских объединений учреждения)</a:t>
            </a:r>
          </a:p>
          <a:p>
            <a:r>
              <a:rPr lang="ru-RU" dirty="0"/>
              <a:t>Заключены договора о партнерстве в рамках проекта «Профессиональный тандем» со студентами НГК им. М.И. Глинки. </a:t>
            </a:r>
          </a:p>
        </p:txBody>
      </p:sp>
    </p:spTree>
    <p:extLst>
      <p:ext uri="{BB962C8B-B14F-4D97-AF65-F5344CB8AC3E}">
        <p14:creationId xmlns:p14="http://schemas.microsoft.com/office/powerpoint/2010/main" val="4651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реализации системы наставничества в учреждении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Подготовка молодых кадров для дополнительного образования (адаптация, получение знаний и практических умений, формирование мотивации дальнейшего профессионального развития)</a:t>
            </a:r>
          </a:p>
          <a:p>
            <a:r>
              <a:rPr lang="ru-RU" dirty="0" smtClean="0"/>
              <a:t>Профилактика профессионального выгорания педагогов-</a:t>
            </a:r>
            <a:r>
              <a:rPr lang="ru-RU" dirty="0" err="1" smtClean="0"/>
              <a:t>стажистов</a:t>
            </a:r>
            <a:r>
              <a:rPr lang="ru-RU" dirty="0" smtClean="0"/>
              <a:t> (повышение значимости профессионального труда, экспериментальная деятельность, признание заслуг, «</a:t>
            </a:r>
            <a:r>
              <a:rPr lang="ru-RU" dirty="0" err="1" smtClean="0"/>
              <a:t>ребрендинг</a:t>
            </a:r>
            <a:r>
              <a:rPr lang="ru-RU" dirty="0" smtClean="0"/>
              <a:t>», расширение содержания деятельности, профессионального и творческого кругозора)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3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Необходимые условия для эффективной реализации системы наставничества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Наличие достойного!!! </a:t>
            </a:r>
            <a:r>
              <a:rPr lang="ru-RU" dirty="0"/>
              <a:t>п</a:t>
            </a:r>
            <a:r>
              <a:rPr lang="ru-RU" dirty="0" smtClean="0"/>
              <a:t>оощрения педагогов-наставников и наставляемых со стороны учреждения</a:t>
            </a:r>
          </a:p>
          <a:p>
            <a:r>
              <a:rPr lang="ru-RU" dirty="0" smtClean="0"/>
              <a:t>Признания данной деятельности крайне значимой и уважаемой в профессиональном коллективе</a:t>
            </a:r>
          </a:p>
          <a:p>
            <a:r>
              <a:rPr lang="ru-RU" dirty="0" smtClean="0"/>
              <a:t>Наличие методических мероприятий, способствующих вовлечению педагогов в систему наставничества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5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развития наставничества в учреждении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Введение с 2012 года уровневой системы реализации программ: ознакомительный, базовый, совершенствования ЗУН, </a:t>
            </a:r>
            <a:r>
              <a:rPr lang="ru-RU" dirty="0" err="1" smtClean="0"/>
              <a:t>профориентационный</a:t>
            </a:r>
            <a:endParaRPr lang="ru-RU" dirty="0" smtClean="0"/>
          </a:p>
          <a:p>
            <a:r>
              <a:rPr lang="ru-RU" dirty="0" smtClean="0"/>
              <a:t>Появление выпускников – </a:t>
            </a:r>
            <a:r>
              <a:rPr lang="ru-RU" dirty="0" err="1" smtClean="0"/>
              <a:t>профильников</a:t>
            </a:r>
            <a:endParaRPr lang="ru-RU" dirty="0" smtClean="0"/>
          </a:p>
          <a:p>
            <a:r>
              <a:rPr lang="ru-RU" dirty="0" smtClean="0"/>
              <a:t>Развитие системы работы со студентами </a:t>
            </a:r>
            <a:r>
              <a:rPr lang="ru-RU" dirty="0" err="1" smtClean="0"/>
              <a:t>ССУЗов</a:t>
            </a:r>
            <a:r>
              <a:rPr lang="ru-RU" dirty="0" smtClean="0"/>
              <a:t> и ВУЗов</a:t>
            </a:r>
          </a:p>
          <a:p>
            <a:r>
              <a:rPr lang="ru-RU" dirty="0" smtClean="0"/>
              <a:t>Появление партнерских проектов и мероприятий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6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наставничества в период </a:t>
            </a:r>
            <a:br>
              <a:rPr lang="ru-RU" dirty="0" smtClean="0"/>
            </a:br>
            <a:r>
              <a:rPr lang="ru-RU" dirty="0" smtClean="0"/>
              <a:t>2012-2016гг.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Официально закрепленная практика тандемов «педагог-выпускник», трудоустройство выпускников</a:t>
            </a:r>
          </a:p>
          <a:p>
            <a:r>
              <a:rPr lang="ru-RU" dirty="0" smtClean="0"/>
              <a:t>Заключение договоров о прохождении практики студентов НГПУ, НПК, закрепление студентов, трудоустройство студентов</a:t>
            </a:r>
          </a:p>
          <a:p>
            <a:r>
              <a:rPr lang="ru-RU" dirty="0" smtClean="0"/>
              <a:t>Работа с начинающими педагогами (административная, методическая поддержка, кадровые недели, индивидуальное консультирование)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2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наставничества в период </a:t>
            </a:r>
            <a:br>
              <a:rPr lang="ru-RU" dirty="0" smtClean="0"/>
            </a:br>
            <a:r>
              <a:rPr lang="ru-RU" dirty="0" smtClean="0"/>
              <a:t>2012-2016гг.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партнерских педагогических проектов ( интеграция разных образовательных направленностей и направлений деятельности)</a:t>
            </a:r>
          </a:p>
          <a:p>
            <a:r>
              <a:rPr lang="ru-RU" dirty="0" smtClean="0"/>
              <a:t>Появление группы наставников социально значимого проектирования (опыт реализации проектов, получивших гранты и субсидии)</a:t>
            </a:r>
          </a:p>
          <a:p>
            <a:r>
              <a:rPr lang="ru-RU" dirty="0" smtClean="0"/>
              <a:t>Появление группы наставников (социальное партнерство) в области </a:t>
            </a:r>
            <a:r>
              <a:rPr lang="ru-RU" dirty="0" err="1" smtClean="0"/>
              <a:t>фестивально</a:t>
            </a:r>
            <a:r>
              <a:rPr lang="ru-RU" dirty="0" smtClean="0"/>
              <a:t>-конкурсной деятельности, туризма и олимпиадной подготовки школьников Кировского района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6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Нормативно-правовая база 2015-2018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«Положения </a:t>
            </a:r>
            <a:r>
              <a:rPr lang="ru-RU" dirty="0"/>
              <a:t>об установлении системы оплаты труда работников, условий оплаты труда руководителей, их заместителей, главных бухгалтеров учреждения дополнительного образования города Новосибирска «Дом детского творчества им. А. И. Ефремова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Критерии оценки качества: «Диссеминация педагогического опыта», «Разработка и внедрение в образовательный процесс авторских методических материалов», «Реализация партнерских программ, проектов, мероприятий», «Разработка и реализация социально значимых программ, проектов и мероприятий».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9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реализации системы наставничества </a:t>
            </a:r>
            <a:r>
              <a:rPr lang="ru-RU" dirty="0"/>
              <a:t>к</a:t>
            </a:r>
            <a:r>
              <a:rPr lang="ru-RU" dirty="0" smtClean="0"/>
              <a:t> 2016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Появление </a:t>
            </a:r>
            <a:r>
              <a:rPr lang="ru-RU" dirty="0" smtClean="0"/>
              <a:t>7 </a:t>
            </a:r>
            <a:r>
              <a:rPr lang="ru-RU" dirty="0"/>
              <a:t>Образцовых детских коллективов НСО, </a:t>
            </a:r>
            <a:r>
              <a:rPr lang="ru-RU" dirty="0" smtClean="0"/>
              <a:t>1 – Заслуженного коллектива народного творчества РФ</a:t>
            </a:r>
          </a:p>
          <a:p>
            <a:r>
              <a:rPr lang="ru-RU" dirty="0" smtClean="0"/>
              <a:t>Заключение договоров с социальными партнерами – наставниками: ФСТР НСО, Центром искусства, СУНЦ НГУ, НГАСУ, городской фонд поддержки гражданских инициатив «Общее дело», «Панда», «Школа безопасности» и др.</a:t>
            </a:r>
          </a:p>
          <a:p>
            <a:r>
              <a:rPr lang="ru-RU" dirty="0" smtClean="0"/>
              <a:t>Реализации 10 социально значимых проектов, получивших гранты и субсидии на реализацию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6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реализации системы наставничества к 2016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Реализовано 24 проекта педагогического партнерства</a:t>
            </a:r>
            <a:endParaRPr lang="ru-RU" dirty="0"/>
          </a:p>
          <a:p>
            <a:r>
              <a:rPr lang="ru-RU" dirty="0" smtClean="0"/>
              <a:t>Получили практическую подготовку 48 студентов согласно договоров о прохождении практики, из них 2 трудоустроены в Доме творчества</a:t>
            </a:r>
          </a:p>
          <a:p>
            <a:r>
              <a:rPr lang="ru-RU" dirty="0" smtClean="0"/>
              <a:t>Трудоустроены 8 выпускников детских коллективов Дома детского творчества</a:t>
            </a:r>
          </a:p>
          <a:p>
            <a:r>
              <a:rPr lang="ru-RU" dirty="0" smtClean="0"/>
              <a:t>Открыты новые образовательные программы для детей</a:t>
            </a:r>
          </a:p>
          <a:p>
            <a:r>
              <a:rPr lang="ru-RU" dirty="0" smtClean="0"/>
              <a:t>Усовершенствованы и расширены воспитательная, спортивная, </a:t>
            </a:r>
            <a:r>
              <a:rPr lang="ru-RU" dirty="0" err="1" smtClean="0"/>
              <a:t>фестивально</a:t>
            </a:r>
            <a:r>
              <a:rPr lang="ru-RU" dirty="0" smtClean="0"/>
              <a:t>-конкурсная системы деятельности учреждения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0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системы наставничества на период 2016-2021гг.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Выделение направления работы «Методист – педагог-</a:t>
            </a:r>
            <a:r>
              <a:rPr lang="ru-RU" dirty="0" err="1" smtClean="0"/>
              <a:t>стажист</a:t>
            </a:r>
            <a:r>
              <a:rPr lang="ru-RU" dirty="0" smtClean="0"/>
              <a:t>» (профилактика профессионального выгорания, совершенствование и обновление содержания работы педагогов-</a:t>
            </a:r>
            <a:r>
              <a:rPr lang="ru-RU" dirty="0" err="1" smtClean="0"/>
              <a:t>стажистов</a:t>
            </a:r>
            <a:r>
              <a:rPr lang="ru-RU" dirty="0" smtClean="0"/>
              <a:t>, образование системы наставничества по работе над имиджем детских объединений)</a:t>
            </a:r>
          </a:p>
          <a:p>
            <a:r>
              <a:rPr lang="ru-RU" dirty="0" smtClean="0"/>
              <a:t>Акцентирование внимания на партнерских проектах в области воспитания детей (разработка и реализация рабочих программ воспитания, проектов, программ, мероприятий)</a:t>
            </a:r>
          </a:p>
          <a:p>
            <a:r>
              <a:rPr lang="ru-RU" dirty="0" smtClean="0"/>
              <a:t>Продолжение работы по направлению «Педагогическое наставничество»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1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реализации системы наставничества в 2021г.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2556931"/>
            <a:ext cx="10764982" cy="366375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Создан методический фонд по реализации ДООП (партнерские проекты, программы, методически материалы для начинающих педагогов, ознакомительные материалы для студентов)</a:t>
            </a:r>
          </a:p>
          <a:p>
            <a:r>
              <a:rPr lang="ru-RU" dirty="0" smtClean="0"/>
              <a:t>Расширился спектр и содержание ДООП</a:t>
            </a:r>
          </a:p>
          <a:p>
            <a:r>
              <a:rPr lang="ru-RU" dirty="0" smtClean="0"/>
              <a:t>Количество трудоустроенных выпускников в учреждении выросло – 11 педагогов и концертмейстеров, это 1/6 часть от общего штата</a:t>
            </a:r>
          </a:p>
          <a:p>
            <a:r>
              <a:rPr lang="ru-RU" dirty="0" smtClean="0"/>
              <a:t>Выросло объединение социальных партнеров – наставников, появились различные формы наставничества</a:t>
            </a:r>
          </a:p>
          <a:p>
            <a:r>
              <a:rPr lang="ru-RU" dirty="0" smtClean="0"/>
              <a:t>Выросло количество педагогов, награжденных ведомственными наградами, в том числе 2 – «Педагог-наставник НСО»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7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925</Words>
  <Application>Microsoft Office PowerPoint</Application>
  <PresentationFormat>Широкоэкранный</PresentationFormat>
  <Paragraphs>87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Garamond</vt:lpstr>
      <vt:lpstr>Натуральные материалы</vt:lpstr>
      <vt:lpstr>Система наставничества  в Доме детского творчества им. А.И. Ефремова</vt:lpstr>
      <vt:lpstr>История развития наставничества в учреждении</vt:lpstr>
      <vt:lpstr>Развитие наставничества в период  2012-2016гг.</vt:lpstr>
      <vt:lpstr>Развитие наставничества в период  2012-2016гг.</vt:lpstr>
      <vt:lpstr>Нормативно-правовая база 2015-2018 гг.</vt:lpstr>
      <vt:lpstr>Результаты реализации системы наставничества к 2016 г.</vt:lpstr>
      <vt:lpstr>Результаты реализации системы наставничества к 2016 г.</vt:lpstr>
      <vt:lpstr>Развитие системы наставничества на период 2016-2021гг.</vt:lpstr>
      <vt:lpstr>Результаты реализации системы наставничества в 2021г.</vt:lpstr>
      <vt:lpstr> Наставничество. Конкретные примеры</vt:lpstr>
      <vt:lpstr>Студия профессионального самоопределения «Next-дизайн»</vt:lpstr>
      <vt:lpstr>Наставничество в реализации системы преемственности программ</vt:lpstr>
      <vt:lpstr>2023 год. Нормативно-правовая база</vt:lpstr>
      <vt:lpstr>Нормативно-правовая база</vt:lpstr>
      <vt:lpstr>Социально партнерство в наставничестве</vt:lpstr>
      <vt:lpstr>Преимущества реализации системы наставничества в учреждении</vt:lpstr>
      <vt:lpstr>Необходимые условия для эффективной реализации системы наставничества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наставничества в Доме детского творчества им. А.И. Ефремова</dc:title>
  <dc:creator>Светлана</dc:creator>
  <cp:lastModifiedBy>Светлана</cp:lastModifiedBy>
  <cp:revision>16</cp:revision>
  <dcterms:created xsi:type="dcterms:W3CDTF">2023-04-19T01:04:16Z</dcterms:created>
  <dcterms:modified xsi:type="dcterms:W3CDTF">2023-04-19T03:45:23Z</dcterms:modified>
</cp:coreProperties>
</file>