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96" d="100"/>
          <a:sy n="96" d="100"/>
        </p:scale>
        <p:origin x="-19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3">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chemeClr val="accent3">
                    <a:lumMod val="50000"/>
                  </a:schemeClr>
                </a:solidFill>
              </a:rPr>
              <a:t>Использование наглядных пособий для помощи в усвоении лексического и грамматического материала детям с ОВЗ</a:t>
            </a:r>
            <a:r>
              <a:rPr lang="ru-RU" dirty="0" smtClean="0"/>
              <a:t>. </a:t>
            </a:r>
            <a:br>
              <a:rPr lang="ru-RU" dirty="0" smtClean="0"/>
            </a:br>
            <a:endParaRPr lang="ru-RU" dirty="0"/>
          </a:p>
        </p:txBody>
      </p:sp>
      <p:sp>
        <p:nvSpPr>
          <p:cNvPr id="3" name="Подзаголовок 2"/>
          <p:cNvSpPr>
            <a:spLocks noGrp="1"/>
          </p:cNvSpPr>
          <p:nvPr>
            <p:ph type="subTitle" idx="1"/>
          </p:nvPr>
        </p:nvSpPr>
        <p:spPr>
          <a:xfrm>
            <a:off x="1371600" y="4214818"/>
            <a:ext cx="6986614" cy="1714512"/>
          </a:xfrm>
        </p:spPr>
        <p:txBody>
          <a:bodyPr>
            <a:normAutofit fontScale="70000" lnSpcReduction="20000"/>
          </a:bodyPr>
          <a:lstStyle/>
          <a:p>
            <a:r>
              <a:rPr lang="ru-RU" dirty="0" smtClean="0">
                <a:solidFill>
                  <a:srgbClr val="7030A0"/>
                </a:solidFill>
              </a:rPr>
              <a:t>Самарская Ирина Владимировна, учитель английского языка.</a:t>
            </a:r>
          </a:p>
          <a:p>
            <a:endParaRPr lang="ru-RU" dirty="0" smtClean="0">
              <a:solidFill>
                <a:srgbClr val="7030A0"/>
              </a:solidFill>
            </a:endParaRPr>
          </a:p>
          <a:p>
            <a:r>
              <a:rPr lang="ru-RU" dirty="0" smtClean="0">
                <a:solidFill>
                  <a:srgbClr val="7030A0"/>
                </a:solidFill>
              </a:rPr>
              <a:t>МБОУ </a:t>
            </a:r>
            <a:r>
              <a:rPr lang="ru-RU" dirty="0" smtClean="0">
                <a:solidFill>
                  <a:srgbClr val="7030A0"/>
                </a:solidFill>
              </a:rPr>
              <a:t>СОШ «ПЕРСПЕКТИВА»</a:t>
            </a:r>
          </a:p>
          <a:p>
            <a:r>
              <a:rPr lang="ru-RU" dirty="0" smtClean="0">
                <a:solidFill>
                  <a:srgbClr val="7030A0"/>
                </a:solidFill>
              </a:rPr>
              <a:t>2023г</a:t>
            </a:r>
            <a:r>
              <a:rPr lang="ru-RU" dirty="0" smtClean="0">
                <a:solidFill>
                  <a:srgbClr val="7030A0"/>
                </a:solidFill>
              </a:rPr>
              <a:t>. </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И </a:t>
            </a:r>
            <a:r>
              <a:rPr lang="ru-RU" sz="3100" dirty="0" smtClean="0"/>
              <a:t>для нас стала очевидной необходимость </a:t>
            </a:r>
            <a:r>
              <a:rPr lang="ru-RU" sz="3100" dirty="0" smtClean="0">
                <a:solidFill>
                  <a:srgbClr val="7030A0"/>
                </a:solidFill>
              </a:rPr>
              <a:t> весь лексический материал в начальной школе </a:t>
            </a:r>
            <a:r>
              <a:rPr lang="ru-RU" sz="2200" dirty="0" smtClean="0"/>
              <a:t>(как минимум 2 и 3 класса)</a:t>
            </a:r>
            <a:r>
              <a:rPr lang="ru-RU" sz="3100" dirty="0" smtClean="0"/>
              <a:t> представить по такой методике. </a:t>
            </a:r>
            <a:r>
              <a:rPr lang="ru-RU" sz="3200" dirty="0" smtClean="0"/>
              <a:t/>
            </a:r>
            <a:br>
              <a:rPr lang="ru-RU" sz="3200" dirty="0" smtClean="0"/>
            </a:br>
            <a:endParaRPr lang="ru-RU" sz="3200" dirty="0"/>
          </a:p>
        </p:txBody>
      </p:sp>
      <p:pic>
        <p:nvPicPr>
          <p:cNvPr id="4" name="Содержимое 3" descr="C:\Users\Ирина\Desktop\стажировка\Фото для статьи о нагляных пособиях\IMG_20220420_171933.jpg"/>
          <p:cNvPicPr>
            <a:picLocks noGrp="1"/>
          </p:cNvPicPr>
          <p:nvPr>
            <p:ph idx="1"/>
          </p:nvPr>
        </p:nvPicPr>
        <p:blipFill>
          <a:blip r:embed="rId2" cstate="print"/>
          <a:srcRect/>
          <a:stretch>
            <a:fillRect/>
          </a:stretch>
        </p:blipFill>
        <p:spPr bwMode="auto">
          <a:xfrm rot="16200000">
            <a:off x="2571735" y="500041"/>
            <a:ext cx="4000530" cy="728667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714356"/>
            <a:ext cx="8258204" cy="1000132"/>
          </a:xfrm>
        </p:spPr>
        <p:txBody>
          <a:bodyPr>
            <a:normAutofit fontScale="90000"/>
          </a:bodyPr>
          <a:lstStyle/>
          <a:p>
            <a:r>
              <a:rPr lang="ru-RU" sz="2200" dirty="0" smtClean="0"/>
              <a:t>На Рис.2 изображено выполненное  ребенком задание – разложить картинки рядом с подписями. Выполняется ребенком индивидуально, затем учитель проверяет каждого,  при ответе нужно назвать все слова и ответить на вопрос «</a:t>
            </a:r>
            <a:r>
              <a:rPr lang="en-US" sz="2200" dirty="0" smtClean="0"/>
              <a:t>what</a:t>
            </a:r>
            <a:r>
              <a:rPr lang="ru-RU" sz="2200" dirty="0" smtClean="0"/>
              <a:t>`</a:t>
            </a:r>
            <a:r>
              <a:rPr lang="en-US" sz="2200" dirty="0" smtClean="0"/>
              <a:t>s your </a:t>
            </a:r>
            <a:r>
              <a:rPr lang="en-US" sz="2200" dirty="0" err="1" smtClean="0"/>
              <a:t>favourite</a:t>
            </a:r>
            <a:r>
              <a:rPr lang="en-US" sz="2200" dirty="0" smtClean="0"/>
              <a:t> food</a:t>
            </a:r>
            <a:r>
              <a:rPr lang="ru-RU" sz="2200" dirty="0" smtClean="0"/>
              <a:t>?»</a:t>
            </a:r>
            <a:r>
              <a:rPr lang="ru-RU" sz="2000" dirty="0" smtClean="0"/>
              <a:t/>
            </a:r>
            <a:br>
              <a:rPr lang="ru-RU" sz="2000" dirty="0" smtClean="0"/>
            </a:br>
            <a:endParaRPr lang="ru-RU" sz="2000" dirty="0"/>
          </a:p>
        </p:txBody>
      </p:sp>
      <p:pic>
        <p:nvPicPr>
          <p:cNvPr id="4" name="Содержимое 3" descr="C:\Users\Ирина\Desktop\стажировка\Фото для статьи о нагляных пособиях\IMG_20220420_172030.jpg"/>
          <p:cNvPicPr>
            <a:picLocks noGrp="1"/>
          </p:cNvPicPr>
          <p:nvPr>
            <p:ph idx="1"/>
          </p:nvPr>
        </p:nvPicPr>
        <p:blipFill>
          <a:blip r:embed="rId2" cstate="print"/>
          <a:srcRect/>
          <a:stretch>
            <a:fillRect/>
          </a:stretch>
        </p:blipFill>
        <p:spPr>
          <a:xfrm>
            <a:off x="1214414" y="1785926"/>
            <a:ext cx="7072361" cy="428628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fontScale="77500" lnSpcReduction="20000"/>
          </a:bodyPr>
          <a:lstStyle/>
          <a:p>
            <a:r>
              <a:rPr lang="ru-RU" dirty="0" smtClean="0"/>
              <a:t>в процессе </a:t>
            </a:r>
            <a:r>
              <a:rPr lang="ru-RU" dirty="0" err="1" smtClean="0"/>
              <a:t>аудирования</a:t>
            </a:r>
            <a:r>
              <a:rPr lang="ru-RU" dirty="0" smtClean="0"/>
              <a:t> у учащихся формируется </a:t>
            </a:r>
            <a:r>
              <a:rPr lang="ru-RU" b="1" dirty="0" smtClean="0"/>
              <a:t>фонема </a:t>
            </a:r>
            <a:r>
              <a:rPr lang="ru-RU" dirty="0" smtClean="0"/>
              <a:t>— единица, которая обеспечивает не только восприятие иноязычной речи, но и сегментацию речевого потока на элементы (сегменты). Фонема закрепляет </a:t>
            </a:r>
            <a:r>
              <a:rPr lang="ru-RU" dirty="0" smtClean="0">
                <a:solidFill>
                  <a:srgbClr val="7030A0"/>
                </a:solidFill>
              </a:rPr>
              <a:t>звуковой образ слова </a:t>
            </a:r>
            <a:r>
              <a:rPr lang="ru-RU" dirty="0" smtClean="0"/>
              <a:t>в сознании учащегося и создает базу для его произнесения. Наши «раздаточные карточки» помогают ребенку закрепить </a:t>
            </a:r>
            <a:r>
              <a:rPr lang="ru-RU" dirty="0" smtClean="0">
                <a:solidFill>
                  <a:srgbClr val="7030A0"/>
                </a:solidFill>
              </a:rPr>
              <a:t>звуковой образ </a:t>
            </a:r>
            <a:r>
              <a:rPr lang="ru-RU" dirty="0" smtClean="0"/>
              <a:t>слова, опираясь на </a:t>
            </a:r>
            <a:r>
              <a:rPr lang="ru-RU" dirty="0" smtClean="0">
                <a:solidFill>
                  <a:srgbClr val="7030A0"/>
                </a:solidFill>
              </a:rPr>
              <a:t>образ зрительный</a:t>
            </a:r>
            <a:r>
              <a:rPr lang="ru-RU" dirty="0" smtClean="0"/>
              <a:t>.</a:t>
            </a:r>
          </a:p>
          <a:p>
            <a:r>
              <a:rPr lang="ru-RU" dirty="0" smtClean="0"/>
              <a:t>Опираясь на звуковой образ слова, учащийся пытается его воспроизвести, облекая в звуковую оболочку, запоминая двигательные ощущения, возникшие в результате действий артикуляционного аппарата. Каждое артикуляторное действие преобразуется в </a:t>
            </a:r>
            <a:r>
              <a:rPr lang="ru-RU" b="1" dirty="0" err="1" smtClean="0"/>
              <a:t>артикулему</a:t>
            </a:r>
            <a:r>
              <a:rPr lang="ru-RU" dirty="0" smtClean="0"/>
              <a:t> — единицу, обеспечивающую развитие произношения. </a:t>
            </a:r>
            <a:r>
              <a:rPr lang="ru-RU" dirty="0" err="1" smtClean="0"/>
              <a:t>Артикулема</a:t>
            </a:r>
            <a:r>
              <a:rPr lang="ru-RU" dirty="0" smtClean="0"/>
              <a:t> закрепляет звуковой и двигательный образ слова и подготавливает базу для </a:t>
            </a:r>
            <a:r>
              <a:rPr lang="ru-RU" b="1" dirty="0" smtClean="0"/>
              <a:t>графемы</a:t>
            </a:r>
            <a:r>
              <a:rPr lang="ru-RU" dirty="0" smtClean="0"/>
              <a:t> — зрительного графического образа слова. </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Рис.3  Набор картинок для 2-го класса по теме “</a:t>
            </a:r>
            <a:r>
              <a:rPr lang="en-US" sz="2000" dirty="0" smtClean="0"/>
              <a:t>My animals</a:t>
            </a:r>
            <a:r>
              <a:rPr lang="ru-RU" sz="2000" dirty="0" smtClean="0"/>
              <a:t>” для УМК “</a:t>
            </a:r>
            <a:r>
              <a:rPr lang="en-US" sz="2000" dirty="0" smtClean="0"/>
              <a:t>Spotlight</a:t>
            </a:r>
            <a:r>
              <a:rPr lang="ru-RU" sz="2000" dirty="0" smtClean="0"/>
              <a:t>”. Представляет собой картинки «единичного действия».</a:t>
            </a:r>
            <a:br>
              <a:rPr lang="ru-RU" sz="2000" dirty="0" smtClean="0"/>
            </a:br>
            <a:endParaRPr lang="ru-RU" sz="2000" dirty="0"/>
          </a:p>
        </p:txBody>
      </p:sp>
      <p:pic>
        <p:nvPicPr>
          <p:cNvPr id="4" name="Содержимое 3" descr="C:\Users\Ирина\Desktop\стажировка\Фото для статьи о нагляных пособиях\IMG_20220420_173650.jpg"/>
          <p:cNvPicPr>
            <a:picLocks noGrp="1"/>
          </p:cNvPicPr>
          <p:nvPr>
            <p:ph idx="1"/>
          </p:nvPr>
        </p:nvPicPr>
        <p:blipFill>
          <a:blip r:embed="rId2" cstate="print"/>
          <a:srcRect/>
          <a:stretch>
            <a:fillRect/>
          </a:stretch>
        </p:blipFill>
        <p:spPr bwMode="auto">
          <a:xfrm>
            <a:off x="785786" y="1357298"/>
            <a:ext cx="7429552" cy="478634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92500" lnSpcReduction="20000"/>
          </a:bodyPr>
          <a:lstStyle/>
          <a:p>
            <a:r>
              <a:rPr lang="ru-RU" dirty="0" smtClean="0"/>
              <a:t>При построенной таким образом работе ребенку </a:t>
            </a:r>
            <a:r>
              <a:rPr lang="ru-RU" dirty="0" smtClean="0">
                <a:solidFill>
                  <a:srgbClr val="7030A0"/>
                </a:solidFill>
              </a:rPr>
              <a:t>«приходится» вовлекаться в работу</a:t>
            </a:r>
            <a:r>
              <a:rPr lang="ru-RU" dirty="0" smtClean="0"/>
              <a:t>, даже если он проявляет пассивность и медлительность.  Практически все дети охотно вовлекаются в работу, хотя есть те, кого нужно </a:t>
            </a:r>
            <a:r>
              <a:rPr lang="ru-RU" dirty="0" smtClean="0">
                <a:solidFill>
                  <a:srgbClr val="7030A0"/>
                </a:solidFill>
              </a:rPr>
              <a:t>подбадривать</a:t>
            </a:r>
            <a:r>
              <a:rPr lang="ru-RU" dirty="0" smtClean="0"/>
              <a:t> и чье внимание </a:t>
            </a:r>
            <a:r>
              <a:rPr lang="ru-RU" dirty="0" smtClean="0">
                <a:solidFill>
                  <a:srgbClr val="7030A0"/>
                </a:solidFill>
              </a:rPr>
              <a:t>направлять</a:t>
            </a:r>
            <a:r>
              <a:rPr lang="ru-RU" dirty="0" smtClean="0"/>
              <a:t> в работу снова и снова. </a:t>
            </a:r>
          </a:p>
          <a:p>
            <a:r>
              <a:rPr lang="ru-RU" dirty="0" smtClean="0"/>
              <a:t>Нашей </a:t>
            </a:r>
            <a:r>
              <a:rPr lang="ru-RU" dirty="0" smtClean="0"/>
              <a:t>ближайшей целью в разработке наглядных пособий, в том числе раздаточных индивидуальных  материалов, являются </a:t>
            </a:r>
            <a:r>
              <a:rPr lang="ru-RU" dirty="0" smtClean="0">
                <a:solidFill>
                  <a:srgbClr val="7030A0"/>
                </a:solidFill>
              </a:rPr>
              <a:t>Конструкторы предложений. </a:t>
            </a:r>
            <a:r>
              <a:rPr lang="ru-RU" dirty="0" smtClean="0"/>
              <a:t>Мы только в начале пути по разработке таких Конструкторов, или </a:t>
            </a:r>
            <a:r>
              <a:rPr lang="ru-RU" dirty="0" smtClean="0">
                <a:solidFill>
                  <a:srgbClr val="7030A0"/>
                </a:solidFill>
              </a:rPr>
              <a:t>Динамических Моделей</a:t>
            </a:r>
            <a:r>
              <a:rPr lang="ru-RU" dirty="0" smtClean="0"/>
              <a:t>, куда учащиеся могут добавлять изученную лексику.</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Ирина\Desktop\стажировка\Фото для статьи о нагляных пособиях\IMG_20220420_180058.jpg"/>
          <p:cNvPicPr>
            <a:picLocks noGrp="1"/>
          </p:cNvPicPr>
          <p:nvPr>
            <p:ph idx="1"/>
          </p:nvPr>
        </p:nvPicPr>
        <p:blipFill>
          <a:blip r:embed="rId2" cstate="print"/>
          <a:stretch>
            <a:fillRect/>
          </a:stretch>
        </p:blipFill>
        <p:spPr bwMode="auto">
          <a:xfrm>
            <a:off x="3963170" y="273050"/>
            <a:ext cx="4335510" cy="5853113"/>
          </a:xfrm>
          <a:prstGeom prst="rect">
            <a:avLst/>
          </a:prstGeom>
          <a:noFill/>
          <a:ln w="9525">
            <a:noFill/>
            <a:miter lim="800000"/>
            <a:headEnd/>
            <a:tailEnd/>
          </a:ln>
        </p:spPr>
      </p:pic>
      <p:sp>
        <p:nvSpPr>
          <p:cNvPr id="6" name="Текст 5"/>
          <p:cNvSpPr>
            <a:spLocks noGrp="1"/>
          </p:cNvSpPr>
          <p:nvPr>
            <p:ph type="body" sz="half" idx="2"/>
          </p:nvPr>
        </p:nvSpPr>
        <p:spPr>
          <a:xfrm>
            <a:off x="571472" y="642918"/>
            <a:ext cx="3214710" cy="5357850"/>
          </a:xfrm>
        </p:spPr>
        <p:txBody>
          <a:bodyPr>
            <a:normAutofit lnSpcReduction="10000"/>
          </a:bodyPr>
          <a:lstStyle/>
          <a:p>
            <a:r>
              <a:rPr lang="ru-RU" sz="2200" dirty="0" smtClean="0"/>
              <a:t>На рис. 4 пример такого </a:t>
            </a:r>
            <a:r>
              <a:rPr lang="ru-RU" sz="2200" dirty="0" smtClean="0">
                <a:solidFill>
                  <a:srgbClr val="7030A0"/>
                </a:solidFill>
              </a:rPr>
              <a:t>Конструктора предложений, </a:t>
            </a:r>
            <a:r>
              <a:rPr lang="ru-RU" sz="2200" dirty="0" smtClean="0"/>
              <a:t>который является опорой для построения коротких диалогов между учеником и учителем или учеником-учеником. </a:t>
            </a:r>
            <a:endParaRPr lang="ru-RU" sz="2200" dirty="0" smtClean="0"/>
          </a:p>
          <a:p>
            <a:r>
              <a:rPr lang="ru-RU" sz="2200" dirty="0" smtClean="0"/>
              <a:t>На </a:t>
            </a:r>
            <a:r>
              <a:rPr lang="ru-RU" sz="2200" dirty="0" smtClean="0"/>
              <a:t>листе, выданном учителем, закреплены варианты вопросов или начало вопроса  и ответа. </a:t>
            </a:r>
          </a:p>
          <a:p>
            <a:r>
              <a:rPr lang="ru-RU" sz="2200" dirty="0" smtClean="0"/>
              <a:t>Учащиеся вставляют свои окончания  вопросов и  варианты ответов.</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Users\Ирина\Desktop\стажировка\Фото для статьи о нагляных пособиях\IMG_20220420_173352.jpg"/>
          <p:cNvPicPr>
            <a:picLocks noGrp="1"/>
          </p:cNvPicPr>
          <p:nvPr>
            <p:ph idx="1"/>
          </p:nvPr>
        </p:nvPicPr>
        <p:blipFill>
          <a:blip r:embed="rId2" cstate="print"/>
          <a:srcRect/>
          <a:stretch>
            <a:fillRect/>
          </a:stretch>
        </p:blipFill>
        <p:spPr bwMode="auto">
          <a:xfrm>
            <a:off x="857224" y="500042"/>
            <a:ext cx="7786741" cy="550072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642918"/>
            <a:ext cx="3008313" cy="5483245"/>
          </a:xfrm>
        </p:spPr>
        <p:txBody>
          <a:bodyPr>
            <a:normAutofit/>
          </a:bodyPr>
          <a:lstStyle/>
          <a:p>
            <a:r>
              <a:rPr lang="ru-RU" sz="2200" dirty="0" smtClean="0"/>
              <a:t>На рис. 5 и 6: Составляем динамические модели предложений для проговаривания вслух: утвердительные предложения, отрицательные и вопросительные с краткими </a:t>
            </a:r>
            <a:r>
              <a:rPr lang="ru-RU" sz="2200" dirty="0" smtClean="0"/>
              <a:t>ответами.</a:t>
            </a:r>
          </a:p>
          <a:p>
            <a:endParaRPr lang="ru-RU" sz="2200" dirty="0" smtClean="0"/>
          </a:p>
          <a:p>
            <a:endParaRPr lang="ru-RU" sz="2200" dirty="0" smtClean="0"/>
          </a:p>
          <a:p>
            <a:r>
              <a:rPr lang="ru-RU" sz="2200" dirty="0" smtClean="0"/>
              <a:t> </a:t>
            </a:r>
            <a:r>
              <a:rPr lang="ru-RU" sz="2400" dirty="0" smtClean="0"/>
              <a:t>“</a:t>
            </a:r>
            <a:r>
              <a:rPr lang="en-US" sz="2400" dirty="0" smtClean="0"/>
              <a:t>Can a horse swim</a:t>
            </a:r>
            <a:r>
              <a:rPr lang="ru-RU" sz="2400" dirty="0" smtClean="0"/>
              <a:t>?”</a:t>
            </a:r>
          </a:p>
          <a:p>
            <a:endParaRPr lang="ru-RU" sz="2200" dirty="0"/>
          </a:p>
        </p:txBody>
      </p:sp>
      <p:pic>
        <p:nvPicPr>
          <p:cNvPr id="5" name="Содержимое 4" descr="C:\Users\Ирина\Desktop\стажировка\Фото для статьи о нагляных пособиях\IMG_20220420_180614.jpg"/>
          <p:cNvPicPr>
            <a:picLocks noGrp="1"/>
          </p:cNvPicPr>
          <p:nvPr>
            <p:ph idx="1"/>
          </p:nvPr>
        </p:nvPicPr>
        <p:blipFill>
          <a:blip r:embed="rId2" cstate="print"/>
          <a:srcRect/>
          <a:stretch>
            <a:fillRect/>
          </a:stretch>
        </p:blipFill>
        <p:spPr bwMode="auto">
          <a:xfrm>
            <a:off x="3857620" y="785794"/>
            <a:ext cx="4786346" cy="450059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571480"/>
            <a:ext cx="3971924" cy="5572164"/>
          </a:xfrm>
        </p:spPr>
        <p:txBody>
          <a:bodyPr/>
          <a:lstStyle/>
          <a:p>
            <a:endParaRPr lang="ru-RU" dirty="0"/>
          </a:p>
        </p:txBody>
      </p:sp>
      <p:pic>
        <p:nvPicPr>
          <p:cNvPr id="5" name="Содержимое 4" descr="C:\Users\Ирина\Downloads\IMG_20231106_190107.jpg"/>
          <p:cNvPicPr>
            <a:picLocks noGrp="1"/>
          </p:cNvPicPr>
          <p:nvPr>
            <p:ph idx="1"/>
          </p:nvPr>
        </p:nvPicPr>
        <p:blipFill>
          <a:blip r:embed="rId2" cstate="print"/>
          <a:srcRect/>
          <a:stretch>
            <a:fillRect/>
          </a:stretch>
        </p:blipFill>
        <p:spPr bwMode="auto">
          <a:xfrm>
            <a:off x="5072066" y="571480"/>
            <a:ext cx="3643338" cy="5554683"/>
          </a:xfrm>
          <a:prstGeom prst="rect">
            <a:avLst/>
          </a:prstGeom>
          <a:noFill/>
          <a:ln w="9525">
            <a:noFill/>
            <a:miter lim="800000"/>
            <a:headEnd/>
            <a:tailEnd/>
          </a:ln>
        </p:spPr>
      </p:pic>
      <p:pic>
        <p:nvPicPr>
          <p:cNvPr id="6" name="Рисунок 5" descr="C:\Users\Ирина\Downloads\IMG_20231106_190121.jpg"/>
          <p:cNvPicPr/>
          <p:nvPr/>
        </p:nvPicPr>
        <p:blipFill>
          <a:blip r:embed="rId3" cstate="print"/>
          <a:srcRect/>
          <a:stretch>
            <a:fillRect/>
          </a:stretch>
        </p:blipFill>
        <p:spPr bwMode="auto">
          <a:xfrm>
            <a:off x="357158" y="571480"/>
            <a:ext cx="4143404" cy="564360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Users\Ирина\Downloads\IMG_20231106_191000.jpg"/>
          <p:cNvPicPr>
            <a:picLocks noGrp="1"/>
          </p:cNvPicPr>
          <p:nvPr>
            <p:ph idx="1"/>
          </p:nvPr>
        </p:nvPicPr>
        <p:blipFill>
          <a:blip r:embed="rId2" cstate="print"/>
          <a:srcRect/>
          <a:stretch>
            <a:fillRect/>
          </a:stretch>
        </p:blipFill>
        <p:spPr bwMode="auto">
          <a:xfrm rot="10800000">
            <a:off x="3428992" y="428600"/>
            <a:ext cx="5429288" cy="5072102"/>
          </a:xfrm>
          <a:prstGeom prst="rect">
            <a:avLst/>
          </a:prstGeom>
          <a:noFill/>
          <a:ln w="9525">
            <a:noFill/>
            <a:miter lim="800000"/>
            <a:headEnd/>
            <a:tailEnd/>
          </a:ln>
        </p:spPr>
      </p:pic>
      <p:pic>
        <p:nvPicPr>
          <p:cNvPr id="6" name="Рисунок 5" descr="C:\Users\Ирина\Downloads\IMG_20231106_192013.jpg"/>
          <p:cNvPicPr/>
          <p:nvPr/>
        </p:nvPicPr>
        <p:blipFill>
          <a:blip r:embed="rId3" cstate="print"/>
          <a:srcRect/>
          <a:stretch>
            <a:fillRect/>
          </a:stretch>
        </p:blipFill>
        <p:spPr bwMode="auto">
          <a:xfrm rot="10800000">
            <a:off x="357158" y="2643182"/>
            <a:ext cx="4071966" cy="37021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smtClean="0">
                <a:solidFill>
                  <a:srgbClr val="7030A0"/>
                </a:solidFill>
              </a:rPr>
              <a:t>Особенности обучения детей с ОВЗ</a:t>
            </a:r>
            <a:r>
              <a:rPr lang="ru-RU" b="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1214422"/>
            <a:ext cx="8229600" cy="4911741"/>
          </a:xfrm>
        </p:spPr>
        <p:txBody>
          <a:bodyPr>
            <a:normAutofit fontScale="85000" lnSpcReduction="10000"/>
          </a:bodyPr>
          <a:lstStyle/>
          <a:p>
            <a:r>
              <a:rPr lang="ru-RU" sz="2300" dirty="0" smtClean="0"/>
              <a:t>расстройства </a:t>
            </a:r>
            <a:r>
              <a:rPr lang="ru-RU" sz="2300" dirty="0" smtClean="0"/>
              <a:t>эмоционально-волевой сферы и поведения</a:t>
            </a:r>
          </a:p>
          <a:p>
            <a:r>
              <a:rPr lang="ru-RU" sz="2300" dirty="0" smtClean="0"/>
              <a:t> </a:t>
            </a:r>
            <a:r>
              <a:rPr lang="ru-RU" sz="2300" dirty="0" smtClean="0"/>
              <a:t>нарушения развития речи, отсутствие собственной речевой инициативы</a:t>
            </a:r>
          </a:p>
          <a:p>
            <a:r>
              <a:rPr lang="ru-RU" sz="2300" dirty="0" smtClean="0"/>
              <a:t> </a:t>
            </a:r>
            <a:r>
              <a:rPr lang="ru-RU" sz="2300" dirty="0" smtClean="0"/>
              <a:t>нарушение внимания, снижение работоспособности</a:t>
            </a:r>
          </a:p>
          <a:p>
            <a:r>
              <a:rPr lang="ru-RU" sz="2300" dirty="0" smtClean="0"/>
              <a:t> </a:t>
            </a:r>
            <a:r>
              <a:rPr lang="ru-RU" sz="2300" dirty="0" smtClean="0"/>
              <a:t>чрезмерная двигательная активность</a:t>
            </a:r>
          </a:p>
          <a:p>
            <a:r>
              <a:rPr lang="ru-RU" sz="2300" dirty="0" smtClean="0"/>
              <a:t>неспособность </a:t>
            </a:r>
            <a:r>
              <a:rPr lang="ru-RU" sz="2300" dirty="0" smtClean="0"/>
              <a:t>к целенаправленному организованному </a:t>
            </a:r>
            <a:r>
              <a:rPr lang="ru-RU" sz="2300" dirty="0" smtClean="0"/>
              <a:t>поведению</a:t>
            </a:r>
          </a:p>
          <a:p>
            <a:r>
              <a:rPr lang="ru-RU" sz="2300" dirty="0" smtClean="0"/>
              <a:t> </a:t>
            </a:r>
            <a:r>
              <a:rPr lang="ru-RU" sz="2300" dirty="0" smtClean="0"/>
              <a:t>рассеянность, импульсивность</a:t>
            </a:r>
          </a:p>
          <a:p>
            <a:r>
              <a:rPr lang="ru-RU" sz="2300" dirty="0" smtClean="0"/>
              <a:t>повышенная </a:t>
            </a:r>
            <a:r>
              <a:rPr lang="ru-RU" sz="2300" dirty="0" smtClean="0"/>
              <a:t>возбудимость</a:t>
            </a:r>
          </a:p>
          <a:p>
            <a:r>
              <a:rPr lang="ru-RU" sz="2300" dirty="0" smtClean="0"/>
              <a:t>проблемы </a:t>
            </a:r>
            <a:r>
              <a:rPr lang="ru-RU" sz="2300" dirty="0" smtClean="0"/>
              <a:t>вербальной коммуникации</a:t>
            </a:r>
          </a:p>
          <a:p>
            <a:r>
              <a:rPr lang="ru-RU" sz="2300" dirty="0" smtClean="0"/>
              <a:t>ограниченный </a:t>
            </a:r>
            <a:r>
              <a:rPr lang="ru-RU" sz="2300" dirty="0" smtClean="0"/>
              <a:t>запас общих сведений и представлений об окружающем </a:t>
            </a:r>
            <a:r>
              <a:rPr lang="ru-RU" sz="2300" dirty="0" smtClean="0"/>
              <a:t>мире.</a:t>
            </a:r>
          </a:p>
          <a:p>
            <a:pPr>
              <a:buNone/>
            </a:pPr>
            <a:r>
              <a:rPr lang="ru-RU" dirty="0" smtClean="0">
                <a:solidFill>
                  <a:srgbClr val="7030A0"/>
                </a:solidFill>
              </a:rPr>
              <a:t>Основной </a:t>
            </a:r>
            <a:r>
              <a:rPr lang="ru-RU" dirty="0" smtClean="0">
                <a:solidFill>
                  <a:srgbClr val="7030A0"/>
                </a:solidFill>
              </a:rPr>
              <a:t>контингент учащихся МБОУ СОШ «Перспектива</a:t>
            </a:r>
            <a:r>
              <a:rPr lang="ru-RU" dirty="0" smtClean="0">
                <a:solidFill>
                  <a:srgbClr val="7030A0"/>
                </a:solidFill>
              </a:rPr>
              <a:t>» составляют </a:t>
            </a:r>
            <a:r>
              <a:rPr lang="ru-RU" dirty="0" smtClean="0">
                <a:solidFill>
                  <a:srgbClr val="7030A0"/>
                </a:solidFill>
              </a:rPr>
              <a:t>дети с ЗПР и </a:t>
            </a:r>
            <a:r>
              <a:rPr lang="ru-RU" dirty="0" smtClean="0">
                <a:solidFill>
                  <a:srgbClr val="7030A0"/>
                </a:solidFill>
              </a:rPr>
              <a:t>РАС.</a:t>
            </a:r>
          </a:p>
          <a:p>
            <a:pPr>
              <a:buNone/>
            </a:pPr>
            <a:r>
              <a:rPr lang="ru-RU" dirty="0" smtClean="0">
                <a:solidFill>
                  <a:srgbClr val="7030A0"/>
                </a:solidFill>
              </a:rPr>
              <a:t> Я преподаю в начальной школе + 5 класс.</a:t>
            </a:r>
            <a:endParaRPr lang="ru-RU"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011882"/>
          </a:xfrm>
        </p:spPr>
        <p:txBody>
          <a:bodyPr>
            <a:normAutofit fontScale="90000"/>
          </a:bodyPr>
          <a:lstStyle/>
          <a:p>
            <a:r>
              <a:rPr lang="ru-RU" sz="2800" dirty="0" smtClean="0"/>
              <a:t>Дальнейшим направлением работы  мы </a:t>
            </a:r>
            <a:r>
              <a:rPr lang="ru-RU" sz="2800" dirty="0" smtClean="0"/>
              <a:t>видим:</a:t>
            </a:r>
            <a:br>
              <a:rPr lang="ru-RU" sz="2800" dirty="0" smtClean="0"/>
            </a:br>
            <a:r>
              <a:rPr lang="ru-RU" sz="2400" dirty="0" smtClean="0"/>
              <a:t/>
            </a:r>
            <a:br>
              <a:rPr lang="ru-RU" sz="2400" dirty="0" smtClean="0"/>
            </a:br>
            <a:r>
              <a:rPr lang="ru-RU" sz="2400" dirty="0" smtClean="0"/>
              <a:t> 1. завершение </a:t>
            </a:r>
            <a:r>
              <a:rPr lang="ru-RU" sz="2400" dirty="0" smtClean="0"/>
              <a:t>изготовления раздаточного материала по всем темам начальной школы для усвоения Лексического </a:t>
            </a:r>
            <a:r>
              <a:rPr lang="ru-RU" sz="2400" dirty="0" smtClean="0"/>
              <a:t>материала</a:t>
            </a:r>
            <a:r>
              <a:rPr lang="ru-RU" sz="2400" dirty="0" smtClean="0"/>
              <a:t/>
            </a:r>
            <a:br>
              <a:rPr lang="ru-RU" sz="2400" dirty="0" smtClean="0"/>
            </a:br>
            <a:r>
              <a:rPr lang="ru-RU" sz="2400" dirty="0" smtClean="0"/>
              <a:t> 2. изготовление </a:t>
            </a:r>
            <a:r>
              <a:rPr lang="ru-RU" sz="2400" dirty="0" smtClean="0"/>
              <a:t>Конструкторов предложений для усвоения правил грамматики, речевых образцов. Конструкторов, которые будут служить опорой для построения предложений в разных временах</a:t>
            </a:r>
            <a:r>
              <a:rPr lang="ru-RU" sz="2400" dirty="0" smtClean="0"/>
              <a:t>.</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t>
            </a:r>
            <a:r>
              <a:rPr lang="ru-RU" sz="2400" dirty="0" smtClean="0"/>
              <a:t>Таким образом, мы работаем над формированием иноязычного способа выражения мысли учащихся, стимулируя их выполнять речевые действия. Так мы способствуем усвоению лексического и грамматического материала на уроках английского языка. </a:t>
            </a:r>
            <a:br>
              <a:rPr lang="ru-RU" sz="2400" dirty="0" smtClean="0"/>
            </a:b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5500726"/>
          </a:xfrm>
        </p:spPr>
        <p:txBody>
          <a:bodyPr/>
          <a:lstStyle/>
          <a:p>
            <a:r>
              <a:rPr lang="ru-RU" dirty="0" smtClean="0">
                <a:solidFill>
                  <a:srgbClr val="7030A0"/>
                </a:solidFill>
              </a:rPr>
              <a:t>Спасибо за внимание! </a:t>
            </a:r>
            <a:endParaRPr lang="ru-RU"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solidFill>
                  <a:srgbClr val="7030A0"/>
                </a:solidFill>
              </a:rPr>
              <a:t>Задержка психического развития (</a:t>
            </a:r>
            <a:r>
              <a:rPr lang="ru-RU" sz="2000" b="1" dirty="0" smtClean="0">
                <a:solidFill>
                  <a:srgbClr val="7030A0"/>
                </a:solidFill>
              </a:rPr>
              <a:t>ЗПР</a:t>
            </a:r>
            <a:r>
              <a:rPr lang="ru-RU" sz="2000" dirty="0" smtClean="0">
                <a:solidFill>
                  <a:srgbClr val="7030A0"/>
                </a:solidFill>
              </a:rPr>
              <a:t>) — нарушение нормального темпа психического развития, когда отдельные психические функции отстают в своём развитии от принятых  норм для данного возраста. </a:t>
            </a:r>
            <a:br>
              <a:rPr lang="ru-RU" sz="2000" dirty="0" smtClean="0">
                <a:solidFill>
                  <a:srgbClr val="7030A0"/>
                </a:solidFill>
              </a:rPr>
            </a:br>
            <a:endParaRPr lang="ru-RU" sz="2000" dirty="0">
              <a:solidFill>
                <a:srgbClr val="7030A0"/>
              </a:solidFill>
            </a:endParaRPr>
          </a:p>
        </p:txBody>
      </p:sp>
      <p:sp>
        <p:nvSpPr>
          <p:cNvPr id="3" name="Содержимое 2"/>
          <p:cNvSpPr>
            <a:spLocks noGrp="1"/>
          </p:cNvSpPr>
          <p:nvPr>
            <p:ph idx="1"/>
          </p:nvPr>
        </p:nvSpPr>
        <p:spPr/>
        <p:txBody>
          <a:bodyPr>
            <a:normAutofit fontScale="85000" lnSpcReduction="20000"/>
          </a:bodyPr>
          <a:lstStyle/>
          <a:p>
            <a:r>
              <a:rPr lang="ru-RU" dirty="0" smtClean="0"/>
              <a:t>Общими </a:t>
            </a:r>
            <a:r>
              <a:rPr lang="ru-RU" dirty="0" smtClean="0"/>
              <a:t>проблемами являются замедленное, непоследовательное восприятие, отставание словесно-логического мышления. Им сложно анализировать и обобщать. В результате страдает речь, лишенная ясности и логики. Для детей с ЗПР характерно непроизвольное импульсивное поведение и инфантилизм в сочетании с низким уровнем познавательных процессов, включая память и внимание</a:t>
            </a:r>
            <a:r>
              <a:rPr lang="ru-RU" dirty="0" smtClean="0"/>
              <a:t>.. </a:t>
            </a:r>
            <a:r>
              <a:rPr lang="ru-RU" dirty="0" smtClean="0"/>
              <a:t>При обучении нужно учитывать их физиологически обусловленную утомляемость, частую смену активности и </a:t>
            </a:r>
            <a:r>
              <a:rPr lang="ru-RU" dirty="0" smtClean="0"/>
              <a:t>пассивности</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noAutofit/>
          </a:bodyPr>
          <a:lstStyle/>
          <a:p>
            <a:r>
              <a:rPr lang="ru-RU" sz="2000" b="1" dirty="0" smtClean="0">
                <a:solidFill>
                  <a:srgbClr val="7030A0"/>
                </a:solidFill>
              </a:rPr>
              <a:t>РАС</a:t>
            </a:r>
            <a:r>
              <a:rPr lang="ru-RU" sz="2000" dirty="0" smtClean="0">
                <a:solidFill>
                  <a:srgbClr val="7030A0"/>
                </a:solidFill>
              </a:rPr>
              <a:t> – расстройство </a:t>
            </a:r>
            <a:r>
              <a:rPr lang="ru-RU" sz="2000" dirty="0" err="1" smtClean="0">
                <a:solidFill>
                  <a:srgbClr val="7030A0"/>
                </a:solidFill>
              </a:rPr>
              <a:t>аутистического</a:t>
            </a:r>
            <a:r>
              <a:rPr lang="ru-RU" sz="2000" dirty="0" smtClean="0">
                <a:solidFill>
                  <a:srgbClr val="7030A0"/>
                </a:solidFill>
              </a:rPr>
              <a:t> спектра. Проявления аутизма очень разнообразны, но наиболее частые характеристики – невозможность устанавливать полноценный контакт с людьми, крайняя отгороженность от внешнего мира, слабая реакция на внешние раздражители, стереотипный и достаточно узкий круг интересов.</a:t>
            </a:r>
            <a:br>
              <a:rPr lang="ru-RU" sz="2000" dirty="0" smtClean="0">
                <a:solidFill>
                  <a:srgbClr val="7030A0"/>
                </a:solidFill>
              </a:rPr>
            </a:br>
            <a:endParaRPr lang="ru-RU" sz="2000" dirty="0">
              <a:solidFill>
                <a:srgbClr val="7030A0"/>
              </a:solidFill>
            </a:endParaRPr>
          </a:p>
        </p:txBody>
      </p:sp>
      <p:sp>
        <p:nvSpPr>
          <p:cNvPr id="3" name="Содержимое 2"/>
          <p:cNvSpPr>
            <a:spLocks noGrp="1"/>
          </p:cNvSpPr>
          <p:nvPr>
            <p:ph idx="1"/>
          </p:nvPr>
        </p:nvSpPr>
        <p:spPr>
          <a:xfrm>
            <a:off x="457200" y="2214554"/>
            <a:ext cx="8229600" cy="3911609"/>
          </a:xfrm>
        </p:spPr>
        <p:txBody>
          <a:bodyPr>
            <a:normAutofit fontScale="77500" lnSpcReduction="20000"/>
          </a:bodyPr>
          <a:lstStyle/>
          <a:p>
            <a:r>
              <a:rPr lang="ru-RU" dirty="0" smtClean="0"/>
              <a:t>Дети с РАС часто не поддерживают диалог, «игнорируя» собеседника. В этом случае картинная наглядность помогает построить взаимодействие, необходимое для учебного процесса. Таким детям часто бывает удобнее взаимодействовать с предметами или их изображениями, а не с учителем непосредственно. Также многие </a:t>
            </a:r>
            <a:r>
              <a:rPr lang="ru-RU" dirty="0" smtClean="0">
                <a:solidFill>
                  <a:srgbClr val="7030A0"/>
                </a:solidFill>
              </a:rPr>
              <a:t>дети с РАС имеют положительный опыт взаимодействия с карточками ПЕКС (</a:t>
            </a:r>
            <a:r>
              <a:rPr lang="en-US" dirty="0" smtClean="0">
                <a:solidFill>
                  <a:srgbClr val="7030A0"/>
                </a:solidFill>
              </a:rPr>
              <a:t>PECS</a:t>
            </a:r>
            <a:r>
              <a:rPr lang="ru-RU" dirty="0" smtClean="0">
                <a:solidFill>
                  <a:srgbClr val="7030A0"/>
                </a:solidFill>
              </a:rPr>
              <a:t>),</a:t>
            </a:r>
            <a:r>
              <a:rPr lang="ru-RU" dirty="0" smtClean="0"/>
              <a:t> которые можно сравнить с карточками раздаточного материала. Этот факт помог нам укрепиться в идее необходимости и целесообразности использования наборов раздаточных карточек на уроке английского языка.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285884"/>
          </a:xfrm>
        </p:spPr>
        <p:txBody>
          <a:bodyPr>
            <a:normAutofit fontScale="90000"/>
          </a:bodyPr>
          <a:lstStyle/>
          <a:p>
            <a:r>
              <a:rPr lang="ru-RU" b="1" dirty="0" smtClean="0"/>
              <a:t>  </a:t>
            </a:r>
            <a:r>
              <a:rPr lang="ru-RU" sz="3100" b="1" dirty="0" smtClean="0">
                <a:solidFill>
                  <a:srgbClr val="7030A0"/>
                </a:solidFill>
              </a:rPr>
              <a:t>Наглядные пособия: виды и особенности использования в работе.</a:t>
            </a:r>
            <a:r>
              <a:rPr lang="ru-RU" dirty="0" smtClean="0"/>
              <a:t/>
            </a:r>
            <a:br>
              <a:rPr lang="ru-RU" dirty="0" smtClean="0"/>
            </a:br>
            <a:endParaRPr lang="ru-RU" dirty="0"/>
          </a:p>
        </p:txBody>
      </p:sp>
      <p:sp>
        <p:nvSpPr>
          <p:cNvPr id="3" name="Содержимое 2"/>
          <p:cNvSpPr>
            <a:spLocks noGrp="1"/>
          </p:cNvSpPr>
          <p:nvPr>
            <p:ph idx="1"/>
          </p:nvPr>
        </p:nvSpPr>
        <p:spPr>
          <a:xfrm>
            <a:off x="457200" y="2143116"/>
            <a:ext cx="8229600" cy="3983047"/>
          </a:xfrm>
        </p:spPr>
        <p:txBody>
          <a:bodyPr>
            <a:normAutofit fontScale="92500"/>
          </a:bodyPr>
          <a:lstStyle/>
          <a:p>
            <a:r>
              <a:rPr lang="ru-RU" b="1" dirty="0" smtClean="0">
                <a:solidFill>
                  <a:schemeClr val="accent3">
                    <a:lumMod val="50000"/>
                  </a:schemeClr>
                </a:solidFill>
              </a:rPr>
              <a:t>Картинная и картинно-динамическая наглядность</a:t>
            </a:r>
            <a:r>
              <a:rPr lang="ru-RU" dirty="0" smtClean="0">
                <a:solidFill>
                  <a:schemeClr val="accent3">
                    <a:lumMod val="50000"/>
                  </a:schemeClr>
                </a:solidFill>
              </a:rPr>
              <a:t> (картины, рисунки, фотографии, презентации, видео).  Функция - познакомить с какими-то фактами, предметами, явлениями через их отображение. В нашей работе в основном мы используем этот вид наглядных пособий. С его помощью дети осваивают лексический материал начальной школы.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92500" lnSpcReduction="20000"/>
          </a:bodyPr>
          <a:lstStyle/>
          <a:p>
            <a:pPr lvl="0"/>
            <a:r>
              <a:rPr lang="ru-RU" b="1" dirty="0" smtClean="0">
                <a:solidFill>
                  <a:srgbClr val="7030A0"/>
                </a:solidFill>
              </a:rPr>
              <a:t>Предметные картинки</a:t>
            </a:r>
            <a:r>
              <a:rPr lang="ru-RU" dirty="0" smtClean="0">
                <a:solidFill>
                  <a:srgbClr val="7030A0"/>
                </a:solidFill>
              </a:rPr>
              <a:t> </a:t>
            </a:r>
            <a:r>
              <a:rPr lang="ru-RU" dirty="0" smtClean="0"/>
              <a:t>используются для введения и закрепления новой лексики.</a:t>
            </a:r>
          </a:p>
          <a:p>
            <a:pPr lvl="0"/>
            <a:r>
              <a:rPr lang="ru-RU" b="1" dirty="0" smtClean="0">
                <a:solidFill>
                  <a:srgbClr val="7030A0"/>
                </a:solidFill>
              </a:rPr>
              <a:t>Картинки "единичного действия"</a:t>
            </a:r>
            <a:r>
              <a:rPr lang="ru-RU" dirty="0" smtClean="0">
                <a:solidFill>
                  <a:srgbClr val="7030A0"/>
                </a:solidFill>
              </a:rPr>
              <a:t> </a:t>
            </a:r>
            <a:r>
              <a:rPr lang="ru-RU" dirty="0" smtClean="0"/>
              <a:t>отображают отдельные повседневные действия людей и животных. Например: ребята катаются на лыжах (коньках), мальчик обедает, девочка делает уроки, и т. п. Сюда же относятся картинки с изображением единичного действия. Например: идёт дождь (снег), гроза, и т. п. “Единичные действия” даются в общих чертах, крупным планом (на белом фоне). Учебное назначение их – введение и закрепление  глаголов и глагольных словосочетаний.</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7030A0"/>
                </a:solidFill>
              </a:rPr>
              <a:t>Наш опыт </a:t>
            </a:r>
            <a:r>
              <a:rPr lang="ru-RU" sz="2800" b="1" dirty="0" smtClean="0">
                <a:solidFill>
                  <a:srgbClr val="7030A0"/>
                </a:solidFill>
              </a:rPr>
              <a:t>работы</a:t>
            </a:r>
            <a:endParaRPr lang="ru-RU" sz="2800" dirty="0">
              <a:solidFill>
                <a:srgbClr val="7030A0"/>
              </a:solidFill>
            </a:endParaRPr>
          </a:p>
        </p:txBody>
      </p:sp>
      <p:sp>
        <p:nvSpPr>
          <p:cNvPr id="3" name="Содержимое 2"/>
          <p:cNvSpPr>
            <a:spLocks noGrp="1"/>
          </p:cNvSpPr>
          <p:nvPr>
            <p:ph idx="1"/>
          </p:nvPr>
        </p:nvSpPr>
        <p:spPr/>
        <p:txBody>
          <a:bodyPr>
            <a:normAutofit/>
          </a:bodyPr>
          <a:lstStyle/>
          <a:p>
            <a:r>
              <a:rPr lang="ru-RU" dirty="0" smtClean="0"/>
              <a:t>изучение алфавита: </a:t>
            </a:r>
            <a:r>
              <a:rPr lang="ru-RU" dirty="0" smtClean="0">
                <a:solidFill>
                  <a:srgbClr val="7030A0"/>
                </a:solidFill>
              </a:rPr>
              <a:t>индивидуальные </a:t>
            </a:r>
            <a:r>
              <a:rPr lang="ru-RU" dirty="0" smtClean="0">
                <a:solidFill>
                  <a:srgbClr val="7030A0"/>
                </a:solidFill>
              </a:rPr>
              <a:t>набор из 4-5 </a:t>
            </a:r>
            <a:r>
              <a:rPr lang="ru-RU" dirty="0" smtClean="0">
                <a:solidFill>
                  <a:srgbClr val="7030A0"/>
                </a:solidFill>
              </a:rPr>
              <a:t>карточек букв, </a:t>
            </a:r>
            <a:r>
              <a:rPr lang="ru-RU" dirty="0" smtClean="0"/>
              <a:t>изучаемых </a:t>
            </a:r>
            <a:r>
              <a:rPr lang="ru-RU" dirty="0" smtClean="0"/>
              <a:t>на данном уроке</a:t>
            </a:r>
            <a:r>
              <a:rPr lang="ru-RU" dirty="0" smtClean="0"/>
              <a:t>, </a:t>
            </a:r>
            <a:r>
              <a:rPr lang="ru-RU" dirty="0" smtClean="0"/>
              <a:t>выдается ребенку для работы на уроке. </a:t>
            </a:r>
          </a:p>
          <a:p>
            <a:r>
              <a:rPr lang="ru-RU" dirty="0" smtClean="0"/>
              <a:t> на начальном, ознакомительном этапе,</a:t>
            </a:r>
          </a:p>
          <a:p>
            <a:r>
              <a:rPr lang="ru-RU" dirty="0" smtClean="0"/>
              <a:t> на этапе закрепления </a:t>
            </a:r>
          </a:p>
          <a:p>
            <a:r>
              <a:rPr lang="ru-RU" dirty="0" smtClean="0"/>
              <a:t> контроль знаний</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Ирина\Downloads\IMG_20231106_193159.jpg"/>
          <p:cNvPicPr>
            <a:picLocks noGrp="1"/>
          </p:cNvPicPr>
          <p:nvPr>
            <p:ph idx="1"/>
          </p:nvPr>
        </p:nvPicPr>
        <p:blipFill>
          <a:blip r:embed="rId2" cstate="print"/>
          <a:srcRect/>
          <a:stretch>
            <a:fillRect/>
          </a:stretch>
        </p:blipFill>
        <p:spPr bwMode="auto">
          <a:xfrm>
            <a:off x="928662" y="500042"/>
            <a:ext cx="7643866" cy="60007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92500" lnSpcReduction="20000"/>
          </a:bodyPr>
          <a:lstStyle/>
          <a:p>
            <a:r>
              <a:rPr lang="ru-RU" dirty="0" smtClean="0"/>
              <a:t>Учитель демонстрирует букву, называет её, затем просит детей найти её в своем наборе карточек и показать: «</a:t>
            </a:r>
            <a:r>
              <a:rPr lang="en-US" dirty="0" smtClean="0"/>
              <a:t>show me letter B</a:t>
            </a:r>
            <a:r>
              <a:rPr lang="ru-RU" dirty="0" smtClean="0"/>
              <a:t>! </a:t>
            </a:r>
            <a:r>
              <a:rPr lang="en-US" dirty="0" smtClean="0"/>
              <a:t>Say Bi</a:t>
            </a:r>
            <a:r>
              <a:rPr lang="ru-RU" dirty="0" smtClean="0"/>
              <a:t>!»</a:t>
            </a:r>
          </a:p>
          <a:p>
            <a:r>
              <a:rPr lang="ru-RU" dirty="0" smtClean="0"/>
              <a:t>На этапе закрепления материала или контроля учащиеся показывают карточки требуемых букв уже без  подсказок-демонстраций учителя.</a:t>
            </a:r>
          </a:p>
          <a:p>
            <a:r>
              <a:rPr lang="ru-RU" dirty="0" smtClean="0"/>
              <a:t>Такая методика помогает </a:t>
            </a:r>
            <a:r>
              <a:rPr lang="ru-RU" dirty="0" smtClean="0">
                <a:solidFill>
                  <a:srgbClr val="7030A0"/>
                </a:solidFill>
              </a:rPr>
              <a:t>вовлекать в активную работу всех детей </a:t>
            </a:r>
            <a:r>
              <a:rPr lang="ru-RU" dirty="0" smtClean="0"/>
              <a:t>класса, проводить фронтальный опрос эффективно. </a:t>
            </a:r>
          </a:p>
          <a:p>
            <a:r>
              <a:rPr lang="ru-RU" dirty="0" smtClean="0"/>
              <a:t>Такая работа на уроке поддерживается и короткими обучающими видео, которые дублируют фрагменты урока и которые дети могут посмотреть дома.</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913</Words>
  <PresentationFormat>Экран (4:3)</PresentationFormat>
  <Paragraphs>50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Использование наглядных пособий для помощи в усвоении лексического и грамматического материала детям с ОВЗ.  </vt:lpstr>
      <vt:lpstr>Особенности обучения детей с ОВЗ. </vt:lpstr>
      <vt:lpstr>Задержка психического развития (ЗПР) — нарушение нормального темпа психического развития, когда отдельные психические функции отстают в своём развитии от принятых  норм для данного возраста.  </vt:lpstr>
      <vt:lpstr>РАС – расстройство аутистического спектра. Проявления аутизма очень разнообразны, но наиболее частые характеристики – невозможность устанавливать полноценный контакт с людьми, крайняя отгороженность от внешнего мира, слабая реакция на внешние раздражители, стереотипный и достаточно узкий круг интересов. </vt:lpstr>
      <vt:lpstr>  Наглядные пособия: виды и особенности использования в работе. </vt:lpstr>
      <vt:lpstr>Слайд 6</vt:lpstr>
      <vt:lpstr>Наш опыт работы</vt:lpstr>
      <vt:lpstr>Слайд 8</vt:lpstr>
      <vt:lpstr>Слайд 9</vt:lpstr>
      <vt:lpstr>   И для нас стала очевидной необходимость  весь лексический материал в начальной школе (как минимум 2 и 3 класса) представить по такой методике.  </vt:lpstr>
      <vt:lpstr>На Рис.2 изображено выполненное  ребенком задание – разложить картинки рядом с подписями. Выполняется ребенком индивидуально, затем учитель проверяет каждого,  при ответе нужно назвать все слова и ответить на вопрос «what`s your favourite food?» </vt:lpstr>
      <vt:lpstr>Слайд 12</vt:lpstr>
      <vt:lpstr>Рис.3  Набор картинок для 2-го класса по теме “My animals” для УМК “Spotlight”. Представляет собой картинки «единичного действия». </vt:lpstr>
      <vt:lpstr>Слайд 14</vt:lpstr>
      <vt:lpstr>Слайд 15</vt:lpstr>
      <vt:lpstr>Слайд 16</vt:lpstr>
      <vt:lpstr>Слайд 17</vt:lpstr>
      <vt:lpstr>Слайд 18</vt:lpstr>
      <vt:lpstr>Слайд 19</vt:lpstr>
      <vt:lpstr>Дальнейшим направлением работы  мы видим:   1. завершение изготовления раздаточного материала по всем темам начальной школы для усвоения Лексического материала  2. изготовление Конструкторов предложений для усвоения правил грамматики, речевых образцов. Конструкторов, которые будут служить опорой для построения предложений в разных временах.    Таким образом, мы работаем над формированием иноязычного способа выражения мысли учащихся, стимулируя их выполнять речевые действия. Так мы способствуем усвоению лексического и грамматического материала на уроках английского языка.  </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38</cp:revision>
  <dcterms:created xsi:type="dcterms:W3CDTF">2023-11-06T13:45:13Z</dcterms:created>
  <dcterms:modified xsi:type="dcterms:W3CDTF">2023-11-06T17:45:03Z</dcterms:modified>
</cp:coreProperties>
</file>