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4" r:id="rId4"/>
    <p:sldId id="296" r:id="rId5"/>
    <p:sldId id="299" r:id="rId6"/>
    <p:sldId id="298" r:id="rId7"/>
    <p:sldId id="297" r:id="rId8"/>
    <p:sldId id="301" r:id="rId9"/>
    <p:sldId id="302" r:id="rId10"/>
    <p:sldId id="303" r:id="rId11"/>
    <p:sldId id="304" r:id="rId12"/>
    <p:sldId id="259" r:id="rId13"/>
    <p:sldId id="277" r:id="rId14"/>
    <p:sldId id="300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rmorant Garamond Medium Italics" panose="020B0604020202020204" charset="-52"/>
      <p:regular r:id="rId20"/>
    </p:embeddedFont>
    <p:embeddedFont>
      <p:font typeface="Book Antiqua" panose="02040602050305030304" pitchFamily="18" charset="0"/>
      <p:regular r:id="rId21"/>
      <p:bold r:id="rId22"/>
      <p:italic r:id="rId23"/>
      <p:boldItalic r:id="rId24"/>
    </p:embeddedFont>
    <p:embeddedFont>
      <p:font typeface="Arial Black" panose="020B0A04020102020204" pitchFamily="34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1" autoAdjust="0"/>
    <p:restoredTop sz="85039" autoAdjust="0"/>
  </p:normalViewPr>
  <p:slideViewPr>
    <p:cSldViewPr>
      <p:cViewPr varScale="1">
        <p:scale>
          <a:sx n="41" d="100"/>
          <a:sy n="41" d="100"/>
        </p:scale>
        <p:origin x="-8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642804">
            <a:off x="-2398792" y="-1451815"/>
            <a:ext cx="11022309" cy="15824936"/>
          </a:xfrm>
          <a:prstGeom prst="rect">
            <a:avLst/>
          </a:prstGeom>
          <a:solidFill>
            <a:srgbClr val="1E395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143" b="19526"/>
          <a:stretch>
            <a:fillRect/>
          </a:stretch>
        </p:blipFill>
        <p:spPr>
          <a:xfrm>
            <a:off x="11395659" y="428082"/>
            <a:ext cx="2944569" cy="18647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5364" b="5364"/>
          <a:stretch>
            <a:fillRect/>
          </a:stretch>
        </p:blipFill>
        <p:spPr>
          <a:xfrm>
            <a:off x="12746234" y="3052182"/>
            <a:ext cx="3187989" cy="18949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9678" t="13098" b="18737"/>
          <a:stretch>
            <a:fillRect/>
          </a:stretch>
        </p:blipFill>
        <p:spPr>
          <a:xfrm>
            <a:off x="7657775" y="616383"/>
            <a:ext cx="2972449" cy="17584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6546" t="11199" r="4591" b="20535"/>
          <a:stretch>
            <a:fillRect/>
          </a:stretch>
        </p:blipFill>
        <p:spPr>
          <a:xfrm>
            <a:off x="14125494" y="5672074"/>
            <a:ext cx="3191910" cy="19220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743" t="23488" r="14168" b="55635"/>
          <a:stretch>
            <a:fillRect/>
          </a:stretch>
        </p:blipFill>
        <p:spPr>
          <a:xfrm>
            <a:off x="9163313" y="3248567"/>
            <a:ext cx="2944569" cy="18949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2635" t="21000" r="11271" b="56615"/>
          <a:stretch>
            <a:fillRect/>
          </a:stretch>
        </p:blipFill>
        <p:spPr>
          <a:xfrm>
            <a:off x="10630225" y="6106487"/>
            <a:ext cx="2955314" cy="19319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t="24545" b="25262"/>
          <a:stretch>
            <a:fillRect/>
          </a:stretch>
        </p:blipFill>
        <p:spPr>
          <a:xfrm>
            <a:off x="634459" y="616383"/>
            <a:ext cx="1835036" cy="204674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8200" y="4610705"/>
            <a:ext cx="10183616" cy="335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68"/>
              </a:lnSpc>
              <a:spcBef>
                <a:spcPct val="0"/>
              </a:spcBef>
            </a:pPr>
            <a:r>
              <a:rPr lang="en-US" sz="9549" dirty="0" err="1">
                <a:solidFill>
                  <a:srgbClr val="FFFFFF"/>
                </a:solidFill>
                <a:latin typeface="Cormorant Garamond Medium Italics"/>
              </a:rPr>
              <a:t>Мы</a:t>
            </a:r>
            <a:r>
              <a:rPr lang="en-US" sz="9549" dirty="0">
                <a:solidFill>
                  <a:srgbClr val="FFFFFF"/>
                </a:solidFill>
                <a:latin typeface="Cormorant Garamond Medium Italics"/>
              </a:rPr>
              <a:t> </a:t>
            </a:r>
            <a:r>
              <a:rPr lang="en-US" sz="9549" dirty="0" err="1">
                <a:solidFill>
                  <a:srgbClr val="FFFFFF"/>
                </a:solidFill>
                <a:latin typeface="Cormorant Garamond Medium Italics"/>
              </a:rPr>
              <a:t>разные</a:t>
            </a:r>
            <a:r>
              <a:rPr lang="en-US" sz="9549" dirty="0">
                <a:solidFill>
                  <a:srgbClr val="FFFFFF"/>
                </a:solidFill>
                <a:latin typeface="Cormorant Garamond Medium Italics"/>
              </a:rPr>
              <a:t>, </a:t>
            </a:r>
            <a:r>
              <a:rPr lang="en-US" sz="9549" dirty="0" err="1">
                <a:solidFill>
                  <a:srgbClr val="FFFFFF"/>
                </a:solidFill>
                <a:latin typeface="Cormorant Garamond Medium Italics"/>
              </a:rPr>
              <a:t>но</a:t>
            </a:r>
            <a:r>
              <a:rPr lang="en-US" sz="9549" dirty="0">
                <a:solidFill>
                  <a:srgbClr val="FFFFFF"/>
                </a:solidFill>
                <a:latin typeface="Cormorant Garamond Medium Italics"/>
              </a:rPr>
              <a:t> </a:t>
            </a:r>
            <a:endParaRPr lang="ru-RU" sz="9549" dirty="0" smtClean="0">
              <a:solidFill>
                <a:srgbClr val="FFFFFF"/>
              </a:solidFill>
              <a:latin typeface="Cormorant Garamond Medium Italics"/>
            </a:endParaRPr>
          </a:p>
          <a:p>
            <a:pPr algn="ctr">
              <a:lnSpc>
                <a:spcPts val="13368"/>
              </a:lnSpc>
              <a:spcBef>
                <a:spcPct val="0"/>
              </a:spcBef>
            </a:pPr>
            <a:r>
              <a:rPr lang="en-US" sz="9549" dirty="0" err="1" smtClean="0">
                <a:solidFill>
                  <a:srgbClr val="FFFFFF"/>
                </a:solidFill>
                <a:latin typeface="Cormorant Garamond Medium Italics"/>
              </a:rPr>
              <a:t>мы</a:t>
            </a:r>
            <a:r>
              <a:rPr lang="en-US" sz="9549" dirty="0" smtClean="0">
                <a:solidFill>
                  <a:srgbClr val="FFFFFF"/>
                </a:solidFill>
                <a:latin typeface="Cormorant Garamond Medium Italics"/>
              </a:rPr>
              <a:t> </a:t>
            </a:r>
            <a:r>
              <a:rPr lang="en-US" sz="9549" dirty="0" err="1" smtClean="0">
                <a:solidFill>
                  <a:srgbClr val="FFFFFF"/>
                </a:solidFill>
                <a:latin typeface="Cormorant Garamond Medium Italics"/>
              </a:rPr>
              <a:t>вместе</a:t>
            </a:r>
            <a:r>
              <a:rPr lang="ru-RU" sz="9549" dirty="0">
                <a:solidFill>
                  <a:srgbClr val="FFFFFF"/>
                </a:solidFill>
                <a:latin typeface="Cormorant Garamond Medium Italics"/>
              </a:rPr>
              <a:t>!</a:t>
            </a:r>
            <a:endParaRPr lang="en-US" sz="9549" dirty="0">
              <a:solidFill>
                <a:srgbClr val="FFFFFF"/>
              </a:solidFill>
              <a:latin typeface="Cormorant Garamond Medium Itali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80928" y="8358614"/>
            <a:ext cx="3356760" cy="1678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419100"/>
            <a:ext cx="16002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«Московский педагогический государственный университет» кафедра ЮНЕСКО и Центр содействия межнациональному образованию «</a:t>
            </a:r>
            <a:r>
              <a:rPr lang="ru-RU" sz="44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Этносфера</a:t>
            </a:r>
            <a:r>
              <a:rPr lang="ru-RU" sz="4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»;</a:t>
            </a:r>
          </a:p>
          <a:p>
            <a:pPr algn="ctr"/>
            <a:endParaRPr lang="ru-RU" sz="3600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Московский </a:t>
            </a:r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открытый конкурс детского и молодежного творчества «Билингва»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 (конкурс двуязычных эссе)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Азербайджан, Греция, Литва, Молдавия, Монголия, Казахстан, Киргизия, Сербия, Татарстан, Удмуртия, Украина, Якутия.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Ноябрь – финальное мероприятие в городе Москва.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983" t="31018" r="6899" b="28839"/>
          <a:stretch/>
        </p:blipFill>
        <p:spPr>
          <a:xfrm>
            <a:off x="2476500" y="5981700"/>
            <a:ext cx="5791200" cy="3443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79" t="2834" r="5796" b="14626"/>
          <a:stretch/>
        </p:blipFill>
        <p:spPr>
          <a:xfrm>
            <a:off x="9601200" y="5894947"/>
            <a:ext cx="5232216" cy="35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7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419100"/>
            <a:ext cx="16002000" cy="9910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Программа «Одинаково разные»</a:t>
            </a:r>
            <a:endParaRPr lang="ru-RU" sz="3600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направлена на оценку интеграции детей из семей мигрантов;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комплексная диагностика школьного климата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- нормы, ценности, установки и чувства, которые вызывает у ученика и учителя школьная среда со всеми её элементами,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- в 2 этапа (октябрь, апрель);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команда: учитель начальных классов, учитель английского языка, педагог-психолог;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очно-заочное обучение на базе </a:t>
            </a:r>
            <a:r>
              <a:rPr lang="ru-RU" sz="3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НИПКиПРО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программа учебных занятий;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методическая и учебная литература;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открыта группа НОО.</a:t>
            </a:r>
          </a:p>
        </p:txBody>
      </p:sp>
    </p:spTree>
    <p:extLst>
      <p:ext uri="{BB962C8B-B14F-4D97-AF65-F5344CB8AC3E}">
        <p14:creationId xmlns:p14="http://schemas.microsoft.com/office/powerpoint/2010/main" val="33162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18876" y="419100"/>
            <a:ext cx="6494998" cy="48712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8882" t="33078" r="29410" b="31988"/>
          <a:stretch>
            <a:fillRect/>
          </a:stretch>
        </p:blipFill>
        <p:spPr>
          <a:xfrm>
            <a:off x="12649200" y="441771"/>
            <a:ext cx="5382649" cy="48485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966" y="4885593"/>
            <a:ext cx="6913563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36368"/>
            <a:ext cx="99853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5" y="441771"/>
            <a:ext cx="6407150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733" t="20686" r="23867" b="15958"/>
          <a:stretch/>
        </p:blipFill>
        <p:spPr>
          <a:xfrm>
            <a:off x="6885964" y="342900"/>
            <a:ext cx="6400800" cy="4204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195" t="150" r="4762" b="27273"/>
          <a:stretch/>
        </p:blipFill>
        <p:spPr>
          <a:xfrm>
            <a:off x="4648200" y="5245100"/>
            <a:ext cx="3962400" cy="4258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31324" b="26636"/>
          <a:stretch/>
        </p:blipFill>
        <p:spPr>
          <a:xfrm>
            <a:off x="228600" y="5527919"/>
            <a:ext cx="4200525" cy="3886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345831"/>
            <a:ext cx="4572000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4" y="587059"/>
            <a:ext cx="640080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040933"/>
            <a:ext cx="4395787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418" y="5723182"/>
            <a:ext cx="533400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3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1800" y="1714500"/>
            <a:ext cx="1386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9600" dirty="0">
              <a:solidFill>
                <a:schemeClr val="bg1"/>
              </a:solidFill>
            </a:endParaRP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2"/>
          <a:srcRect t="24545" b="25262"/>
          <a:stretch>
            <a:fillRect/>
          </a:stretch>
        </p:blipFill>
        <p:spPr>
          <a:xfrm>
            <a:off x="6248400" y="4000500"/>
            <a:ext cx="4343400" cy="48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L9nZEVGqYUVE3YOrctCkAYPzozHmv3MDHIM8Znw1sLHhKm5gmCR-ufLEadV9RVS3QEwnxbxL_iTIumtU4qVP_KtiExBLkTzqUUvXDlJfw61UDDQGqQA7rBj3oLZicKx01Pt3rolkWq6eE7MyAxnGwzsMKzysVCwM-3AhGpxfsJ8WXE51qxKbtippOLLY5TzfaUfSZ5jrCYraoCKIr1z9p8fok6GckXTP5FGSu4tSLBEZ5BvikZ5tmDxXAYBtgpLT8HcsoPU8-_NbnFWcHEh_DHE9A-aa7JZqrCsuMg0RkjLIsUK_EdJjEXxEVZqrvTwGbglKja-X81VYeLw2HInC3MD4WTV2HrdoW8BgK-3q9Hx5VrWXK5EsqEd4lzbgYwGpRqwCmcs7_BD2UvO70LPNzLGan_CWV0gVLoGHnM4-K8C31UnIwwQIGiK69-F8hSxT9XPJuC271fHIm9OSXorfqBwrVCg7C4oFF4cOy3PhC20-7UV8brLuF2sbZIskAAh150vSxg6-sYZnV6l9KoXS5hybhYNtDNT8KuCgEPI9XoQ3sSJAiJv0WYktF_m7DFkalaxk_dtY28h9C3mRP-ZEZZJH91J1YrZtKKTC8WbJKcnVT7iyuXyWK74rYuVD_mFGVeMby-lMEiBWGXyFAsK5_ntkK9BtgTrVmX40EBFV3Z3gWO6F1KREwfnuOvtnzwbooH9YAOO1SXvs0C7iv_3i7FHnelXWrzOtnpe7LCAO2cjZddn2wq91MXzHmiXpA4LvstIKRUy1yolFLKeCoMZykuSSQhEPnw2FSuTf-AFn5-0L0EbHM2lnonMcUB3fhGjq8P0d0ppCSIBAiZF3st9DUlQvirb0tRUMhg3j_JYNxGUIgeNC2Ffh7fr65AtNaGOd3bkrfhJUFrkrRJWrZWcDryLcQ=w1061-h79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76300"/>
            <a:ext cx="12039600" cy="90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13632" y="-224931"/>
            <a:ext cx="7467600" cy="10265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lh3.googleusercontent.com/pw/AL9nZEU6ZkB_X-AiPKGmilTUEWMtwFYqmhe1iDQsogfc3li0iL93Ia4osluOyZopEftn2DadeIdurQTb8oKSfg5Pc630845u9CfenFzWhOP2WVbJHuSBO4_PZ_1aksrAn2XXtYoFrSDe9rcxsIiUYhNi4S1jAzUidbl1AiU8IMcf_T0QaASgoYcrcCiHopNTSpZ7V-LYg2wDbD10QoX3vJabjoKHMVrzol8YTHze0yLoDkj2zaq2fQ7NYAtb-_RmEgIFp2SHB7W0beoI6p13Pkd_Q1fO_K2DGeQVaoY4U_WbfkRL78OfSWgZZ8r-TBQiw3jkDpa8CzncIH5D9WVKYfO86YK3ooxVvwT9-6l0aiuGkNEjv12LzXTXGyd3KaFGfMndvU3Gl7yn_lupTPMj97t0Eah9JMJsfzM3kjZwFqIqtDu7cujN_k_P2cIQQiosqpfdh-AauJbf6iHMS5ctugoq5aP-zpqnDFJweyt5bVFDD8AWcm1cSPp2oMESB0Y_O_B317TrUtJCis9mKtlycuGXdVjIrnE0S_-ZKJHclIsAwS3TVxWvtcR-QcQ04uMTO0wn2hdPdwSJbPK0ObDa8PcSHnbgxZtbGFmXz45ZRsA1JjCLsUCUiS_yv9hLt4I5W-SFtO8ugx7rxWRNeF1Rhyj1cyIFGYn_pcVVXZdGScRyyF7vPM5ndy3qfpKoUZyG84TfF_dazMODztcVaPmkGIQonU6LG3p_8G9G1an2DmIugAgX0ncjEOOin-sZEAHJnUQLmraqY3_ioVzbadQccc-MRy8y2vN54ObYk59k3R2kNTuaAQKiocbtU2QGGvA0UmwkoiyBlY8HSrJQTVB4igcU6BNuYU8l2Porigs_233EAJTiNMJVesUXsYRlTJVvSWpTVT4F5XepvSNhwyKQYTC8t8o=w597-h79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6" r="34211"/>
          <a:stretch/>
        </p:blipFill>
        <p:spPr bwMode="auto">
          <a:xfrm>
            <a:off x="724988" y="190500"/>
            <a:ext cx="2514600" cy="34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pw/AL9nZEUefgW1IlWNtMjZ_0rA2FPAddJRQoY6RcCPXrifdlVGc2oyt8HohvtCHie796bsNi44QlJma7tn_XWlyoJN-yb1dIaC8UzCNmcjbsmRch_vVyDwnpJ_c7PrHBRdd0pJSvWFLEorY9PvqENRKGU4Jjeh3ZVEW_jvchJjBopyJCQpiIns9UopirOVVWunFdTKoMzugovmmcSc8_ggWY9-MvLL0_Ui2EJhY9LLwz0cXu3NEq2J4pDp2GMnFrIe16YlxIXNaxI9IaG7gIQ9Iuj7aJNRdS6wyheGI1yItFALVcGZJfHuk58f0W-XsWqcF9SxzZ1JbnbNX08HKsynjVlPlAQze1fG7G2Nwo1a8KRosR95N_SKNiwynLQmrQHWt83EsDh-WlunGwzs4B6fxfEdWLLpoDzuvx7d8jqxY0hhkOlj2WRxzsX0jg-MQk4MK6WqaFersTNx_8f_kUalNTYTvnN-1KDHp_gLcOKwyPxJh-r0ACgaJqS3YEh3r-mBmDNnApjLlhdot-wXq_V9hbMIIpZbZWRTN5C_gZSqjBr81zSEb44GPHNiZmK9Sm5OmB42S6m7ktal5rjxb-VNolmQfS3o373Rj7gHpO5FkcoBo1pyOOJ3W84JlZukiQ7wLxltkvpXu5fd_bt2m7ro1F_hrHfabQNxri5KmNSWB-sMkXmT4TbGyU-sZjEzy_kRWQJolGp3P1Nzup607S15UOJceVkdwQRQwsLT23KxMfN4g5Sx6ZyShwePjSu5pmDXvZsrDWzUZQiuHg42S9iewhisFeRrRzO7LdPwz3fnZVf_kAsdJQapDqzzUQIY2yVg7-1SQLvzl2UUyqKkImqUpOF8x2ddkT2fqTiNuwdhPPgN6D6bVWCXXgOThXZMR43aTmn4RFF53RuwCrCTBP2wXQ4x7KU=w597-h795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2" t="18031" r="29275" b="27389"/>
          <a:stretch/>
        </p:blipFill>
        <p:spPr bwMode="auto">
          <a:xfrm>
            <a:off x="684551" y="3848100"/>
            <a:ext cx="255378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781" t="18277" r="4907" b="15105"/>
          <a:stretch/>
        </p:blipFill>
        <p:spPr>
          <a:xfrm>
            <a:off x="3581400" y="495300"/>
            <a:ext cx="3951514" cy="2514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380" y="3238500"/>
            <a:ext cx="4249168" cy="2885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853" y="6352501"/>
            <a:ext cx="3909347" cy="2933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21" y="7556091"/>
            <a:ext cx="3124200" cy="228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3000" y="1152919"/>
            <a:ext cx="9226597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 школе работает 39 педагогов</a:t>
            </a:r>
          </a:p>
          <a:p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Высшая квалификационная категория – 10 человек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Первая категория – 10 человек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Категория соответствия занимаемой должности – 4 человека</a:t>
            </a:r>
          </a:p>
          <a:p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endParaRPr lang="ru-RU" sz="36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Педагогов – психологов – 3 человека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Учителей – логопедов – 3 человека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Учителей – дефектолога – 2 человека</a:t>
            </a:r>
          </a:p>
          <a:p>
            <a:r>
              <a:rPr lang="ru-RU" sz="36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Тьюторов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– 11 человек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		 </a:t>
            </a: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10600" y="-495300"/>
            <a:ext cx="8915400" cy="1078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4074" b="33704"/>
          <a:stretch/>
        </p:blipFill>
        <p:spPr>
          <a:xfrm>
            <a:off x="9144000" y="1028700"/>
            <a:ext cx="7924800" cy="7425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2000" y="1925195"/>
            <a:ext cx="8001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 2014 году был открыт музей истории микрорайона и школы № 77 «Родничок»</a:t>
            </a:r>
            <a:endParaRPr lang="ru-RU" sz="6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685800" y="0"/>
            <a:ext cx="7467600" cy="1078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s://lh3.googleusercontent.com/pw/AL9nZEXCuiZpYjGznXQBZl_ivbxIRG_FdZCk0TGGSYgXDHxvpCKliUVR72MSKxtMuUjBAKsnya7AGH6nWDH-bgjiCkkntVtHmd5Nyqoozt_cv9QUszjRtORTcz6_bjoYZLVK_cgs8xRuqzNCRn4I42BxkUddKqWnljE5aLlm1W31Hv49rq9uo0dm0dAVfjEsiHSen_CvUOpTRrnY24DxUetktdV45R9rdLM8IY2r8-UaeIX6ZMvpLS98Nex-tIcvgOd6bn8jMWWZAdqw5vyDAohsr2blW8qO4Qg66Az3xUEijvhfA-3ZXCWq9njhmGPpiK5WnUe9QFffVWK284LUSHTh6J_pZTavg2kgdnhsnpk5ao7wShl3P5WXg5hNCutPrsKFjIUfYOymnJYj81P5KFv91VxwtWnOpiLjjgAgBIXxCpLFDcAlASSsvMN3vs8Fo50XurI5SCT-nKA8FM_7W9Jr2SNdmUYu_PYwGOREuyQVJgb9P4qy7TiNYFUj39MQ2ZB9xavOMXSU5CI84UItiY_hRuH3VQMhVAUWjXLHRug2qEsYu4_WJWFCSR3qRXGJ7gucvybmAijLL9387jvQZe8bpAAqfr1haZ9rcqt4cBUh2Xey6g46-IogG8VpRb-1s0rX2t-N5Pcp0YL-V5h3U0FGnv60SF0uBA-7Y_XtlLMg0nHVn6Oetcrw2vw3cjJAUXR0JSVpYKIjxYLlrlEobIdxPIehziYo4xGwft8xgLOU6oRFN4vRhSwglyIG2zhLFOugJvG5gT77EwVKrEVFH2hG5kQhJmv4foX4asuaapH4tmWlR8igxF5vm87tQ3rmPFLSyJcNIu9pUygfcjDa5yI9clYJ4d6arjhIN8hOQlDgpBDQI-_lvULX4ldKDUVw0U3Ljxenqdcrunlv20pXIbauQ3o=w597-h79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7" y="522430"/>
            <a:ext cx="2895600" cy="386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4717" b="42956"/>
          <a:stretch/>
        </p:blipFill>
        <p:spPr>
          <a:xfrm>
            <a:off x="795337" y="4664894"/>
            <a:ext cx="5791200" cy="2600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982" t="18805" r="943" b="26856"/>
          <a:stretch/>
        </p:blipFill>
        <p:spPr>
          <a:xfrm>
            <a:off x="762000" y="7505700"/>
            <a:ext cx="5772150" cy="25548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495" y="522430"/>
            <a:ext cx="2895600" cy="3859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3966" y="2095500"/>
            <a:ext cx="9982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 школе обучается 572 учащихся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197 человек (34%)  – нерусской национальности.</a:t>
            </a:r>
          </a:p>
          <a:p>
            <a:endParaRPr lang="ru-RU" sz="4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017" y="6408765"/>
            <a:ext cx="6316003" cy="3651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7400" y="6370665"/>
            <a:ext cx="4108766" cy="35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50" y="23812"/>
            <a:ext cx="7067550" cy="10263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302" t="31195" r="26792" b="9434"/>
          <a:stretch/>
        </p:blipFill>
        <p:spPr>
          <a:xfrm>
            <a:off x="503697" y="419100"/>
            <a:ext cx="4220703" cy="2895600"/>
          </a:xfrm>
          <a:prstGeom prst="rect">
            <a:avLst/>
          </a:prstGeom>
        </p:spPr>
      </p:pic>
      <p:pic>
        <p:nvPicPr>
          <p:cNvPr id="4098" name="Picture 2" descr="https://lh3.googleusercontent.com/pw/AL9nZEUXnv9u7yGYPP8o8f1kXLlkJ_HfGe5n0wguhYpj-6GkWLiU6eTEgs1d_i9jc-xvBn1ld29S-VdoQSrjfhUNSGrPpYSeGDf2YkuritAda7fnrjONqDlhF1tn9gXxDwwOnsbjWSBqlzCauUve22N0ow7-i_dpaWKoaLkzFzRtrWzS5xE6AB2Htyf9_7uprywZ9MV3GsdeHxrwoXnOQipvdJvSaxzUvsZWABO5pNthzKXXOGhK4pzofef5srCbFtliUS25kYsEqdMTMbYDwTqxaCoXC9Fl8HpKthW0bl0Tr9jPtMRHJTsrejvyv_qO-ny-UCj7Dsvheu7xXVUSNUc5q5-0QEL0VSE03GF-KBe7jRn0inS4_laK7WwKXbdSCVFqK84nEmat-fxrOXo3voOwTjfxGOLAf95O73dgEvJJqZEEgsjk9hM4ZAsGG7MEO7IPK8lQ4-oDtWjQCmadnkKlXRa8-imvauWfnwrRz4KXteFRkWT_mDtNFEh7EmdDS9OO0YFMFDtNoWJwJEf3xDj7SSTwMohkcfmoSwwnNWYKZx44hd4KEUb5UgBoiqZ2k8wZPq4RvXCykSQyOSjnxOK4y0EZahgqJPDqTnRgVeXO_iYNhs3Ot8QtIorWj8mLgl4K68t5g9hk8bW7fzSsyXNB-LzoO2jaOUAYaIPMibFke7VMX03CavW_wcLlewY5CvmBrgVFZxFXw9DirM2VZO1xu_pjBkc52gFpG8acUTQIG22uyQftd_ZeI9FI2rYkZ5lNrKL6ddksNHmNihXqEnyYU3xQhWkeSJ5O40Wa-TaNekieweLeKOZEr8K05rv0-UBBJ0q1ybW91znNjjr80oxt3pGSkhZLOcplKmM8n_k9dJELRYk24X3vV-wiXDlzNjkrQSfskgb3EZTJHF0A2T7orTE=w1061-h795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591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6592483"/>
            <a:ext cx="4405313" cy="3303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0297" y="876300"/>
            <a:ext cx="9906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 школе обучается 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19 человек со статусом ОВЗ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7 детей – инвалидов без статуса ОВЗ 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13 человек с расстройством аутистического спектра </a:t>
            </a:r>
          </a:p>
          <a:p>
            <a:endParaRPr lang="ru-RU" sz="4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1.09.2019 был открыт «Ресурсный класс» 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1.09.2020 был открыт второй «Ресурсный класс»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11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991600" cy="10263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9916"/>
            <a:ext cx="5791200" cy="4343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604" t="1" b="37648"/>
          <a:stretch/>
        </p:blipFill>
        <p:spPr>
          <a:xfrm>
            <a:off x="6348046" y="236293"/>
            <a:ext cx="6715386" cy="4729738"/>
          </a:xfrm>
          <a:prstGeom prst="rect">
            <a:avLst/>
          </a:prstGeom>
        </p:spPr>
      </p:pic>
      <p:pic>
        <p:nvPicPr>
          <p:cNvPr id="5122" name="Picture 2" descr="https://lh3.googleusercontent.com/pw/AL9nZEVyWgPw0X1FjNEoY-9X3AVA6yYFp7eNbjxDeb60P6-ciX_G60KBLFW1pnpJh3BiTHcfksvwnOkl5wWP4HMOpjFavBQb7DIN-4s0cHbakfq0edCiJ7JxVyVDhYmNfAu0XSJxbjLwznmgc3i-pozcGW09HsnV8OAmq9SNnwB8uHZU6_evhOshVB0yKuZMGXeBX_Z5hjK8Pf4E-gFtKr2Fm_fy-91QGjLocjXzRQDvDyKqAcR2zYqxS0-N3LQGah5yFdy1FnbBC8NiLgCCqyaW4xQ9yojiCgFb4D3Frn4n7puOHGRKoxX2YU0tapxd3IiHF2gytxQmYfOt3ejXKpnP3MOBzfbATz6_-VRLAbGFgGoEFuCojiNB3OOIw2Xxlch8jcrZlKOfkWGyDGmgUWpsVVhUJiWTA-dJuy6YzHdsR542FM_OzOasOWMV0sW3OuyeWQO-CtQr2cUfsDYf0mOW1CPVA6xNZQf_cD9xmDithJNL3onI2hUzOXaTRP7qPDOeLfxbQTKciDMne2ELI0LM-38fdtXhnPv42D0PTJ06zh8L4gHw6pmPwLSGvlbNiCOqjWv9p31WvFWSWcNvnECHOpMUv4KE65pLZx4jXJzMbGaFwCuS0mrNeuCf28Nd0Ij2J-M9B86Lt1knZn5MSzSIrGrzQIfqJeHIXN2pm6RFMV9_lD3u3LPjFu7b_I-zRU4qvm8AmEBADvUuC-uAlENDOmKEMDPWpwizJBah95YbEs2DOkLj16IbLkuIvm-h904173gnwEWD9igykDbiVy9YE7k4EkRGbZtaTupNc6d0393faoIpdKrW_SzNbofKtoHeK6v5UTRN5T3TsAf8NeQ1inombzJ2Cea6nO0Y3K2UXWuHsTWNWAgfgC4ksCfi4DG_XyiH8muX79ISzJ-po3BU3BQ=w1061-h795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14088" r="28303" b="14466"/>
          <a:stretch/>
        </p:blipFill>
        <p:spPr bwMode="auto">
          <a:xfrm>
            <a:off x="512038" y="5099051"/>
            <a:ext cx="570158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10" y="5163832"/>
            <a:ext cx="7065060" cy="473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1286999"/>
            <a:ext cx="5518150" cy="735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723900"/>
            <a:ext cx="1600200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«Московский педагогический государственный университет» кафедра ЮНЕСКО и Центр содействия межнациональному образованию «</a:t>
            </a:r>
            <a:r>
              <a:rPr lang="ru-RU" sz="36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Этносфера</a:t>
            </a:r>
            <a:r>
              <a:rPr lang="ru-RU" sz="36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»;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Благотворительный фонд поддержки и образования «Новый учитель»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    Программа «Одинаково </a:t>
            </a: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разные» при 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поддержке Министерства   образования Новосибирской </a:t>
            </a: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области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Проект «Интеграция детей из семей </a:t>
            </a:r>
            <a:r>
              <a:rPr lang="ru-RU" sz="3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иноэтничных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 мигрантов средствами образования: методическая и консультативная поддержка школ и детских садов в регионах России».</a:t>
            </a:r>
          </a:p>
          <a:p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Цель: решить проблему адаптации детей мигрантов, преодолеть риски отставания и </a:t>
            </a:r>
            <a:r>
              <a:rPr lang="ru-RU" sz="3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неуспешности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, обеспечить положительную динамику образовательных результатов в классах, где учатся такие дети.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419100"/>
            <a:ext cx="16002000" cy="852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«Московский педагогический государственный университет» кафедра ЮНЕСКО и Центр содействия межнациональному образованию «</a:t>
            </a:r>
            <a:r>
              <a:rPr lang="ru-RU" sz="44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Этносфера</a:t>
            </a:r>
            <a:r>
              <a:rPr lang="ru-RU" sz="4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»;</a:t>
            </a:r>
          </a:p>
          <a:p>
            <a:r>
              <a:rPr lang="ru-RU" sz="4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Конкретная </a:t>
            </a:r>
            <a:r>
              <a:rPr lang="ru-RU" sz="4800" b="1" dirty="0">
                <a:solidFill>
                  <a:schemeClr val="bg1"/>
                </a:solidFill>
                <a:latin typeface="Book Antiqua" panose="02040602050305030304" pitchFamily="18" charset="0"/>
              </a:rPr>
              <a:t>поддержка школы: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bg1"/>
                </a:solidFill>
                <a:latin typeface="Book Antiqua" panose="02040602050305030304" pitchFamily="18" charset="0"/>
              </a:rPr>
              <a:t>первичная диагностика обучающихся из семей </a:t>
            </a:r>
            <a:r>
              <a:rPr lang="ru-RU" sz="48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иноэтничных</a:t>
            </a:r>
            <a:r>
              <a:rPr lang="ru-RU" sz="4800" b="1" dirty="0">
                <a:solidFill>
                  <a:schemeClr val="bg1"/>
                </a:solidFill>
                <a:latin typeface="Book Antiqua" panose="02040602050305030304" pitchFamily="18" charset="0"/>
              </a:rPr>
              <a:t> мигрантов;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bg1"/>
                </a:solidFill>
                <a:latin typeface="Book Antiqua" panose="02040602050305030304" pitchFamily="18" charset="0"/>
              </a:rPr>
              <a:t>стратегия по развитию и адаптации мигрантов;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bg1"/>
                </a:solidFill>
                <a:latin typeface="Book Antiqua" panose="02040602050305030304" pitchFamily="18" charset="0"/>
              </a:rPr>
              <a:t>методическая и учебная литература;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bg1"/>
                </a:solidFill>
                <a:latin typeface="Book Antiqua" panose="02040602050305030304" pitchFamily="18" charset="0"/>
              </a:rPr>
              <a:t>консультативная и методическая поддержка: обучающие </a:t>
            </a:r>
            <a:r>
              <a:rPr lang="ru-RU" sz="48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вебинары</a:t>
            </a:r>
            <a:r>
              <a:rPr lang="ru-RU" sz="4800" b="1" dirty="0">
                <a:solidFill>
                  <a:schemeClr val="bg1"/>
                </a:solidFill>
                <a:latin typeface="Book Antiqua" panose="02040602050305030304" pitchFamily="18" charset="0"/>
              </a:rPr>
              <a:t>, консультации для педагогов и управленцев.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408</Words>
  <Application>Microsoft Office PowerPoint</Application>
  <PresentationFormat>Произвольный</PresentationFormat>
  <Paragraphs>56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Cormorant Garamond Medium Italics</vt:lpstr>
      <vt:lpstr>Book Antiqua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Натальи Владимировны</dc:title>
  <dc:creator>HPBOOK77</dc:creator>
  <cp:lastModifiedBy>Елена</cp:lastModifiedBy>
  <cp:revision>48</cp:revision>
  <dcterms:created xsi:type="dcterms:W3CDTF">2006-08-16T00:00:00Z</dcterms:created>
  <dcterms:modified xsi:type="dcterms:W3CDTF">2023-01-21T11:14:00Z</dcterms:modified>
  <dc:identifier>DAFRcNVG9Fg</dc:identifier>
</cp:coreProperties>
</file>