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81" r:id="rId2"/>
    <p:sldId id="257" r:id="rId3"/>
    <p:sldId id="258" r:id="rId4"/>
    <p:sldId id="259" r:id="rId5"/>
    <p:sldId id="260" r:id="rId6"/>
    <p:sldId id="272" r:id="rId7"/>
    <p:sldId id="273" r:id="rId8"/>
    <p:sldId id="274" r:id="rId9"/>
    <p:sldId id="265" r:id="rId10"/>
    <p:sldId id="267" r:id="rId11"/>
    <p:sldId id="275" r:id="rId12"/>
    <p:sldId id="276" r:id="rId13"/>
    <p:sldId id="277" r:id="rId14"/>
    <p:sldId id="278" r:id="rId15"/>
    <p:sldId id="279" r:id="rId16"/>
    <p:sldId id="280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3408" autoAdjust="0"/>
  </p:normalViewPr>
  <p:slideViewPr>
    <p:cSldViewPr snapToGrid="0" showGuides="1">
      <p:cViewPr varScale="1">
        <p:scale>
          <a:sx n="73" d="100"/>
          <a:sy n="73" d="100"/>
        </p:scale>
        <p:origin x="1070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D:\Downloads\&#1088;&#1077;&#1079;&#1091;&#1083;&#1100;&#1090;&#1072;&#1090;&#1099;_&#1093;&#1080;&#1084;&#1080;&#1103;%20(1)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D:\Downloads\&#1088;&#1077;&#1079;&#1091;&#1083;&#1100;&#1090;&#1072;&#1090;&#1099;_&#1093;&#1080;&#1084;&#1080;&#1103;%20(1)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D:\Downloads\&#1088;&#1077;&#1079;&#1091;&#1083;&#1100;&#1090;&#1072;&#1090;&#1099;_&#1093;&#1080;&#1084;&#1080;&#1103;%20(1)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D:\Downloads\&#1088;&#1077;&#1079;&#1091;&#1083;&#1100;&#1090;&#1072;&#1090;&#1099;_&#1093;&#1080;&#1084;&#1080;&#1103;%20(1)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D:\Downloads\&#1088;&#1077;&#1079;&#1091;&#1083;&#1100;&#1090;&#1072;&#1090;&#1099;_&#1093;&#1080;&#1084;&#1080;&#1103;%20(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Лист1!$B$21</c:f>
              <c:strCache>
                <c:ptCount val="1"/>
                <c:pt idx="0">
                  <c:v>Максимальный балл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36C4-4C89-8BE8-DB803DADBC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Лист1!$A$22:$A$24</c:f>
              <c:strCache>
                <c:ptCount val="3"/>
                <c:pt idx="0">
                  <c:v>МиФХ</c:v>
                </c:pt>
                <c:pt idx="1">
                  <c:v>БХ</c:v>
                </c:pt>
                <c:pt idx="2">
                  <c:v>мах</c:v>
                </c:pt>
              </c:strCache>
            </c:strRef>
          </c:cat>
          <c:val>
            <c:numRef>
              <c:f>Лист1!$B$22:$B$24</c:f>
              <c:numCache>
                <c:formatCode>General</c:formatCode>
                <c:ptCount val="3"/>
                <c:pt idx="0">
                  <c:v>27</c:v>
                </c:pt>
                <c:pt idx="1">
                  <c:v>22</c:v>
                </c:pt>
                <c:pt idx="2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81-42E7-87A8-F32F8B35871A}"/>
            </c:ext>
          </c:extLst>
        </c:ser>
        <c:ser>
          <c:idx val="1"/>
          <c:order val="1"/>
          <c:tx>
            <c:strRef>
              <c:f>Лист1!$C$21</c:f>
              <c:strCache>
                <c:ptCount val="1"/>
                <c:pt idx="0">
                  <c:v>Минимальный балл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Лист1!$A$22:$A$24</c:f>
              <c:strCache>
                <c:ptCount val="3"/>
                <c:pt idx="0">
                  <c:v>МиФХ</c:v>
                </c:pt>
                <c:pt idx="1">
                  <c:v>БХ</c:v>
                </c:pt>
                <c:pt idx="2">
                  <c:v>мах</c:v>
                </c:pt>
              </c:strCache>
            </c:strRef>
          </c:cat>
          <c:val>
            <c:numRef>
              <c:f>Лист1!$C$22:$C$24</c:f>
              <c:numCache>
                <c:formatCode>General</c:formatCode>
                <c:ptCount val="3"/>
                <c:pt idx="0">
                  <c:v>9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81-42E7-87A8-F32F8B35871A}"/>
            </c:ext>
          </c:extLst>
        </c:ser>
        <c:ser>
          <c:idx val="2"/>
          <c:order val="2"/>
          <c:tx>
            <c:strRef>
              <c:f>Лист1!$D$21</c:f>
              <c:strCache>
                <c:ptCount val="1"/>
                <c:pt idx="0">
                  <c:v>Средний балл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Лист1!$A$22:$A$24</c:f>
              <c:strCache>
                <c:ptCount val="3"/>
                <c:pt idx="0">
                  <c:v>МиФХ</c:v>
                </c:pt>
                <c:pt idx="1">
                  <c:v>БХ</c:v>
                </c:pt>
                <c:pt idx="2">
                  <c:v>мах</c:v>
                </c:pt>
              </c:strCache>
            </c:strRef>
          </c:cat>
          <c:val>
            <c:numRef>
              <c:f>Лист1!$D$22:$D$24</c:f>
              <c:numCache>
                <c:formatCode>General</c:formatCode>
                <c:ptCount val="3"/>
                <c:pt idx="0">
                  <c:v>16.8</c:v>
                </c:pt>
                <c:pt idx="1">
                  <c:v>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681-42E7-87A8-F32F8B35871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52147328"/>
        <c:axId val="52148864"/>
      </c:barChart>
      <c:catAx>
        <c:axId val="52147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148864"/>
        <c:crosses val="autoZero"/>
        <c:auto val="1"/>
        <c:lblAlgn val="ctr"/>
        <c:lblOffset val="100"/>
        <c:noMultiLvlLbl val="0"/>
      </c:catAx>
      <c:valAx>
        <c:axId val="52148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147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63500">
                <a:solidFill>
                  <a:schemeClr val="accent1"/>
                </a:solidFill>
              </a:ln>
              <a:effectLst/>
            </c:spPr>
          </c:marker>
          <c:yVal>
            <c:numRef>
              <c:f>Лист1!$AA$3:$AA$32</c:f>
              <c:numCache>
                <c:formatCode>0.0%</c:formatCode>
                <c:ptCount val="30"/>
                <c:pt idx="0">
                  <c:v>0.21428571428571427</c:v>
                </c:pt>
                <c:pt idx="1">
                  <c:v>0.10714285714285714</c:v>
                </c:pt>
                <c:pt idx="2">
                  <c:v>0.14285714285714285</c:v>
                </c:pt>
                <c:pt idx="3">
                  <c:v>0.2857142857142857</c:v>
                </c:pt>
                <c:pt idx="4">
                  <c:v>0.25</c:v>
                </c:pt>
                <c:pt idx="5">
                  <c:v>0.5</c:v>
                </c:pt>
                <c:pt idx="6">
                  <c:v>7.1428571428571425E-2</c:v>
                </c:pt>
                <c:pt idx="7">
                  <c:v>0</c:v>
                </c:pt>
                <c:pt idx="8">
                  <c:v>0.7857142857142857</c:v>
                </c:pt>
                <c:pt idx="9">
                  <c:v>0.14285714285714285</c:v>
                </c:pt>
                <c:pt idx="10">
                  <c:v>3.5714285714285712E-2</c:v>
                </c:pt>
                <c:pt idx="11">
                  <c:v>0.35714285714285715</c:v>
                </c:pt>
                <c:pt idx="12">
                  <c:v>7.1428571428571425E-2</c:v>
                </c:pt>
                <c:pt idx="13">
                  <c:v>0.10714285714285714</c:v>
                </c:pt>
                <c:pt idx="14">
                  <c:v>0.17857142857142858</c:v>
                </c:pt>
                <c:pt idx="15">
                  <c:v>0.25</c:v>
                </c:pt>
                <c:pt idx="16">
                  <c:v>0.2857142857142857</c:v>
                </c:pt>
                <c:pt idx="17">
                  <c:v>7.1428571428571425E-2</c:v>
                </c:pt>
                <c:pt idx="18">
                  <c:v>0</c:v>
                </c:pt>
                <c:pt idx="19">
                  <c:v>0.14285714285714285</c:v>
                </c:pt>
                <c:pt idx="20">
                  <c:v>7.1428571428571425E-2</c:v>
                </c:pt>
                <c:pt idx="21">
                  <c:v>0.10714285714285714</c:v>
                </c:pt>
                <c:pt idx="22">
                  <c:v>0.35714285714285715</c:v>
                </c:pt>
                <c:pt idx="23">
                  <c:v>0.2857142857142857</c:v>
                </c:pt>
                <c:pt idx="24">
                  <c:v>0.7142857142857143</c:v>
                </c:pt>
                <c:pt idx="25">
                  <c:v>0.39285714285714285</c:v>
                </c:pt>
                <c:pt idx="26">
                  <c:v>0.35714285714285715</c:v>
                </c:pt>
                <c:pt idx="27">
                  <c:v>0.10714285714285714</c:v>
                </c:pt>
                <c:pt idx="28">
                  <c:v>0.10714285714285714</c:v>
                </c:pt>
                <c:pt idx="29">
                  <c:v>0.10714285714285714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2FC-4C45-8FCC-4E36E2CAF1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574784"/>
        <c:axId val="63576704"/>
      </c:scatterChart>
      <c:valAx>
        <c:axId val="635747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3576704"/>
        <c:crosses val="autoZero"/>
        <c:crossBetween val="midCat"/>
      </c:valAx>
      <c:valAx>
        <c:axId val="63576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357478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63500">
                <a:solidFill>
                  <a:schemeClr val="accent1"/>
                </a:solidFill>
              </a:ln>
              <a:effectLst/>
            </c:spPr>
          </c:marker>
          <c:yVal>
            <c:numRef>
              <c:f>Лист1!$AA$34:$AA$60</c:f>
              <c:numCache>
                <c:formatCode>0.0%</c:formatCode>
                <c:ptCount val="27"/>
                <c:pt idx="0">
                  <c:v>0.7142857142857143</c:v>
                </c:pt>
                <c:pt idx="1">
                  <c:v>0.75</c:v>
                </c:pt>
                <c:pt idx="2">
                  <c:v>0.5714285714285714</c:v>
                </c:pt>
                <c:pt idx="3">
                  <c:v>0.6428571428571429</c:v>
                </c:pt>
                <c:pt idx="4">
                  <c:v>0.5714285714285714</c:v>
                </c:pt>
                <c:pt idx="5">
                  <c:v>0.7142857142857143</c:v>
                </c:pt>
                <c:pt idx="6">
                  <c:v>0.8214285714285714</c:v>
                </c:pt>
                <c:pt idx="7">
                  <c:v>0.35714285714285715</c:v>
                </c:pt>
                <c:pt idx="8">
                  <c:v>0.9642857142857143</c:v>
                </c:pt>
                <c:pt idx="9">
                  <c:v>0.6785714285714286</c:v>
                </c:pt>
                <c:pt idx="10">
                  <c:v>0.8571428571428571</c:v>
                </c:pt>
                <c:pt idx="11">
                  <c:v>0.5</c:v>
                </c:pt>
                <c:pt idx="12">
                  <c:v>0.6428571428571429</c:v>
                </c:pt>
                <c:pt idx="13">
                  <c:v>0.4642857142857143</c:v>
                </c:pt>
                <c:pt idx="14">
                  <c:v>0.7142857142857143</c:v>
                </c:pt>
                <c:pt idx="15">
                  <c:v>0.8214285714285714</c:v>
                </c:pt>
                <c:pt idx="16">
                  <c:v>0.5</c:v>
                </c:pt>
                <c:pt idx="17">
                  <c:v>0.8571428571428571</c:v>
                </c:pt>
                <c:pt idx="18">
                  <c:v>0.9285714285714286</c:v>
                </c:pt>
                <c:pt idx="19">
                  <c:v>0.39285714285714285</c:v>
                </c:pt>
                <c:pt idx="20">
                  <c:v>0.5357142857142857</c:v>
                </c:pt>
                <c:pt idx="21">
                  <c:v>0.9285714285714286</c:v>
                </c:pt>
                <c:pt idx="22">
                  <c:v>0.4642857142857143</c:v>
                </c:pt>
                <c:pt idx="23">
                  <c:v>0.32142857142857145</c:v>
                </c:pt>
                <c:pt idx="24">
                  <c:v>0.8571428571428571</c:v>
                </c:pt>
                <c:pt idx="25">
                  <c:v>0.8571428571428571</c:v>
                </c:pt>
                <c:pt idx="26">
                  <c:v>0.6785714285714286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FD6-4C6F-BCC6-00FA2C6CFC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516672"/>
        <c:axId val="63518592"/>
      </c:scatterChart>
      <c:valAx>
        <c:axId val="635166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3518592"/>
        <c:crosses val="autoZero"/>
        <c:crossBetween val="midCat"/>
      </c:valAx>
      <c:valAx>
        <c:axId val="6351859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35166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Лист2!$C$1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numRef>
              <c:f>Лист2!$B$2:$B$11</c:f>
              <c:numCache>
                <c:formatCode>General</c:formatCode>
                <c:ptCount val="10"/>
                <c:pt idx="0">
                  <c:v>14</c:v>
                </c:pt>
                <c:pt idx="1">
                  <c:v>15</c:v>
                </c:pt>
                <c:pt idx="2">
                  <c:v>16</c:v>
                </c:pt>
                <c:pt idx="7">
                  <c:v>14</c:v>
                </c:pt>
                <c:pt idx="8">
                  <c:v>15</c:v>
                </c:pt>
                <c:pt idx="9">
                  <c:v>16</c:v>
                </c:pt>
              </c:numCache>
            </c:numRef>
          </c:cat>
          <c:val>
            <c:numRef>
              <c:f>Лист2!$C$2:$C$11</c:f>
              <c:numCache>
                <c:formatCode>General</c:formatCode>
                <c:ptCount val="10"/>
                <c:pt idx="0">
                  <c:v>6</c:v>
                </c:pt>
                <c:pt idx="1">
                  <c:v>4</c:v>
                </c:pt>
                <c:pt idx="2">
                  <c:v>3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B8-49BE-9DF0-638664EB2906}"/>
            </c:ext>
          </c:extLst>
        </c:ser>
        <c:ser>
          <c:idx val="1"/>
          <c:order val="1"/>
          <c:tx>
            <c:strRef>
              <c:f>Лист2!$D$1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numRef>
              <c:f>Лист2!$B$2:$B$11</c:f>
              <c:numCache>
                <c:formatCode>General</c:formatCode>
                <c:ptCount val="10"/>
                <c:pt idx="0">
                  <c:v>14</c:v>
                </c:pt>
                <c:pt idx="1">
                  <c:v>15</c:v>
                </c:pt>
                <c:pt idx="2">
                  <c:v>16</c:v>
                </c:pt>
                <c:pt idx="7">
                  <c:v>14</c:v>
                </c:pt>
                <c:pt idx="8">
                  <c:v>15</c:v>
                </c:pt>
                <c:pt idx="9">
                  <c:v>16</c:v>
                </c:pt>
              </c:numCache>
            </c:numRef>
          </c:cat>
          <c:val>
            <c:numRef>
              <c:f>Лист2!$D$2:$D$11</c:f>
              <c:numCache>
                <c:formatCode>General</c:formatCode>
                <c:ptCount val="10"/>
                <c:pt idx="0">
                  <c:v>4</c:v>
                </c:pt>
                <c:pt idx="1">
                  <c:v>4</c:v>
                </c:pt>
                <c:pt idx="2">
                  <c:v>3</c:v>
                </c:pt>
                <c:pt idx="7">
                  <c:v>1</c:v>
                </c:pt>
                <c:pt idx="8">
                  <c:v>0</c:v>
                </c:pt>
                <c:pt idx="9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B8-49BE-9DF0-638664EB2906}"/>
            </c:ext>
          </c:extLst>
        </c:ser>
        <c:ser>
          <c:idx val="2"/>
          <c:order val="2"/>
          <c:tx>
            <c:strRef>
              <c:f>Лист2!$E$1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numRef>
              <c:f>Лист2!$B$2:$B$11</c:f>
              <c:numCache>
                <c:formatCode>General</c:formatCode>
                <c:ptCount val="10"/>
                <c:pt idx="0">
                  <c:v>14</c:v>
                </c:pt>
                <c:pt idx="1">
                  <c:v>15</c:v>
                </c:pt>
                <c:pt idx="2">
                  <c:v>16</c:v>
                </c:pt>
                <c:pt idx="7">
                  <c:v>14</c:v>
                </c:pt>
                <c:pt idx="8">
                  <c:v>15</c:v>
                </c:pt>
                <c:pt idx="9">
                  <c:v>16</c:v>
                </c:pt>
              </c:numCache>
            </c:numRef>
          </c:cat>
          <c:val>
            <c:numRef>
              <c:f>Лист2!$E$2:$E$11</c:f>
              <c:numCache>
                <c:formatCode>General</c:formatCode>
                <c:ptCount val="10"/>
                <c:pt idx="0">
                  <c:v>4</c:v>
                </c:pt>
                <c:pt idx="1">
                  <c:v>3</c:v>
                </c:pt>
                <c:pt idx="2">
                  <c:v>1</c:v>
                </c:pt>
                <c:pt idx="7">
                  <c:v>2</c:v>
                </c:pt>
                <c:pt idx="8">
                  <c:v>6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B8-49BE-9DF0-638664EB2906}"/>
            </c:ext>
          </c:extLst>
        </c:ser>
        <c:ser>
          <c:idx val="3"/>
          <c:order val="3"/>
          <c:tx>
            <c:strRef>
              <c:f>Лист2!$F$1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numRef>
              <c:f>Лист2!$B$2:$B$11</c:f>
              <c:numCache>
                <c:formatCode>General</c:formatCode>
                <c:ptCount val="10"/>
                <c:pt idx="0">
                  <c:v>14</c:v>
                </c:pt>
                <c:pt idx="1">
                  <c:v>15</c:v>
                </c:pt>
                <c:pt idx="2">
                  <c:v>16</c:v>
                </c:pt>
                <c:pt idx="7">
                  <c:v>14</c:v>
                </c:pt>
                <c:pt idx="8">
                  <c:v>15</c:v>
                </c:pt>
                <c:pt idx="9">
                  <c:v>16</c:v>
                </c:pt>
              </c:numCache>
            </c:numRef>
          </c:cat>
          <c:val>
            <c:numRef>
              <c:f>Лист2!$F$2:$F$11</c:f>
              <c:numCache>
                <c:formatCode>General</c:formatCode>
                <c:ptCount val="10"/>
                <c:pt idx="0">
                  <c:v>7</c:v>
                </c:pt>
                <c:pt idx="1">
                  <c:v>2</c:v>
                </c:pt>
                <c:pt idx="2">
                  <c:v>2</c:v>
                </c:pt>
                <c:pt idx="7">
                  <c:v>25</c:v>
                </c:pt>
                <c:pt idx="8">
                  <c:v>3</c:v>
                </c:pt>
                <c:pt idx="9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DB8-49BE-9DF0-638664EB2906}"/>
            </c:ext>
          </c:extLst>
        </c:ser>
        <c:ser>
          <c:idx val="4"/>
          <c:order val="4"/>
          <c:tx>
            <c:strRef>
              <c:f>Лист2!$G$1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numRef>
              <c:f>Лист2!$B$2:$B$11</c:f>
              <c:numCache>
                <c:formatCode>General</c:formatCode>
                <c:ptCount val="10"/>
                <c:pt idx="0">
                  <c:v>14</c:v>
                </c:pt>
                <c:pt idx="1">
                  <c:v>15</c:v>
                </c:pt>
                <c:pt idx="2">
                  <c:v>16</c:v>
                </c:pt>
                <c:pt idx="7">
                  <c:v>14</c:v>
                </c:pt>
                <c:pt idx="8">
                  <c:v>15</c:v>
                </c:pt>
                <c:pt idx="9">
                  <c:v>16</c:v>
                </c:pt>
              </c:numCache>
            </c:numRef>
          </c:cat>
          <c:val>
            <c:numRef>
              <c:f>Лист2!$G$2:$G$11</c:f>
              <c:numCache>
                <c:formatCode>General</c:formatCode>
                <c:ptCount val="10"/>
                <c:pt idx="1">
                  <c:v>3</c:v>
                </c:pt>
                <c:pt idx="8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B8-49BE-9DF0-638664EB2906}"/>
            </c:ext>
          </c:extLst>
        </c:ser>
        <c:ser>
          <c:idx val="5"/>
          <c:order val="5"/>
          <c:tx>
            <c:strRef>
              <c:f>Лист2!$H$1</c:f>
              <c:strCache>
                <c:ptCount val="1"/>
                <c:pt idx="0">
                  <c:v>х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numRef>
              <c:f>Лист2!$B$2:$B$11</c:f>
              <c:numCache>
                <c:formatCode>General</c:formatCode>
                <c:ptCount val="10"/>
                <c:pt idx="0">
                  <c:v>14</c:v>
                </c:pt>
                <c:pt idx="1">
                  <c:v>15</c:v>
                </c:pt>
                <c:pt idx="2">
                  <c:v>16</c:v>
                </c:pt>
                <c:pt idx="7">
                  <c:v>14</c:v>
                </c:pt>
                <c:pt idx="8">
                  <c:v>15</c:v>
                </c:pt>
                <c:pt idx="9">
                  <c:v>16</c:v>
                </c:pt>
              </c:numCache>
            </c:numRef>
          </c:cat>
          <c:val>
            <c:numRef>
              <c:f>Лист2!$H$2:$H$11</c:f>
              <c:numCache>
                <c:formatCode>General</c:formatCode>
                <c:ptCount val="10"/>
                <c:pt idx="0">
                  <c:v>10</c:v>
                </c:pt>
                <c:pt idx="1">
                  <c:v>15</c:v>
                </c:pt>
                <c:pt idx="2">
                  <c:v>3</c:v>
                </c:pt>
                <c:pt idx="7">
                  <c:v>0</c:v>
                </c:pt>
                <c:pt idx="8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DB8-49BE-9DF0-638664EB29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4482688"/>
        <c:axId val="104484224"/>
        <c:axId val="0"/>
      </c:bar3DChart>
      <c:catAx>
        <c:axId val="104482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4484224"/>
        <c:crosses val="autoZero"/>
        <c:auto val="1"/>
        <c:lblAlgn val="ctr"/>
        <c:lblOffset val="100"/>
        <c:noMultiLvlLbl val="0"/>
      </c:catAx>
      <c:valAx>
        <c:axId val="104484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4482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66347331583552"/>
          <c:y val="0.89409667541557303"/>
          <c:w val="0.34506386701662295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Лист3!$D$2</c:f>
              <c:strCache>
                <c:ptCount val="1"/>
                <c:pt idx="0">
                  <c:v>44.03.05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5.9293892841088599E-3"/>
                  <c:y val="-3.6801132342533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D87C-484D-8251-21237100C3AE}"/>
                </c:ext>
              </c:extLst>
            </c:dLbl>
            <c:dLbl>
              <c:idx val="1"/>
              <c:layout>
                <c:manualLayout>
                  <c:x val="1.1858778568217764E-3"/>
                  <c:y val="-5.3786270346779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87C-484D-8251-21237100C3AE}"/>
                </c:ext>
              </c:extLst>
            </c:dLbl>
            <c:dLbl>
              <c:idx val="2"/>
              <c:layout>
                <c:manualLayout>
                  <c:x val="2.3717557136435528E-3"/>
                  <c:y val="-4.8124557678697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87C-484D-8251-21237100C3AE}"/>
                </c:ext>
              </c:extLst>
            </c:dLbl>
            <c:dLbl>
              <c:idx val="3"/>
              <c:layout>
                <c:manualLayout>
                  <c:x val="5.9293892841087948E-3"/>
                  <c:y val="-5.9447983014861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D87C-484D-8251-21237100C3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Лист3!$C$3:$C$6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Лист3!$D$3:$D$6</c:f>
              <c:numCache>
                <c:formatCode>General</c:formatCode>
                <c:ptCount val="4"/>
                <c:pt idx="0">
                  <c:v>87</c:v>
                </c:pt>
                <c:pt idx="1">
                  <c:v>6.5</c:v>
                </c:pt>
                <c:pt idx="2">
                  <c:v>6.5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7C-484D-8251-21237100C3AE}"/>
            </c:ext>
          </c:extLst>
        </c:ser>
        <c:ser>
          <c:idx val="1"/>
          <c:order val="1"/>
          <c:tx>
            <c:strRef>
              <c:f>Лист3!$E$2</c:f>
              <c:strCache>
                <c:ptCount val="1"/>
                <c:pt idx="0">
                  <c:v>04.03.01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3865651804224407E-2"/>
                  <c:y val="-7.6433121019108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87C-484D-8251-21237100C3AE}"/>
                </c:ext>
              </c:extLst>
            </c:dLbl>
            <c:dLbl>
              <c:idx val="1"/>
              <c:layout>
                <c:manualLayout>
                  <c:x val="1.423053428186123E-2"/>
                  <c:y val="-7.9263977353149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D87C-484D-8251-21237100C3AE}"/>
                </c:ext>
              </c:extLst>
            </c:dLbl>
            <c:dLbl>
              <c:idx val="2"/>
              <c:layout>
                <c:manualLayout>
                  <c:x val="3.5576335704654159E-3"/>
                  <c:y val="-5.0955414012738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87C-484D-8251-21237100C3AE}"/>
                </c:ext>
              </c:extLst>
            </c:dLbl>
            <c:dLbl>
              <c:idx val="3"/>
              <c:layout>
                <c:manualLayout>
                  <c:x val="3.2240937512080549E-2"/>
                  <c:y val="-5.9447983014861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87C-484D-8251-21237100C3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Лист3!$C$3:$C$6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Лист3!$E$3:$E$6</c:f>
              <c:numCache>
                <c:formatCode>General</c:formatCode>
                <c:ptCount val="4"/>
                <c:pt idx="0">
                  <c:v>7.5</c:v>
                </c:pt>
                <c:pt idx="1">
                  <c:v>37</c:v>
                </c:pt>
                <c:pt idx="2">
                  <c:v>44.4</c:v>
                </c:pt>
                <c:pt idx="3">
                  <c:v>11.1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87C-484D-8251-21237100C3A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4633472"/>
        <c:axId val="104635008"/>
        <c:axId val="0"/>
      </c:bar3DChart>
      <c:catAx>
        <c:axId val="104633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4635008"/>
        <c:crosses val="autoZero"/>
        <c:auto val="1"/>
        <c:lblAlgn val="ctr"/>
        <c:lblOffset val="100"/>
        <c:noMultiLvlLbl val="0"/>
      </c:catAx>
      <c:valAx>
        <c:axId val="104635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4633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Лист3!$D$12</c:f>
              <c:strCache>
                <c:ptCount val="1"/>
                <c:pt idx="0">
                  <c:v>44.03.05 (2022)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94685990338162E-2"/>
                  <c:y val="-2.33491399656841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F363-4362-BF15-FAD4B7637EE4}"/>
                </c:ext>
              </c:extLst>
            </c:dLbl>
            <c:dLbl>
              <c:idx val="1"/>
              <c:layout>
                <c:manualLayout>
                  <c:x val="4.8309178743960466E-3"/>
                  <c:y val="-2.62677824613946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F363-4362-BF15-FAD4B7637EE4}"/>
                </c:ext>
              </c:extLst>
            </c:dLbl>
            <c:dLbl>
              <c:idx val="2"/>
              <c:layout>
                <c:manualLayout>
                  <c:x val="-8.856580457753038E-17"/>
                  <c:y val="-2.62677824613946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F363-4362-BF15-FAD4B7637EE4}"/>
                </c:ext>
              </c:extLst>
            </c:dLbl>
            <c:dLbl>
              <c:idx val="3"/>
              <c:layout>
                <c:manualLayout>
                  <c:x val="6.0386473429950805E-3"/>
                  <c:y val="-2.04304974699736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F363-4362-BF15-FAD4B7637E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Лист3!$C$13:$C$16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Лист3!$D$13:$D$16</c:f>
              <c:numCache>
                <c:formatCode>General</c:formatCode>
                <c:ptCount val="4"/>
                <c:pt idx="0">
                  <c:v>87</c:v>
                </c:pt>
                <c:pt idx="1">
                  <c:v>6.5</c:v>
                </c:pt>
                <c:pt idx="2">
                  <c:v>6.5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63-4362-BF15-FAD4B7637EE4}"/>
            </c:ext>
          </c:extLst>
        </c:ser>
        <c:ser>
          <c:idx val="1"/>
          <c:order val="1"/>
          <c:tx>
            <c:strRef>
              <c:f>Лист3!$E$12</c:f>
              <c:strCache>
                <c:ptCount val="1"/>
                <c:pt idx="0">
                  <c:v>44.03.05 (2021)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1111111111111109E-2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363-4362-BF15-FAD4B7637EE4}"/>
                </c:ext>
              </c:extLst>
            </c:dLbl>
            <c:dLbl>
              <c:idx val="1"/>
              <c:layout>
                <c:manualLayout>
                  <c:x val="4.5652173913043478E-2"/>
                  <c:y val="-6.59211028883530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363-4362-BF15-FAD4B7637EE4}"/>
                </c:ext>
              </c:extLst>
            </c:dLbl>
            <c:dLbl>
              <c:idx val="2"/>
              <c:layout>
                <c:manualLayout>
                  <c:x val="5.0483091787439614E-2"/>
                  <c:y val="-6.47134283753640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363-4362-BF15-FAD4B7637EE4}"/>
                </c:ext>
              </c:extLst>
            </c:dLbl>
            <c:dLbl>
              <c:idx val="3"/>
              <c:layout>
                <c:manualLayout>
                  <c:x val="6.9565217391304349E-2"/>
                  <c:y val="-5.59575008882325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363-4362-BF15-FAD4B7637E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Лист3!$C$13:$C$16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Лист3!$E$13:$E$16</c:f>
              <c:numCache>
                <c:formatCode>General</c:formatCode>
                <c:ptCount val="4"/>
                <c:pt idx="0">
                  <c:v>17.899999999999999</c:v>
                </c:pt>
                <c:pt idx="1">
                  <c:v>35.700000000000003</c:v>
                </c:pt>
                <c:pt idx="2">
                  <c:v>35.700000000000003</c:v>
                </c:pt>
                <c:pt idx="3">
                  <c:v>10.7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363-4362-BF15-FAD4B7637EE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4934400"/>
        <c:axId val="104936192"/>
        <c:axId val="0"/>
      </c:bar3DChart>
      <c:catAx>
        <c:axId val="104934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4936192"/>
        <c:crosses val="autoZero"/>
        <c:auto val="1"/>
        <c:lblAlgn val="ctr"/>
        <c:lblOffset val="100"/>
        <c:noMultiLvlLbl val="0"/>
      </c:catAx>
      <c:valAx>
        <c:axId val="104936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4934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0.19615</cdr:x>
      <cdr:y>0</cdr:y>
    </cdr:from>
    <cdr:to>
      <cdr:x>0.28311</cdr:x>
      <cdr:y>0.21014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28B32538-AC13-5BFD-6778-D2B2B32D0631}"/>
            </a:ext>
          </a:extLst>
        </cdr:cNvPr>
        <cdr:cNvSpPr txBox="1"/>
      </cdr:nvSpPr>
      <cdr:spPr>
        <a:xfrm xmlns:a="http://schemas.openxmlformats.org/drawingml/2006/main">
          <a:off x="2062654" y="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4000" b="1" dirty="0">
              <a:solidFill>
                <a:srgbClr val="FF0000"/>
              </a:solidFill>
            </a:rPr>
            <a:t>А</a:t>
          </a:r>
        </a:p>
      </cdr:txBody>
    </cdr:sp>
  </cdr:relSizeAnchor>
  <cdr:relSizeAnchor xmlns:cdr="http://schemas.openxmlformats.org/drawingml/2006/chartDrawing">
    <cdr:from>
      <cdr:x>0.78986</cdr:x>
      <cdr:y>0</cdr:y>
    </cdr:from>
    <cdr:to>
      <cdr:x>0.87681</cdr:x>
      <cdr:y>0.21014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A1894AAD-891F-523B-0B9A-CF627484A830}"/>
            </a:ext>
          </a:extLst>
        </cdr:cNvPr>
        <cdr:cNvSpPr txBox="1"/>
      </cdr:nvSpPr>
      <cdr:spPr>
        <a:xfrm xmlns:a="http://schemas.openxmlformats.org/drawingml/2006/main">
          <a:off x="8305800" y="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4000" b="1" dirty="0">
              <a:solidFill>
                <a:srgbClr val="FF0000"/>
              </a:solidFill>
            </a:rPr>
            <a:t>Б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A6AE0E-5313-4AF7-869E-C06E92B33DB3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3F1524-1666-42ED-B6BC-F48BB331A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100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 выполнение работы по химии отводится 1,5 часа (90 минут). Работа включает</a:t>
            </a:r>
          </a:p>
          <a:p>
            <a:r>
              <a:rPr lang="ru-RU" dirty="0"/>
              <a:t>в себя 16 заданий: 13 заданий с кратким ответом и 3 задания с развёрнутым ответом.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3F1524-1666-42ED-B6BC-F48BB331AC5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500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3F1524-1666-42ED-B6BC-F48BB331AC5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953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	0	1	2	3	4	х</a:t>
            </a:r>
          </a:p>
          <a:p>
            <a:r>
              <a:rPr lang="ru-RU" dirty="0" smtClean="0"/>
              <a:t>14 </a:t>
            </a:r>
            <a:r>
              <a:rPr lang="ru-RU" dirty="0" err="1" smtClean="0"/>
              <a:t>овр</a:t>
            </a:r>
            <a:r>
              <a:rPr lang="ru-RU" dirty="0"/>
              <a:t>	6	4	4	7		10</a:t>
            </a:r>
          </a:p>
          <a:p>
            <a:r>
              <a:rPr lang="ru-RU" dirty="0" smtClean="0"/>
              <a:t>15 схема</a:t>
            </a:r>
            <a:r>
              <a:rPr lang="ru-RU" dirty="0"/>
              <a:t>	4	4	3	2	3	15</a:t>
            </a:r>
          </a:p>
          <a:p>
            <a:r>
              <a:rPr lang="ru-RU" dirty="0" smtClean="0"/>
              <a:t>16 задача</a:t>
            </a:r>
            <a:r>
              <a:rPr lang="ru-RU" dirty="0"/>
              <a:t>	3	3	1	2		3</a:t>
            </a:r>
          </a:p>
          <a:p>
            <a:r>
              <a:rPr lang="ru-RU" dirty="0"/>
              <a:t>						</a:t>
            </a:r>
          </a:p>
          <a:p>
            <a:r>
              <a:rPr lang="ru-RU" dirty="0"/>
              <a:t>						</a:t>
            </a:r>
          </a:p>
          <a:p>
            <a:r>
              <a:rPr lang="ru-RU" dirty="0"/>
              <a:t>14	0	1	2	25		0</a:t>
            </a:r>
          </a:p>
          <a:p>
            <a:r>
              <a:rPr lang="ru-RU" dirty="0"/>
              <a:t>15	0	0	6	3	14	4</a:t>
            </a:r>
          </a:p>
          <a:p>
            <a:r>
              <a:rPr lang="ru-RU" dirty="0"/>
              <a:t>16	1	2	1	22		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3F1524-1666-42ED-B6BC-F48BB331AC5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528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1-минимальный (0-40%)</a:t>
            </a:r>
            <a:endParaRPr lang="ru-RU" dirty="0"/>
          </a:p>
          <a:p>
            <a:r>
              <a:rPr lang="ru-RU" dirty="0"/>
              <a:t>2- </a:t>
            </a:r>
            <a:r>
              <a:rPr lang="ru-RU" dirty="0" smtClean="0"/>
              <a:t>низкий (41-60%)</a:t>
            </a:r>
            <a:endParaRPr lang="ru-RU" dirty="0"/>
          </a:p>
          <a:p>
            <a:r>
              <a:rPr lang="ru-RU" dirty="0"/>
              <a:t>3- </a:t>
            </a:r>
            <a:r>
              <a:rPr lang="ru-RU" dirty="0" smtClean="0"/>
              <a:t>средний (61- 80%)</a:t>
            </a:r>
            <a:endParaRPr lang="ru-RU" dirty="0"/>
          </a:p>
          <a:p>
            <a:r>
              <a:rPr lang="ru-RU" dirty="0" smtClean="0"/>
              <a:t>4-высокий (81-100%)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3F1524-1666-42ED-B6BC-F48BB331AC5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587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1-минимальный</a:t>
            </a:r>
          </a:p>
          <a:p>
            <a:r>
              <a:rPr lang="ru-RU" dirty="0"/>
              <a:t>2- низкий</a:t>
            </a:r>
          </a:p>
          <a:p>
            <a:r>
              <a:rPr lang="ru-RU" dirty="0"/>
              <a:t>3- средний</a:t>
            </a:r>
          </a:p>
          <a:p>
            <a:r>
              <a:rPr lang="ru-RU" dirty="0"/>
              <a:t>4-высокий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3F1524-1666-42ED-B6BC-F48BB331AC5B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374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2AB5A5-FAE0-C4E2-A69B-67B020C2B3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F0D6772-D34B-5419-CD3F-43E1E99CFA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488615-9DCB-AEC4-5B0F-3979E1D43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68B6-7C96-4893-8498-AB58AE636A79}" type="datetime1">
              <a:rPr lang="ru-RU" smtClean="0"/>
              <a:t>16.02.2023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6C1872-2D44-FE96-5284-E838FC66C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F8ABC4-504A-B7BF-E017-AA23987E4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AA89F-B723-4265-B1BC-AB31EECE8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061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6C7A12-0E85-8490-9AEA-62919F3BE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0D81D7-E777-6332-C7AB-25173550ED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28B475-2F34-F4D6-F23B-E8B2F5535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8F728-C677-486D-87DC-A7E7D38DAA29}" type="datetime1">
              <a:rPr lang="ru-RU" smtClean="0"/>
              <a:t>16.02.2023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8BB9F3-D3DF-3100-3131-8A7E59D6E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1DF2CF-03DC-CA97-3619-6C484091D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AA89F-B723-4265-B1BC-AB31EECE8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939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13BB009-690B-3F7C-9464-93FC5C0EC5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15A8714-FA91-BFA0-9931-5C2ACCBF62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A21126-1849-3579-769C-A176C9B1E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6ECDB-A550-490A-854D-F4D300F9B3E8}" type="datetime1">
              <a:rPr lang="ru-RU" smtClean="0"/>
              <a:t>16.02.2023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DFF4C7-3E32-0BFB-98DE-22260DB7B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9610D2-4F67-6CFC-5405-E5E6579C9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AA89F-B723-4265-B1BC-AB31EECE8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487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CFBBB2-5386-19B7-EE1A-FE379C973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CA125C-6514-CBE5-C5BD-30F2D62F46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73164A-40B6-6902-FECF-87D3CF112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3FDCA-2A98-4EE3-B965-29601A555B3D}" type="datetime1">
              <a:rPr lang="ru-RU" smtClean="0"/>
              <a:t>16.02.2023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2FB299-E6F1-CD45-7AEA-807B5128B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D3F5B9-D026-03C8-6ADF-6C2B6DEB6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AA89F-B723-4265-B1BC-AB31EECE8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109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A6C82C-5FD2-173E-6B56-A04004FFB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7ACA18-96D1-8304-61BF-5BDF22DAC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C18883-13A2-1A2E-C100-C501788B5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10F06-C5D1-4117-A271-A72DDF20BC95}" type="datetime1">
              <a:rPr lang="ru-RU" smtClean="0"/>
              <a:t>16.02.2023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5A80D7-327A-3B37-785F-A3B284976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E274D7-1398-83E7-8338-F2B6F22B0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AA89F-B723-4265-B1BC-AB31EECE8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134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85BD99-94E1-39D1-7732-E15E06811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83BBE5-87B3-FF37-CE15-29A3B4B799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C989591-34CD-9EDB-971E-5E9449D49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2A37F3-F8E2-1E10-B22B-599EA69BF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0B2F1-3121-4CDE-9333-4670E4C14FE0}" type="datetime1">
              <a:rPr lang="ru-RU" smtClean="0"/>
              <a:t>16.02.2023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7E88E14-FC27-72D0-2669-BDD5251EE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BCA07A4-98BB-24F7-3C7C-A33D78FB8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AA89F-B723-4265-B1BC-AB31EECE8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413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E0AB61-CE62-1519-A0E5-B7C8F304D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868083-894B-5C97-5396-959C1F3A8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502AE10-7DBC-2966-D38E-D9B2C51F19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6204C01-D740-20EF-4CC3-6AB1878741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8F06116-F7B4-9DC5-459B-8FC174A4FD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CCD3D46-FCB4-C716-283E-FA722200F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9DBE-D884-483E-AA1F-E60634AA3CFF}" type="datetime1">
              <a:rPr lang="ru-RU" smtClean="0"/>
              <a:t>16.02.2023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C9B0987-F2C0-EB0A-FD48-5BEEB0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2B8637E-42EB-476D-14ED-B203E8AF8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AA89F-B723-4265-B1BC-AB31EECE8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968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9B93A3-0161-B104-0E12-90F2179BF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BC7500-BFFD-F032-50D6-5A5400B68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FA909-8F18-4B52-81FD-BEF79CCF3DBE}" type="datetime1">
              <a:rPr lang="ru-RU" smtClean="0"/>
              <a:t>16.02.2023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487EDB5-2BD3-C31B-6837-667E61202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2BF07C9-2FA7-2369-09E8-962D27231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AA89F-B723-4265-B1BC-AB31EECE8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492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EBA787-8A17-A1D2-BB5C-5177C4639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A186D-267C-48EC-BEEB-1DEFAA085204}" type="datetime1">
              <a:rPr lang="ru-RU" smtClean="0"/>
              <a:t>16.02.2023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DEC9905-4A91-D6A5-7FC1-80FAC9AD2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1841FB-F93D-606C-ABCA-A81DF98ED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AA89F-B723-4265-B1BC-AB31EECE8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958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AD9723-4B49-7EAE-B5DC-71C927573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C12EB2-6D4B-A54B-BDF0-B401E5A8E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9CF3A8D-3758-4770-FDDC-A8C876E2D5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019F742-FCF9-BB8F-F4EC-27397C329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9E443-3360-465A-8170-27D5E33277DA}" type="datetime1">
              <a:rPr lang="ru-RU" smtClean="0"/>
              <a:t>16.02.2023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A5578BE-62C6-61A0-FD5B-9B816BD2C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C5713A-0474-BD9F-5CAC-17C7CAF24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AA89F-B723-4265-B1BC-AB31EECE8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039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34A0FD-52E7-912A-AE09-F6E18D82A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650768E-EFC3-193E-1D87-19D5DA04F2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C72F46-651D-1C20-B060-19ADA7DEE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4234F49-6CB1-BC11-4393-83A65A090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E1450-06A9-40FC-AFCE-87A0CCA7DFDB}" type="datetime1">
              <a:rPr lang="ru-RU" smtClean="0"/>
              <a:t>16.02.2023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F963EB6-6757-1E58-8B8F-450575B75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60BD93-1CCA-652D-E89C-1C3274CC7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AA89F-B723-4265-B1BC-AB31EECE8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960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34415E-D3D8-8B58-29C7-9915DFD52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8E09C22-3CBC-4954-C2C9-ECDFEC2B2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6D7EAB-CC7B-7CAA-30A1-B368F2CFC7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5FC22-E1EE-4C51-9F8C-DFF19008896A}" type="datetime1">
              <a:rPr lang="ru-RU" smtClean="0"/>
              <a:t>16.02.2023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7A2378-3637-DC77-837E-7C6646740D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30707B-0BFE-D135-4A17-45DB89AF1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AA89F-B723-4265-B1BC-AB31EECE8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834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tiff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66009" y="0"/>
            <a:ext cx="12381186" cy="7088706"/>
            <a:chOff x="-1" y="0"/>
            <a:chExt cx="9144002" cy="6858001"/>
          </a:xfrm>
        </p:grpSpPr>
        <p:pic>
          <p:nvPicPr>
            <p:cNvPr id="5" name="Picture 9" descr="\\172.16.15.171\обмен\Пресс-центр\Полина\папка\фон легкий.tif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33" t="27508" r="16881" b="15423"/>
            <a:stretch/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7" descr="C:\Users\User\Desktop\Кубы png\св гол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088"/>
            <a:stretch/>
          </p:blipFill>
          <p:spPr bwMode="auto">
            <a:xfrm>
              <a:off x="490842" y="0"/>
              <a:ext cx="1931740" cy="712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C:\Users\User\Desktop\Кубы png\беж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040" b="11266"/>
            <a:stretch/>
          </p:blipFill>
          <p:spPr bwMode="auto">
            <a:xfrm>
              <a:off x="-1" y="5301208"/>
              <a:ext cx="1360901" cy="15567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3" descr="C:\Users\User\Desktop\Кубы png\гол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708" y="3384948"/>
              <a:ext cx="1763456" cy="15581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C:\Users\User\Desktop\Кубы png\жел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6712" y="5148409"/>
              <a:ext cx="1065089" cy="1030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5" descr="C:\Users\User\Desktop\Кубы png\Зел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1457108"/>
              <a:ext cx="772195" cy="7996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 descr="C:\Users\User\Desktop\Кубы png\ор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15" t="13490"/>
            <a:stretch/>
          </p:blipFill>
          <p:spPr bwMode="auto">
            <a:xfrm>
              <a:off x="0" y="0"/>
              <a:ext cx="1475656" cy="14571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C:\Users\User\Desktop\Кубы png\свзел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665"/>
            <a:stretch/>
          </p:blipFill>
          <p:spPr bwMode="auto">
            <a:xfrm>
              <a:off x="8764172" y="3703679"/>
              <a:ext cx="379829" cy="7207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0" descr="C:\Users\User\Desktop\Кубы png\сер.pn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239"/>
            <a:stretch/>
          </p:blipFill>
          <p:spPr bwMode="auto">
            <a:xfrm>
              <a:off x="8604448" y="1471061"/>
              <a:ext cx="539552" cy="181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1" descr="C:\Users\User\Desktop\Кубы png\син.png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185"/>
            <a:stretch/>
          </p:blipFill>
          <p:spPr bwMode="auto">
            <a:xfrm>
              <a:off x="0" y="1792951"/>
              <a:ext cx="899592" cy="16360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2" descr="C:\Users\User\Desktop\Кубы png\сир.pn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913" b="30163"/>
            <a:stretch/>
          </p:blipFill>
          <p:spPr bwMode="auto">
            <a:xfrm>
              <a:off x="7524329" y="5301435"/>
              <a:ext cx="1619672" cy="1556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3" descr="C:\Users\User\Desktop\Кубы png\сргол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1750"/>
            <a:stretch/>
          </p:blipFill>
          <p:spPr bwMode="auto">
            <a:xfrm>
              <a:off x="2810938" y="6018887"/>
              <a:ext cx="1362596" cy="8391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4" descr="C:\Users\User\Desktop\Кубы png\тор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6984" y="4064073"/>
              <a:ext cx="654744" cy="609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5" descr="C:\Users\User\Desktop\Кубы png\тсер.pn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3495" y="4663235"/>
              <a:ext cx="525462" cy="603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6" descr="C:\Users\User\Desktop\Кубы png\фиол.pn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4531497"/>
              <a:ext cx="1808163" cy="1884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7" descr="C:\Users\User\Полина Штофф\От Лены с любовью\файлы ДЛЯ РЕДАКЦИИ\Логотипы НГПУ\Логотип НГПУ для рассылки\Логотип НГПУ в PNG без фона.pn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4356" y="292181"/>
              <a:ext cx="1123949" cy="840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Прямоугольник 20"/>
          <p:cNvSpPr/>
          <p:nvPr/>
        </p:nvSpPr>
        <p:spPr>
          <a:xfrm>
            <a:off x="2668606" y="1776158"/>
            <a:ext cx="77033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solidFill>
                  <a:schemeClr val="bg1"/>
                </a:solidFill>
              </a:rPr>
              <a:t>Результаты федерального мониторинга качества знаний выпускников 2022 г. по </a:t>
            </a:r>
            <a:r>
              <a:rPr lang="ru-RU" sz="4000" b="1" i="1" dirty="0" smtClean="0">
                <a:solidFill>
                  <a:schemeClr val="bg1"/>
                </a:solidFill>
              </a:rPr>
              <a:t>химии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17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A846626-517C-5009-57C5-425792550B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1355807"/>
              </p:ext>
            </p:extLst>
          </p:nvPr>
        </p:nvGraphicFramePr>
        <p:xfrm>
          <a:off x="838200" y="1483981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18B2C38F-DB99-DA7C-0520-22F7C1918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</a:rPr>
              <a:t>Результаты тестирования по химии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9C9667-5B7C-04E2-BDC4-2896E33D5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AA89F-B723-4265-B1BC-AB31EECE8D3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68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8D5289-931F-6D8C-EB37-75D0C64D8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AA89F-B723-4265-B1BC-AB31EECE8D38}" type="slidenum">
              <a:rPr lang="ru-RU" smtClean="0"/>
              <a:t>11</a:t>
            </a:fld>
            <a:endParaRPr lang="ru-RU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0A9FBEB8-AB2B-A153-11B2-3A0C1A8C5D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9987945"/>
              </p:ext>
            </p:extLst>
          </p:nvPr>
        </p:nvGraphicFramePr>
        <p:xfrm>
          <a:off x="1509532" y="1251914"/>
          <a:ext cx="9335947" cy="5104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F709B6D-6575-ED22-4640-70CF62667653}"/>
              </a:ext>
            </a:extLst>
          </p:cNvPr>
          <p:cNvSpPr txBox="1"/>
          <p:nvPr/>
        </p:nvSpPr>
        <p:spPr>
          <a:xfrm>
            <a:off x="15240" y="136525"/>
            <a:ext cx="123781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Процент набранных баллов от максимально возможного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44.03.05 Педагогическое образование (с двумя профилями подготовки) Биология и Химия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1577D0E8-9CF4-4875-C39B-A24DB28AE86C}"/>
              </a:ext>
            </a:extLst>
          </p:cNvPr>
          <p:cNvCxnSpPr>
            <a:cxnSpLocks/>
          </p:cNvCxnSpPr>
          <p:nvPr/>
        </p:nvCxnSpPr>
        <p:spPr>
          <a:xfrm>
            <a:off x="2279904" y="3429000"/>
            <a:ext cx="8729472" cy="0"/>
          </a:xfrm>
          <a:prstGeom prst="line">
            <a:avLst/>
          </a:prstGeom>
          <a:ln w="635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292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85B069-DD0A-A90E-18C5-F4C0AF59A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8781"/>
            <a:ext cx="10354519" cy="544511"/>
          </a:xfr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Процент набранных баллов от максимально возможного</a:t>
            </a: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04.03.01 Химия. Медицинская и фармацевтическая химия</a:t>
            </a: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72F61FF-C8A1-C20E-78AE-30ACC0FF1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AA89F-B723-4265-B1BC-AB31EECE8D38}" type="slidenum">
              <a:rPr lang="ru-RU" smtClean="0"/>
              <a:t>12</a:t>
            </a:fld>
            <a:endParaRPr lang="ru-RU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B8FAFDD3-DFFC-C7C3-45C9-BD7E08837D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1960298"/>
              </p:ext>
            </p:extLst>
          </p:nvPr>
        </p:nvGraphicFramePr>
        <p:xfrm>
          <a:off x="704609" y="953292"/>
          <a:ext cx="10782782" cy="5077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0DEAEFB4-6DAE-0A78-41F7-6A5429BF369D}"/>
              </a:ext>
            </a:extLst>
          </p:cNvPr>
          <p:cNvCxnSpPr>
            <a:cxnSpLocks/>
          </p:cNvCxnSpPr>
          <p:nvPr/>
        </p:nvCxnSpPr>
        <p:spPr>
          <a:xfrm>
            <a:off x="1597572" y="3429000"/>
            <a:ext cx="10373711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27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49EA21-0F64-C01F-31BF-FEE58E728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"/>
            <a:ext cx="10515600" cy="87512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Выполнение заданий с развернутым ответом студентами 44.03.05 (А) и 04.03.01 (Б)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1E70A12-F33A-9EB0-0F86-23607E63B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AA89F-B723-4265-B1BC-AB31EECE8D38}" type="slidenum">
              <a:rPr lang="ru-RU" smtClean="0"/>
              <a:t>13</a:t>
            </a:fld>
            <a:endParaRPr lang="ru-RU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4BB8E068-0F3A-41F8-DDE8-ACD9D285EA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9681767"/>
              </p:ext>
            </p:extLst>
          </p:nvPr>
        </p:nvGraphicFramePr>
        <p:xfrm>
          <a:off x="838200" y="1449196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8763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BD8ECF-435E-BF70-0DF9-4A07EB766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569" y="283064"/>
            <a:ext cx="10228385" cy="105336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</a:rPr>
              <a:t>Распределение студентов (%) по уровням выполнения теста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2CFB85E-D0B2-5207-3B97-5B2306212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AA89F-B723-4265-B1BC-AB31EECE8D38}" type="slidenum">
              <a:rPr lang="ru-RU" smtClean="0"/>
              <a:t>14</a:t>
            </a:fld>
            <a:endParaRPr lang="ru-RU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87B6E103-99AA-DBD9-6F78-68A00EB332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4548764"/>
              </p:ext>
            </p:extLst>
          </p:nvPr>
        </p:nvGraphicFramePr>
        <p:xfrm>
          <a:off x="838200" y="1690688"/>
          <a:ext cx="10709366" cy="4486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122979" y="1336431"/>
            <a:ext cx="28903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1-минимальный (0-40%)</a:t>
            </a:r>
          </a:p>
          <a:p>
            <a:r>
              <a:rPr lang="ru-RU" sz="2000" b="1" dirty="0"/>
              <a:t>2- низкий (41-60%)</a:t>
            </a:r>
          </a:p>
          <a:p>
            <a:r>
              <a:rPr lang="ru-RU" sz="2000" b="1" dirty="0"/>
              <a:t>3- средний (61- 80%)</a:t>
            </a:r>
          </a:p>
          <a:p>
            <a:r>
              <a:rPr lang="ru-RU" sz="2000" b="1" dirty="0"/>
              <a:t>4-высокий (81-100%)</a:t>
            </a:r>
          </a:p>
        </p:txBody>
      </p:sp>
    </p:spTree>
    <p:extLst>
      <p:ext uri="{BB962C8B-B14F-4D97-AF65-F5344CB8AC3E}">
        <p14:creationId xmlns:p14="http://schemas.microsoft.com/office/powerpoint/2010/main" val="157815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BD8ECF-435E-BF70-0DF9-4A07EB766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169" y="318233"/>
            <a:ext cx="10134600" cy="9126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</a:rPr>
              <a:t>Распределение студентов (%) по уровням выполнения теста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2CFB85E-D0B2-5207-3B97-5B2306212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AA89F-B723-4265-B1BC-AB31EECE8D38}" type="slidenum">
              <a:rPr lang="ru-RU" smtClean="0"/>
              <a:t>15</a:t>
            </a:fld>
            <a:endParaRPr lang="ru-RU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ACCFE70C-7F43-1759-2D21-605977361F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289926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Таблица 3">
            <a:extLst>
              <a:ext uri="{FF2B5EF4-FFF2-40B4-BE49-F238E27FC236}">
                <a16:creationId xmlns:a16="http://schemas.microsoft.com/office/drawing/2014/main" id="{7F567A5A-A2E4-E435-BABA-DC0FEDC7F4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693100"/>
              </p:ext>
            </p:extLst>
          </p:nvPr>
        </p:nvGraphicFramePr>
        <p:xfrm>
          <a:off x="3429000" y="1690688"/>
          <a:ext cx="8128000" cy="11125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638908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52442565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Сдавали ЕГЭ по химии (чел)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3619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C00000"/>
                          </a:solidFill>
                        </a:rPr>
                        <a:t>44.03.05 (2021)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C00000"/>
                          </a:solidFill>
                        </a:rPr>
                        <a:t>44.03.05 (2022)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846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99806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157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Оценка уровня знаний по базовым предметам подготовки студентов педагогических вузов </a:t>
            </a:r>
            <a:r>
              <a:rPr lang="ru-RU" b="1" i="1" u="sng" dirty="0"/>
              <a:t>Уровень </a:t>
            </a:r>
            <a:r>
              <a:rPr lang="ru-RU" b="1" i="1" u="sng" dirty="0" err="1"/>
              <a:t>бакалавриат</a:t>
            </a:r>
            <a:r>
              <a:rPr lang="ru-RU" b="1" i="1" u="sng" dirty="0"/>
              <a:t>  1 </a:t>
            </a:r>
            <a:r>
              <a:rPr lang="ru-RU" b="1" i="1" u="sng" dirty="0" smtClean="0"/>
              <a:t>курс (2021 г)</a:t>
            </a:r>
            <a:endParaRPr lang="ru-RU" b="1" i="1" u="sng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AA89F-B723-4265-B1BC-AB31EECE8D38}" type="slidenum">
              <a:rPr lang="ru-RU" smtClean="0"/>
              <a:t>16</a:t>
            </a:fld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37" r="29341"/>
          <a:stretch/>
        </p:blipFill>
        <p:spPr bwMode="auto">
          <a:xfrm>
            <a:off x="1473340" y="2093776"/>
            <a:ext cx="9288446" cy="422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261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DD787F-4DFC-83EC-8C20-F8E6CDAD0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93CD75-4B16-F4DC-8701-ACF944139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3DF1F0-9649-A95A-EDE2-FD93AF6C5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343" y="365125"/>
            <a:ext cx="10852457" cy="611234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90B7A2A-5C68-8BD5-BB3F-0471E27FA257}"/>
              </a:ext>
            </a:extLst>
          </p:cNvPr>
          <p:cNvSpPr/>
          <p:nvPr/>
        </p:nvSpPr>
        <p:spPr>
          <a:xfrm>
            <a:off x="10502901" y="6059776"/>
            <a:ext cx="489527" cy="234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F3913A-45CF-F816-444C-50E41BB39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AA89F-B723-4265-B1BC-AB31EECE8D3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73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77796-79D6-4F30-7071-26E2E55CA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E4A9F4-C3C0-AEA3-799D-87E30965F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8301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D7458C2-24C3-17D6-55DF-0609ADB7E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81" y="249382"/>
            <a:ext cx="10760608" cy="595926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F60E1F7-813A-1E5E-7F71-9DAEAD0ED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7884" y="5867836"/>
            <a:ext cx="487722" cy="237765"/>
          </a:xfrm>
          <a:prstGeom prst="rect">
            <a:avLst/>
          </a:prstGeom>
        </p:spPr>
      </p:pic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1C6944E-802E-2F4A-72E2-29D29B2FF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AA89F-B723-4265-B1BC-AB31EECE8D3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21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E8EE8E-D48E-928D-56F5-FF32D9AF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86E32D-BF6A-CEAA-669B-ACF2E72FA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8CA6A58-E768-6653-5222-B9126451E4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23" b="1276"/>
          <a:stretch/>
        </p:blipFill>
        <p:spPr>
          <a:xfrm>
            <a:off x="555248" y="277092"/>
            <a:ext cx="11304243" cy="621578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BCFD11C-1CFE-8AC3-A04A-3CDAB194A5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9939" y="6193017"/>
            <a:ext cx="487722" cy="237765"/>
          </a:xfrm>
          <a:prstGeom prst="rect">
            <a:avLst/>
          </a:prstGeom>
        </p:spPr>
      </p:pic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8E7DFA0E-92DE-0EB7-5C8C-C026C909F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AA89F-B723-4265-B1BC-AB31EECE8D3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03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5EDDA-10C3-BC3B-6E01-56BD91954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091" y="0"/>
            <a:ext cx="10515600" cy="66671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tx2"/>
                </a:solidFill>
              </a:rPr>
              <a:t>Институт естественных и социально-экономических наук</a:t>
            </a: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D05275B5-2D99-B021-53B6-AE05469F40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5454273"/>
              </p:ext>
            </p:extLst>
          </p:nvPr>
        </p:nvGraphicFramePr>
        <p:xfrm>
          <a:off x="640080" y="628330"/>
          <a:ext cx="10836335" cy="573476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709084">
                  <a:extLst>
                    <a:ext uri="{9D8B030D-6E8A-4147-A177-3AD203B41FA5}">
                      <a16:colId xmlns:a16="http://schemas.microsoft.com/office/drawing/2014/main" val="2854041160"/>
                    </a:ext>
                  </a:extLst>
                </a:gridCol>
                <a:gridCol w="2624916">
                  <a:extLst>
                    <a:ext uri="{9D8B030D-6E8A-4147-A177-3AD203B41FA5}">
                      <a16:colId xmlns:a16="http://schemas.microsoft.com/office/drawing/2014/main" val="1154741841"/>
                    </a:ext>
                  </a:extLst>
                </a:gridCol>
                <a:gridCol w="1438709">
                  <a:extLst>
                    <a:ext uri="{9D8B030D-6E8A-4147-A177-3AD203B41FA5}">
                      <a16:colId xmlns:a16="http://schemas.microsoft.com/office/drawing/2014/main" val="2962211469"/>
                    </a:ext>
                  </a:extLst>
                </a:gridCol>
                <a:gridCol w="1354542">
                  <a:extLst>
                    <a:ext uri="{9D8B030D-6E8A-4147-A177-3AD203B41FA5}">
                      <a16:colId xmlns:a16="http://schemas.microsoft.com/office/drawing/2014/main" val="599879598"/>
                    </a:ext>
                  </a:extLst>
                </a:gridCol>
                <a:gridCol w="1354542">
                  <a:extLst>
                    <a:ext uri="{9D8B030D-6E8A-4147-A177-3AD203B41FA5}">
                      <a16:colId xmlns:a16="http://schemas.microsoft.com/office/drawing/2014/main" val="407586153"/>
                    </a:ext>
                  </a:extLst>
                </a:gridCol>
                <a:gridCol w="1354542">
                  <a:extLst>
                    <a:ext uri="{9D8B030D-6E8A-4147-A177-3AD203B41FA5}">
                      <a16:colId xmlns:a16="http://schemas.microsoft.com/office/drawing/2014/main" val="1343613947"/>
                    </a:ext>
                  </a:extLst>
                </a:gridCol>
              </a:tblGrid>
              <a:tr h="1181972"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/>
                        <a:t>Направление подготовки</a:t>
                      </a:r>
                      <a:endParaRPr lang="ru-RU" sz="16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Направленность (профиль)/специализация</a:t>
                      </a:r>
                    </a:p>
                    <a:p>
                      <a:pPr algn="ctr"/>
                      <a:endParaRPr lang="ru-RU" sz="16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/>
                        <a:t>Количество человек</a:t>
                      </a:r>
                      <a:endParaRPr lang="ru-RU" sz="16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err="1"/>
                        <a:t>окп</a:t>
                      </a:r>
                      <a:endParaRPr lang="ru-RU" sz="16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>
                          <a:highlight>
                            <a:srgbClr val="FFFF00"/>
                          </a:highlight>
                        </a:rPr>
                        <a:t>химия</a:t>
                      </a:r>
                      <a:endParaRPr lang="ru-RU" sz="1600" b="1" i="0" baseline="0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/>
                        <a:t>биология</a:t>
                      </a:r>
                      <a:endParaRPr lang="ru-RU" sz="1600" b="1" i="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3521352"/>
                  </a:ext>
                </a:extLst>
              </a:tr>
              <a:tr h="1181972"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rgbClr val="FF0000"/>
                          </a:solidFill>
                        </a:rPr>
                        <a:t>04.03.01</a:t>
                      </a:r>
                    </a:p>
                    <a:p>
                      <a:r>
                        <a:rPr lang="ru-RU" sz="2400" dirty="0"/>
                        <a:t>Химия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Медицинская и фармацевтическая химия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highlight>
                            <a:srgbClr val="FFFF00"/>
                          </a:highlight>
                        </a:rPr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379146"/>
                  </a:ext>
                </a:extLst>
              </a:tr>
              <a:tr h="3364075"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rgbClr val="FF0000"/>
                          </a:solidFill>
                        </a:rPr>
                        <a:t>44.03.05</a:t>
                      </a:r>
                    </a:p>
                    <a:p>
                      <a:r>
                        <a:rPr lang="ru-RU" sz="2400" dirty="0"/>
                        <a:t>Педагогическое образование (с двумя профилями подготовки)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Биология и Химия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30+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30+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highlight>
                            <a:srgbClr val="FFFF00"/>
                          </a:highlight>
                        </a:rPr>
                        <a:t>30+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30+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178624"/>
                  </a:ext>
                </a:extLst>
              </a:tr>
            </a:tbl>
          </a:graphicData>
        </a:graphic>
      </p:graphicFrame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F0E3D88-F78C-6253-FB80-984A65B40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AA89F-B723-4265-B1BC-AB31EECE8D3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64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E664BE9-03D2-99E8-B14C-D7D101F6E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474562"/>
            <a:ext cx="10655461" cy="570240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rgbClr val="FF0000"/>
                </a:solidFill>
              </a:rPr>
              <a:t>1. Назначение контрольных измерительных материалов (КИМ</a:t>
            </a:r>
            <a:r>
              <a:rPr lang="ru-RU" dirty="0"/>
              <a:t>)</a:t>
            </a:r>
          </a:p>
          <a:p>
            <a:pPr marL="0" indent="0" algn="just">
              <a:buNone/>
            </a:pPr>
            <a:r>
              <a:rPr lang="ru-RU" dirty="0"/>
              <a:t>КИМ предназначены для оценки уровня знаний студентов</a:t>
            </a:r>
          </a:p>
          <a:p>
            <a:pPr marL="0" indent="0" algn="just">
              <a:buNone/>
            </a:pPr>
            <a:r>
              <a:rPr lang="ru-RU" dirty="0"/>
              <a:t>педагогических университетов по базовому предмету «химия».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b="1" dirty="0">
                <a:solidFill>
                  <a:srgbClr val="FF0000"/>
                </a:solidFill>
              </a:rPr>
              <a:t>2. Документы, определяющие содержание КИМ</a:t>
            </a:r>
          </a:p>
          <a:p>
            <a:pPr marL="0" indent="0" algn="just">
              <a:buNone/>
            </a:pPr>
            <a:r>
              <a:rPr lang="ru-RU" dirty="0"/>
              <a:t>Содержание КИМ определяется на основе федерального компонента государственного стандарта среднего (полного) общего образования, базовый и профильный уровни (приказ Минобразования России от 05.03.2004 № 1089).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DE339AB-66F7-2F27-5881-7A8A5374E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AA89F-B723-4265-B1BC-AB31EECE8D3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77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59086E3A-3731-CCEE-3E52-34A7C24EF1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816" y="219919"/>
            <a:ext cx="6083184" cy="6648198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A525915-3A05-AAA4-A827-915B6E04E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AA89F-B723-4265-B1BC-AB31EECE8D38}" type="slidenum">
              <a:rPr lang="ru-RU" smtClean="0"/>
              <a:t>7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5756C3C-D7B3-DF90-D26C-A81FB4B250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19919"/>
            <a:ext cx="5980309" cy="626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1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0087DC72-F214-C7E3-75E9-18FFC68257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2104" y="0"/>
            <a:ext cx="9090468" cy="9298069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191C1D1-7E0A-A5E2-DB14-BC1BF652F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AA89F-B723-4265-B1BC-AB31EECE8D3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63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48FC561-6DD9-24D7-CCA9-E226E00EF025}"/>
              </a:ext>
            </a:extLst>
          </p:cNvPr>
          <p:cNvSpPr txBox="1"/>
          <p:nvPr/>
        </p:nvSpPr>
        <p:spPr>
          <a:xfrm>
            <a:off x="3286222" y="275586"/>
            <a:ext cx="54663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Химия (28 баллов максимум)</a:t>
            </a: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DFC868D2-675C-6DA7-0417-A0F7E2F6AC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0257087"/>
              </p:ext>
            </p:extLst>
          </p:nvPr>
        </p:nvGraphicFramePr>
        <p:xfrm>
          <a:off x="574418" y="1112338"/>
          <a:ext cx="10889912" cy="284009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123752">
                  <a:extLst>
                    <a:ext uri="{9D8B030D-6E8A-4147-A177-3AD203B41FA5}">
                      <a16:colId xmlns:a16="http://schemas.microsoft.com/office/drawing/2014/main" val="2854041160"/>
                    </a:ext>
                  </a:extLst>
                </a:gridCol>
                <a:gridCol w="1668027">
                  <a:extLst>
                    <a:ext uri="{9D8B030D-6E8A-4147-A177-3AD203B41FA5}">
                      <a16:colId xmlns:a16="http://schemas.microsoft.com/office/drawing/2014/main" val="1007835129"/>
                    </a:ext>
                  </a:extLst>
                </a:gridCol>
                <a:gridCol w="2048183">
                  <a:extLst>
                    <a:ext uri="{9D8B030D-6E8A-4147-A177-3AD203B41FA5}">
                      <a16:colId xmlns:a16="http://schemas.microsoft.com/office/drawing/2014/main" val="1154741841"/>
                    </a:ext>
                  </a:extLst>
                </a:gridCol>
                <a:gridCol w="1036662">
                  <a:extLst>
                    <a:ext uri="{9D8B030D-6E8A-4147-A177-3AD203B41FA5}">
                      <a16:colId xmlns:a16="http://schemas.microsoft.com/office/drawing/2014/main" val="2962211469"/>
                    </a:ext>
                  </a:extLst>
                </a:gridCol>
                <a:gridCol w="1527349">
                  <a:extLst>
                    <a:ext uri="{9D8B030D-6E8A-4147-A177-3AD203B41FA5}">
                      <a16:colId xmlns:a16="http://schemas.microsoft.com/office/drawing/2014/main" val="599879598"/>
                    </a:ext>
                  </a:extLst>
                </a:gridCol>
                <a:gridCol w="1276141">
                  <a:extLst>
                    <a:ext uri="{9D8B030D-6E8A-4147-A177-3AD203B41FA5}">
                      <a16:colId xmlns:a16="http://schemas.microsoft.com/office/drawing/2014/main" val="407586153"/>
                    </a:ext>
                  </a:extLst>
                </a:gridCol>
                <a:gridCol w="1225899">
                  <a:extLst>
                    <a:ext uri="{9D8B030D-6E8A-4147-A177-3AD203B41FA5}">
                      <a16:colId xmlns:a16="http://schemas.microsoft.com/office/drawing/2014/main" val="1343613947"/>
                    </a:ext>
                  </a:extLst>
                </a:gridCol>
                <a:gridCol w="983899">
                  <a:extLst>
                    <a:ext uri="{9D8B030D-6E8A-4147-A177-3AD203B41FA5}">
                      <a16:colId xmlns:a16="http://schemas.microsoft.com/office/drawing/2014/main" val="2161053944"/>
                    </a:ext>
                  </a:extLst>
                </a:gridCol>
              </a:tblGrid>
              <a:tr h="70649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baseline="0" dirty="0"/>
                        <a:t>Направление подготовки</a:t>
                      </a:r>
                      <a:endParaRPr lang="ru-RU" sz="1600" b="1" i="0" baseline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/>
                        <a:t>Кол-во человек</a:t>
                      </a:r>
                      <a:endParaRPr lang="ru-RU" sz="16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baseline="0" dirty="0"/>
                        <a:t>Прошли тестирование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/>
                        <a:t>Максимальный балл</a:t>
                      </a:r>
                      <a:endParaRPr lang="ru-RU" sz="16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/>
                        <a:t>Минимальный балл</a:t>
                      </a:r>
                      <a:endParaRPr lang="ru-RU" sz="16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/>
                        <a:t>Средний балл</a:t>
                      </a:r>
                      <a:endParaRPr lang="ru-RU" sz="1600" b="1" i="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3521352"/>
                  </a:ext>
                </a:extLst>
              </a:tr>
              <a:tr h="500437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FF0000"/>
                          </a:solidFill>
                        </a:rPr>
                        <a:t>04.03.01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Химия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Медицинская и фармацевтическая химия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rgbClr val="C00000"/>
                          </a:solidFill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/>
                        <a:t>16,8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379146"/>
                  </a:ext>
                </a:extLst>
              </a:tr>
              <a:tr h="957493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FF0000"/>
                          </a:solidFill>
                        </a:rPr>
                        <a:t>44.03.05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Педагогическое образование (с двумя профилями подготовки)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Биология и Химия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/>
                        <a:t>32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/>
                        <a:t>31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/>
                        <a:t>22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/>
                        <a:t>6,2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5016509"/>
                  </a:ext>
                </a:extLst>
              </a:tr>
            </a:tbl>
          </a:graphicData>
        </a:graphic>
      </p:graphicFrame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06453ABA-8AC9-6193-355F-DF4B51D017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5952680"/>
              </p:ext>
            </p:extLst>
          </p:nvPr>
        </p:nvGraphicFramePr>
        <p:xfrm>
          <a:off x="2032000" y="4357170"/>
          <a:ext cx="8128000" cy="11125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638908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52442565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Сдавали ЕГЭ по химии (чел)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3619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C00000"/>
                          </a:solidFill>
                        </a:rPr>
                        <a:t>04.03.01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C00000"/>
                          </a:solidFill>
                        </a:rPr>
                        <a:t>44.03.05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846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9980613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CAD627A-0850-9803-5B7C-D3F6975DD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AA89F-B723-4265-B1BC-AB31EECE8D3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73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376</Words>
  <Application>Microsoft Office PowerPoint</Application>
  <PresentationFormat>Широкоэкранный</PresentationFormat>
  <Paragraphs>131</Paragraphs>
  <Slides>16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Институт естественных и социально-экономических наук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тестирования по химии</vt:lpstr>
      <vt:lpstr>Презентация PowerPoint</vt:lpstr>
      <vt:lpstr>Процент набранных баллов от максимально возможного 04.03.01 Химия. Медицинская и фармацевтическая химия </vt:lpstr>
      <vt:lpstr>Выполнение заданий с развернутым ответом студентами 44.03.05 (А) и 04.03.01 (Б)</vt:lpstr>
      <vt:lpstr>Распределение студентов (%) по уровням выполнения теста</vt:lpstr>
      <vt:lpstr>Распределение студентов (%) по уровням выполнения теста</vt:lpstr>
      <vt:lpstr>Оценка уровня знаний по базовым предметам подготовки студентов педагогических вузов Уровень бакалавриат  1 курс (2021 г)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Алёна</dc:creator>
  <cp:lastModifiedBy>USER</cp:lastModifiedBy>
  <cp:revision>30</cp:revision>
  <dcterms:created xsi:type="dcterms:W3CDTF">2022-10-02T12:20:35Z</dcterms:created>
  <dcterms:modified xsi:type="dcterms:W3CDTF">2023-02-16T09:35:40Z</dcterms:modified>
</cp:coreProperties>
</file>