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AEE8-71EE-48C6-8500-B97DDB8E8907}" type="datetimeFigureOut">
              <a:rPr lang="ru-RU" smtClean="0"/>
              <a:t>22.10.2023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F744-E0D2-46F7-BA21-129DA83757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44320" y="180000"/>
            <a:ext cx="9103360" cy="1306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000">
                <a:solidFill>
                  <a:srgbClr val="006B6B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16001" y="1595120"/>
            <a:ext cx="11760000" cy="458184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906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AEE8-71EE-48C6-8500-B97DDB8E8907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F744-E0D2-46F7-BA21-129DA837574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" y="1990640"/>
            <a:ext cx="11760000" cy="2005461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ru-RU" sz="4000" b="1" kern="1200" baseline="0" dirty="0">
                <a:solidFill>
                  <a:srgbClr val="006B6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Пример: ТЕМА ПРЕЗЕНТАЦИИ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44320" y="180000"/>
            <a:ext cx="9103360" cy="859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6B6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Муниципальное бюджетное общеобразовательное учреждение города Новосибирска «Экономический лицей»</a:t>
            </a:r>
            <a:endParaRPr lang="ru-RU" sz="200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038600" y="5881943"/>
            <a:ext cx="4114800" cy="328357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ru-RU" sz="2000" dirty="0" smtClean="0"/>
              <a:t>Пример: Новосибирск, 2021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5" hasCustomPrompt="1"/>
          </p:nvPr>
        </p:nvSpPr>
        <p:spPr>
          <a:xfrm>
            <a:off x="216000" y="4142152"/>
            <a:ext cx="11760100" cy="1593740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  <a:lvl2pPr marL="457200" indent="0" algn="r">
              <a:buNone/>
              <a:defRPr sz="2000"/>
            </a:lvl2pPr>
            <a:lvl3pPr marL="914400" indent="0" algn="r">
              <a:buNone/>
              <a:defRPr sz="2000"/>
            </a:lvl3pPr>
            <a:lvl4pPr marL="1371600" indent="0" algn="r">
              <a:buNone/>
              <a:defRPr sz="2000"/>
            </a:lvl4pPr>
            <a:lvl5pPr marL="1828800" indent="0" algn="r">
              <a:buNone/>
              <a:defRPr sz="2000"/>
            </a:lvl5pPr>
          </a:lstStyle>
          <a:p>
            <a:pPr lvl="0"/>
            <a:r>
              <a:rPr lang="ru-RU" dirty="0" smtClean="0"/>
              <a:t>Пример: Подготовил: Иванов И.И.</a:t>
            </a:r>
          </a:p>
          <a:p>
            <a:pPr lvl="0"/>
            <a:r>
              <a:rPr lang="ru-RU" dirty="0" smtClean="0"/>
              <a:t>Проверил: Петров П.П.</a:t>
            </a:r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6" hasCustomPrompt="1"/>
          </p:nvPr>
        </p:nvSpPr>
        <p:spPr>
          <a:xfrm>
            <a:off x="1544321" y="1039092"/>
            <a:ext cx="9103359" cy="447058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ru-RU" sz="2000" dirty="0" smtClean="0"/>
              <a:t>Пример (при необходимости): Кафедра иностранного языка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96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AEE8-71EE-48C6-8500-B97DDB8E8907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F744-E0D2-46F7-BA21-129DA83757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idx="13"/>
          </p:nvPr>
        </p:nvSpPr>
        <p:spPr>
          <a:xfrm>
            <a:off x="216000" y="1595120"/>
            <a:ext cx="5780198" cy="45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4"/>
          </p:nvPr>
        </p:nvSpPr>
        <p:spPr>
          <a:xfrm>
            <a:off x="6195802" y="1595119"/>
            <a:ext cx="5780198" cy="45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44320" y="180000"/>
            <a:ext cx="9103360" cy="1306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98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AEE8-71EE-48C6-8500-B97DDB8E8907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F744-E0D2-46F7-BA21-129DA83757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44320" y="180000"/>
            <a:ext cx="9103360" cy="1306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75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AEE8-71EE-48C6-8500-B97DDB8E8907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F744-E0D2-46F7-BA21-129DA8375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9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52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640148"/>
            <a:ext cx="12192000" cy="1217851"/>
          </a:xfrm>
          <a:custGeom>
            <a:avLst/>
            <a:gdLst>
              <a:gd name="connsiteX0" fmla="*/ 0 w 12192000"/>
              <a:gd name="connsiteY0" fmla="*/ 0 h 1257300"/>
              <a:gd name="connsiteX1" fmla="*/ 12192000 w 12192000"/>
              <a:gd name="connsiteY1" fmla="*/ 0 h 1257300"/>
              <a:gd name="connsiteX2" fmla="*/ 12192000 w 12192000"/>
              <a:gd name="connsiteY2" fmla="*/ 1257300 h 1257300"/>
              <a:gd name="connsiteX3" fmla="*/ 0 w 12192000"/>
              <a:gd name="connsiteY3" fmla="*/ 1257300 h 1257300"/>
              <a:gd name="connsiteX4" fmla="*/ 0 w 12192000"/>
              <a:gd name="connsiteY4" fmla="*/ 0 h 1257300"/>
              <a:gd name="connsiteX0" fmla="*/ 0 w 12192000"/>
              <a:gd name="connsiteY0" fmla="*/ 637822 h 1895122"/>
              <a:gd name="connsiteX1" fmla="*/ 12192000 w 12192000"/>
              <a:gd name="connsiteY1" fmla="*/ 637822 h 1895122"/>
              <a:gd name="connsiteX2" fmla="*/ 12192000 w 12192000"/>
              <a:gd name="connsiteY2" fmla="*/ 1895122 h 1895122"/>
              <a:gd name="connsiteX3" fmla="*/ 0 w 12192000"/>
              <a:gd name="connsiteY3" fmla="*/ 1895122 h 1895122"/>
              <a:gd name="connsiteX4" fmla="*/ 0 w 12192000"/>
              <a:gd name="connsiteY4" fmla="*/ 637822 h 1895122"/>
              <a:gd name="connsiteX0" fmla="*/ 0 w 12192000"/>
              <a:gd name="connsiteY0" fmla="*/ 344374 h 1601674"/>
              <a:gd name="connsiteX1" fmla="*/ 12192000 w 12192000"/>
              <a:gd name="connsiteY1" fmla="*/ 344374 h 1601674"/>
              <a:gd name="connsiteX2" fmla="*/ 12192000 w 12192000"/>
              <a:gd name="connsiteY2" fmla="*/ 1601674 h 1601674"/>
              <a:gd name="connsiteX3" fmla="*/ 0 w 12192000"/>
              <a:gd name="connsiteY3" fmla="*/ 1601674 h 1601674"/>
              <a:gd name="connsiteX4" fmla="*/ 0 w 12192000"/>
              <a:gd name="connsiteY4" fmla="*/ 344374 h 1601674"/>
              <a:gd name="connsiteX0" fmla="*/ 0 w 12192000"/>
              <a:gd name="connsiteY0" fmla="*/ 320891 h 1578191"/>
              <a:gd name="connsiteX1" fmla="*/ 12192000 w 12192000"/>
              <a:gd name="connsiteY1" fmla="*/ 638391 h 1578191"/>
              <a:gd name="connsiteX2" fmla="*/ 12192000 w 12192000"/>
              <a:gd name="connsiteY2" fmla="*/ 1578191 h 1578191"/>
              <a:gd name="connsiteX3" fmla="*/ 0 w 12192000"/>
              <a:gd name="connsiteY3" fmla="*/ 1578191 h 1578191"/>
              <a:gd name="connsiteX4" fmla="*/ 0 w 12192000"/>
              <a:gd name="connsiteY4" fmla="*/ 320891 h 1578191"/>
              <a:gd name="connsiteX0" fmla="*/ 0 w 12192000"/>
              <a:gd name="connsiteY0" fmla="*/ 335894 h 1593194"/>
              <a:gd name="connsiteX1" fmla="*/ 12192000 w 12192000"/>
              <a:gd name="connsiteY1" fmla="*/ 653394 h 1593194"/>
              <a:gd name="connsiteX2" fmla="*/ 12192000 w 12192000"/>
              <a:gd name="connsiteY2" fmla="*/ 1593194 h 1593194"/>
              <a:gd name="connsiteX3" fmla="*/ 0 w 12192000"/>
              <a:gd name="connsiteY3" fmla="*/ 1593194 h 1593194"/>
              <a:gd name="connsiteX4" fmla="*/ 0 w 12192000"/>
              <a:gd name="connsiteY4" fmla="*/ 335894 h 1593194"/>
              <a:gd name="connsiteX0" fmla="*/ 0 w 12192000"/>
              <a:gd name="connsiteY0" fmla="*/ 364548 h 1621848"/>
              <a:gd name="connsiteX1" fmla="*/ 12192000 w 12192000"/>
              <a:gd name="connsiteY1" fmla="*/ 682048 h 1621848"/>
              <a:gd name="connsiteX2" fmla="*/ 12192000 w 12192000"/>
              <a:gd name="connsiteY2" fmla="*/ 1621848 h 1621848"/>
              <a:gd name="connsiteX3" fmla="*/ 0 w 12192000"/>
              <a:gd name="connsiteY3" fmla="*/ 1621848 h 1621848"/>
              <a:gd name="connsiteX4" fmla="*/ 0 w 12192000"/>
              <a:gd name="connsiteY4" fmla="*/ 364548 h 1621848"/>
              <a:gd name="connsiteX0" fmla="*/ 0 w 12192000"/>
              <a:gd name="connsiteY0" fmla="*/ 354888 h 1612188"/>
              <a:gd name="connsiteX1" fmla="*/ 12192000 w 12192000"/>
              <a:gd name="connsiteY1" fmla="*/ 672388 h 1612188"/>
              <a:gd name="connsiteX2" fmla="*/ 12192000 w 12192000"/>
              <a:gd name="connsiteY2" fmla="*/ 1612188 h 1612188"/>
              <a:gd name="connsiteX3" fmla="*/ 0 w 12192000"/>
              <a:gd name="connsiteY3" fmla="*/ 1612188 h 1612188"/>
              <a:gd name="connsiteX4" fmla="*/ 0 w 12192000"/>
              <a:gd name="connsiteY4" fmla="*/ 354888 h 16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612188">
                <a:moveTo>
                  <a:pt x="0" y="354888"/>
                </a:moveTo>
                <a:cubicBezTo>
                  <a:pt x="3454400" y="-1080212"/>
                  <a:pt x="8883650" y="2417126"/>
                  <a:pt x="12192000" y="672388"/>
                </a:cubicBezTo>
                <a:lnTo>
                  <a:pt x="12192000" y="1612188"/>
                </a:lnTo>
                <a:lnTo>
                  <a:pt x="0" y="1612188"/>
                </a:lnTo>
                <a:lnTo>
                  <a:pt x="0" y="354888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20000"/>
                </a:schemeClr>
              </a:gs>
              <a:gs pos="100000">
                <a:schemeClr val="accent3"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8"/>
          <p:cNvSpPr/>
          <p:nvPr/>
        </p:nvSpPr>
        <p:spPr>
          <a:xfrm>
            <a:off x="0" y="6169076"/>
            <a:ext cx="12192000" cy="688923"/>
          </a:xfrm>
          <a:custGeom>
            <a:avLst/>
            <a:gdLst>
              <a:gd name="connsiteX0" fmla="*/ 0 w 12192000"/>
              <a:gd name="connsiteY0" fmla="*/ 0 h 1257300"/>
              <a:gd name="connsiteX1" fmla="*/ 12192000 w 12192000"/>
              <a:gd name="connsiteY1" fmla="*/ 0 h 1257300"/>
              <a:gd name="connsiteX2" fmla="*/ 12192000 w 12192000"/>
              <a:gd name="connsiteY2" fmla="*/ 1257300 h 1257300"/>
              <a:gd name="connsiteX3" fmla="*/ 0 w 12192000"/>
              <a:gd name="connsiteY3" fmla="*/ 1257300 h 1257300"/>
              <a:gd name="connsiteX4" fmla="*/ 0 w 12192000"/>
              <a:gd name="connsiteY4" fmla="*/ 0 h 1257300"/>
              <a:gd name="connsiteX0" fmla="*/ 0 w 12192000"/>
              <a:gd name="connsiteY0" fmla="*/ 637822 h 1895122"/>
              <a:gd name="connsiteX1" fmla="*/ 12192000 w 12192000"/>
              <a:gd name="connsiteY1" fmla="*/ 637822 h 1895122"/>
              <a:gd name="connsiteX2" fmla="*/ 12192000 w 12192000"/>
              <a:gd name="connsiteY2" fmla="*/ 1895122 h 1895122"/>
              <a:gd name="connsiteX3" fmla="*/ 0 w 12192000"/>
              <a:gd name="connsiteY3" fmla="*/ 1895122 h 1895122"/>
              <a:gd name="connsiteX4" fmla="*/ 0 w 12192000"/>
              <a:gd name="connsiteY4" fmla="*/ 637822 h 1895122"/>
              <a:gd name="connsiteX0" fmla="*/ 0 w 12192000"/>
              <a:gd name="connsiteY0" fmla="*/ 344374 h 1601674"/>
              <a:gd name="connsiteX1" fmla="*/ 12192000 w 12192000"/>
              <a:gd name="connsiteY1" fmla="*/ 344374 h 1601674"/>
              <a:gd name="connsiteX2" fmla="*/ 12192000 w 12192000"/>
              <a:gd name="connsiteY2" fmla="*/ 1601674 h 1601674"/>
              <a:gd name="connsiteX3" fmla="*/ 0 w 12192000"/>
              <a:gd name="connsiteY3" fmla="*/ 1601674 h 1601674"/>
              <a:gd name="connsiteX4" fmla="*/ 0 w 12192000"/>
              <a:gd name="connsiteY4" fmla="*/ 344374 h 1601674"/>
              <a:gd name="connsiteX0" fmla="*/ 0 w 12192000"/>
              <a:gd name="connsiteY0" fmla="*/ 320891 h 1578191"/>
              <a:gd name="connsiteX1" fmla="*/ 12192000 w 12192000"/>
              <a:gd name="connsiteY1" fmla="*/ 638391 h 1578191"/>
              <a:gd name="connsiteX2" fmla="*/ 12192000 w 12192000"/>
              <a:gd name="connsiteY2" fmla="*/ 1578191 h 1578191"/>
              <a:gd name="connsiteX3" fmla="*/ 0 w 12192000"/>
              <a:gd name="connsiteY3" fmla="*/ 1578191 h 1578191"/>
              <a:gd name="connsiteX4" fmla="*/ 0 w 12192000"/>
              <a:gd name="connsiteY4" fmla="*/ 320891 h 1578191"/>
              <a:gd name="connsiteX0" fmla="*/ 0 w 12192000"/>
              <a:gd name="connsiteY0" fmla="*/ 335894 h 1593194"/>
              <a:gd name="connsiteX1" fmla="*/ 12192000 w 12192000"/>
              <a:gd name="connsiteY1" fmla="*/ 653394 h 1593194"/>
              <a:gd name="connsiteX2" fmla="*/ 12192000 w 12192000"/>
              <a:gd name="connsiteY2" fmla="*/ 1593194 h 1593194"/>
              <a:gd name="connsiteX3" fmla="*/ 0 w 12192000"/>
              <a:gd name="connsiteY3" fmla="*/ 1593194 h 1593194"/>
              <a:gd name="connsiteX4" fmla="*/ 0 w 12192000"/>
              <a:gd name="connsiteY4" fmla="*/ 335894 h 1593194"/>
              <a:gd name="connsiteX0" fmla="*/ 0 w 12192000"/>
              <a:gd name="connsiteY0" fmla="*/ 70076 h 1327376"/>
              <a:gd name="connsiteX1" fmla="*/ 12192000 w 12192000"/>
              <a:gd name="connsiteY1" fmla="*/ 387576 h 1327376"/>
              <a:gd name="connsiteX2" fmla="*/ 12192000 w 12192000"/>
              <a:gd name="connsiteY2" fmla="*/ 1327376 h 1327376"/>
              <a:gd name="connsiteX3" fmla="*/ 0 w 12192000"/>
              <a:gd name="connsiteY3" fmla="*/ 1327376 h 1327376"/>
              <a:gd name="connsiteX4" fmla="*/ 0 w 12192000"/>
              <a:gd name="connsiteY4" fmla="*/ 70076 h 1327376"/>
              <a:gd name="connsiteX0" fmla="*/ 0 w 12192000"/>
              <a:gd name="connsiteY0" fmla="*/ 80567 h 1337867"/>
              <a:gd name="connsiteX1" fmla="*/ 12192000 w 12192000"/>
              <a:gd name="connsiteY1" fmla="*/ 398067 h 1337867"/>
              <a:gd name="connsiteX2" fmla="*/ 12192000 w 12192000"/>
              <a:gd name="connsiteY2" fmla="*/ 1337867 h 1337867"/>
              <a:gd name="connsiteX3" fmla="*/ 0 w 12192000"/>
              <a:gd name="connsiteY3" fmla="*/ 1337867 h 1337867"/>
              <a:gd name="connsiteX4" fmla="*/ 0 w 12192000"/>
              <a:gd name="connsiteY4" fmla="*/ 80567 h 1337867"/>
              <a:gd name="connsiteX0" fmla="*/ 0 w 12192000"/>
              <a:gd name="connsiteY0" fmla="*/ 99398 h 1356698"/>
              <a:gd name="connsiteX1" fmla="*/ 12192000 w 12192000"/>
              <a:gd name="connsiteY1" fmla="*/ 416898 h 1356698"/>
              <a:gd name="connsiteX2" fmla="*/ 12192000 w 12192000"/>
              <a:gd name="connsiteY2" fmla="*/ 1356698 h 1356698"/>
              <a:gd name="connsiteX3" fmla="*/ 0 w 12192000"/>
              <a:gd name="connsiteY3" fmla="*/ 1356698 h 1356698"/>
              <a:gd name="connsiteX4" fmla="*/ 0 w 12192000"/>
              <a:gd name="connsiteY4" fmla="*/ 99398 h 1356698"/>
              <a:gd name="connsiteX0" fmla="*/ 0 w 12192000"/>
              <a:gd name="connsiteY0" fmla="*/ 220848 h 1478148"/>
              <a:gd name="connsiteX1" fmla="*/ 12192000 w 12192000"/>
              <a:gd name="connsiteY1" fmla="*/ 538348 h 1478148"/>
              <a:gd name="connsiteX2" fmla="*/ 12192000 w 12192000"/>
              <a:gd name="connsiteY2" fmla="*/ 1478148 h 1478148"/>
              <a:gd name="connsiteX3" fmla="*/ 0 w 12192000"/>
              <a:gd name="connsiteY3" fmla="*/ 1478148 h 1478148"/>
              <a:gd name="connsiteX4" fmla="*/ 0 w 12192000"/>
              <a:gd name="connsiteY4" fmla="*/ 220848 h 1478148"/>
              <a:gd name="connsiteX0" fmla="*/ 0 w 12192000"/>
              <a:gd name="connsiteY0" fmla="*/ 198949 h 1456249"/>
              <a:gd name="connsiteX1" fmla="*/ 12192000 w 12192000"/>
              <a:gd name="connsiteY1" fmla="*/ 516449 h 1456249"/>
              <a:gd name="connsiteX2" fmla="*/ 12192000 w 12192000"/>
              <a:gd name="connsiteY2" fmla="*/ 1456249 h 1456249"/>
              <a:gd name="connsiteX3" fmla="*/ 0 w 12192000"/>
              <a:gd name="connsiteY3" fmla="*/ 1456249 h 1456249"/>
              <a:gd name="connsiteX4" fmla="*/ 0 w 12192000"/>
              <a:gd name="connsiteY4" fmla="*/ 198949 h 1456249"/>
              <a:gd name="connsiteX0" fmla="*/ 0 w 12192000"/>
              <a:gd name="connsiteY0" fmla="*/ 203281 h 1460581"/>
              <a:gd name="connsiteX1" fmla="*/ 12192000 w 12192000"/>
              <a:gd name="connsiteY1" fmla="*/ 520781 h 1460581"/>
              <a:gd name="connsiteX2" fmla="*/ 12192000 w 12192000"/>
              <a:gd name="connsiteY2" fmla="*/ 1460581 h 1460581"/>
              <a:gd name="connsiteX3" fmla="*/ 0 w 12192000"/>
              <a:gd name="connsiteY3" fmla="*/ 1460581 h 1460581"/>
              <a:gd name="connsiteX4" fmla="*/ 0 w 12192000"/>
              <a:gd name="connsiteY4" fmla="*/ 203281 h 1460581"/>
              <a:gd name="connsiteX0" fmla="*/ 0 w 12192000"/>
              <a:gd name="connsiteY0" fmla="*/ 234979 h 1492279"/>
              <a:gd name="connsiteX1" fmla="*/ 12192000 w 12192000"/>
              <a:gd name="connsiteY1" fmla="*/ 552479 h 1492279"/>
              <a:gd name="connsiteX2" fmla="*/ 12192000 w 12192000"/>
              <a:gd name="connsiteY2" fmla="*/ 1492279 h 1492279"/>
              <a:gd name="connsiteX3" fmla="*/ 0 w 12192000"/>
              <a:gd name="connsiteY3" fmla="*/ 1492279 h 1492279"/>
              <a:gd name="connsiteX4" fmla="*/ 0 w 12192000"/>
              <a:gd name="connsiteY4" fmla="*/ 234979 h 1492279"/>
              <a:gd name="connsiteX0" fmla="*/ 0 w 12192000"/>
              <a:gd name="connsiteY0" fmla="*/ 225631 h 1482931"/>
              <a:gd name="connsiteX1" fmla="*/ 12192000 w 12192000"/>
              <a:gd name="connsiteY1" fmla="*/ 543131 h 1482931"/>
              <a:gd name="connsiteX2" fmla="*/ 12192000 w 12192000"/>
              <a:gd name="connsiteY2" fmla="*/ 1482931 h 1482931"/>
              <a:gd name="connsiteX3" fmla="*/ 0 w 12192000"/>
              <a:gd name="connsiteY3" fmla="*/ 1482931 h 1482931"/>
              <a:gd name="connsiteX4" fmla="*/ 0 w 12192000"/>
              <a:gd name="connsiteY4" fmla="*/ 225631 h 1482931"/>
              <a:gd name="connsiteX0" fmla="*/ 0 w 12192000"/>
              <a:gd name="connsiteY0" fmla="*/ 242802 h 1500102"/>
              <a:gd name="connsiteX1" fmla="*/ 12192000 w 12192000"/>
              <a:gd name="connsiteY1" fmla="*/ 560302 h 1500102"/>
              <a:gd name="connsiteX2" fmla="*/ 12192000 w 12192000"/>
              <a:gd name="connsiteY2" fmla="*/ 1500102 h 1500102"/>
              <a:gd name="connsiteX3" fmla="*/ 0 w 12192000"/>
              <a:gd name="connsiteY3" fmla="*/ 1500102 h 1500102"/>
              <a:gd name="connsiteX4" fmla="*/ 0 w 12192000"/>
              <a:gd name="connsiteY4" fmla="*/ 242802 h 150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500102">
                <a:moveTo>
                  <a:pt x="0" y="242802"/>
                </a:moveTo>
                <a:cubicBezTo>
                  <a:pt x="4330700" y="-762822"/>
                  <a:pt x="8874434" y="1758022"/>
                  <a:pt x="12192000" y="560302"/>
                </a:cubicBezTo>
                <a:lnTo>
                  <a:pt x="12192000" y="1500102"/>
                </a:lnTo>
                <a:lnTo>
                  <a:pt x="0" y="1500102"/>
                </a:lnTo>
                <a:lnTo>
                  <a:pt x="0" y="242802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6642000"/>
            <a:ext cx="12192001" cy="144000"/>
          </a:xfrm>
          <a:prstGeom prst="rect">
            <a:avLst/>
          </a:prstGeom>
          <a:gradFill flip="none" rotWithShape="1">
            <a:gsLst>
              <a:gs pos="100000">
                <a:srgbClr val="009A9A"/>
              </a:gs>
              <a:gs pos="0">
                <a:srgbClr val="006B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320" y="180000"/>
            <a:ext cx="9103360" cy="1306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000" y="1595120"/>
            <a:ext cx="11760000" cy="45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16000" y="6352243"/>
            <a:ext cx="2743200" cy="285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32323"/>
                </a:solidFill>
              </a:defRPr>
            </a:lvl1pPr>
          </a:lstStyle>
          <a:p>
            <a:fld id="{37FBAEE8-71EE-48C6-8500-B97DDB8E8907}" type="datetimeFigureOut">
              <a:rPr lang="ru-RU" smtClean="0"/>
              <a:pPr/>
              <a:t>22.10.2023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285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323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4" y="180000"/>
            <a:ext cx="1306150" cy="130615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6786000"/>
            <a:ext cx="12192001" cy="72000"/>
          </a:xfrm>
          <a:prstGeom prst="rect">
            <a:avLst/>
          </a:prstGeom>
          <a:solidFill>
            <a:srgbClr val="006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9671658" y="3860951"/>
            <a:ext cx="2304342" cy="2781048"/>
            <a:chOff x="6545293" y="2314924"/>
            <a:chExt cx="2304342" cy="2781048"/>
          </a:xfrm>
          <a:effectLst/>
        </p:grpSpPr>
        <p:sp>
          <p:nvSpPr>
            <p:cNvPr id="28" name="Блок-схема: ручной ввод 27"/>
            <p:cNvSpPr/>
            <p:nvPr/>
          </p:nvSpPr>
          <p:spPr>
            <a:xfrm>
              <a:off x="6545293" y="3542943"/>
              <a:ext cx="624114" cy="1553029"/>
            </a:xfrm>
            <a:prstGeom prst="flowChartManualInput">
              <a:avLst/>
            </a:prstGeom>
            <a:gradFill>
              <a:gsLst>
                <a:gs pos="0">
                  <a:srgbClr val="ED2F2F">
                    <a:alpha val="10000"/>
                  </a:srgbClr>
                </a:gs>
                <a:gs pos="100000">
                  <a:srgbClr val="ED2F2F">
                    <a:alpha val="8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Блок-схема: ручной ввод 35"/>
            <p:cNvSpPr/>
            <p:nvPr/>
          </p:nvSpPr>
          <p:spPr>
            <a:xfrm>
              <a:off x="7385407" y="3006779"/>
              <a:ext cx="624114" cy="2089193"/>
            </a:xfrm>
            <a:prstGeom prst="flowChartManualInput">
              <a:avLst/>
            </a:prstGeom>
            <a:gradFill>
              <a:gsLst>
                <a:gs pos="0">
                  <a:srgbClr val="009A9A">
                    <a:alpha val="10000"/>
                  </a:srgbClr>
                </a:gs>
                <a:gs pos="100000">
                  <a:srgbClr val="009A9A">
                    <a:alpha val="8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Блок-схема: ручной ввод 36"/>
            <p:cNvSpPr/>
            <p:nvPr/>
          </p:nvSpPr>
          <p:spPr>
            <a:xfrm>
              <a:off x="8225521" y="2314924"/>
              <a:ext cx="624114" cy="2781048"/>
            </a:xfrm>
            <a:prstGeom prst="flowChartManualInput">
              <a:avLst/>
            </a:prstGeom>
            <a:gradFill>
              <a:gsLst>
                <a:gs pos="0">
                  <a:srgbClr val="FFCE11">
                    <a:alpha val="10000"/>
                  </a:srgbClr>
                </a:gs>
                <a:gs pos="100000">
                  <a:srgbClr val="FFCE11">
                    <a:alpha val="8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1884" y="6352369"/>
            <a:ext cx="624116" cy="285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323"/>
                </a:solidFill>
              </a:defRPr>
            </a:lvl1pPr>
          </a:lstStyle>
          <a:p>
            <a:fld id="{771AF744-E0D2-46F7-BA21-129DA83757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93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6B6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err="1"/>
              <a:t>Разноуровневые</a:t>
            </a:r>
            <a:r>
              <a:rPr lang="ru-RU" dirty="0"/>
              <a:t> группы. Адаптация заданий УМК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Новосибирск, 2023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err="1" smtClean="0"/>
              <a:t>Охина</a:t>
            </a:r>
            <a:r>
              <a:rPr lang="ru-RU" dirty="0" smtClean="0"/>
              <a:t> Е.В., </a:t>
            </a:r>
          </a:p>
          <a:p>
            <a:r>
              <a:rPr lang="ru-RU" dirty="0" smtClean="0"/>
              <a:t>учитель английского языка, </a:t>
            </a:r>
          </a:p>
          <a:p>
            <a:r>
              <a:rPr lang="ru-RU" dirty="0" smtClean="0"/>
              <a:t>ВКК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Кафедра иностранного языка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11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766888"/>
            <a:ext cx="109442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75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АДАПТАЦИЯ УМК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12000656" cy="501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325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60648"/>
            <a:ext cx="10184953" cy="579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76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32" y="688136"/>
            <a:ext cx="10657184" cy="582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157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484784"/>
            <a:ext cx="11092879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18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26368"/>
            <a:ext cx="93535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890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/>
              <a:t>Что можно сделать:</a:t>
            </a:r>
          </a:p>
          <a:p>
            <a:r>
              <a:rPr lang="ru-RU" dirty="0" smtClean="0"/>
              <a:t> </a:t>
            </a:r>
            <a:r>
              <a:rPr lang="ru-RU" dirty="0"/>
              <a:t>Вспомни, что было на картинке.</a:t>
            </a:r>
          </a:p>
          <a:p>
            <a:r>
              <a:rPr lang="ru-RU" dirty="0" smtClean="0"/>
              <a:t> </a:t>
            </a:r>
            <a:r>
              <a:rPr lang="ru-RU" dirty="0"/>
              <a:t>Проверь память партнера.</a:t>
            </a:r>
          </a:p>
          <a:p>
            <a:r>
              <a:rPr lang="ru-RU" dirty="0" smtClean="0"/>
              <a:t> </a:t>
            </a:r>
            <a:r>
              <a:rPr lang="ru-RU" dirty="0"/>
              <a:t>Предскажи, что будет.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484784"/>
            <a:ext cx="5444604" cy="37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399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0"/>
            <a:ext cx="11959257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650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599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56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74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Mixed-level groups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Что под этим имеют в виду:</a:t>
            </a:r>
          </a:p>
          <a:p>
            <a:pPr algn="just"/>
            <a:r>
              <a:rPr lang="ru-RU" dirty="0" smtClean="0"/>
              <a:t>• </a:t>
            </a:r>
            <a:r>
              <a:rPr lang="ru-RU" dirty="0"/>
              <a:t>Разный уровень мотивации.</a:t>
            </a:r>
          </a:p>
          <a:p>
            <a:pPr algn="just"/>
            <a:r>
              <a:rPr lang="ru-RU" dirty="0"/>
              <a:t>• Разные цели для изучения языка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r>
              <a:rPr lang="ru-RU" dirty="0" smtClean="0"/>
              <a:t>• </a:t>
            </a:r>
            <a:r>
              <a:rPr lang="ru-RU" dirty="0"/>
              <a:t>Разный уровень подготовки.</a:t>
            </a:r>
          </a:p>
          <a:p>
            <a:pPr algn="just"/>
            <a:r>
              <a:rPr lang="ru-RU" dirty="0"/>
              <a:t>• Родной язык отличается.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13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FAST FINISHERS </a:t>
            </a:r>
            <a:br>
              <a:rPr lang="en-US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На самом деле:</a:t>
            </a:r>
          </a:p>
          <a:p>
            <a:r>
              <a:rPr lang="ru-RU" dirty="0"/>
              <a:t>• Не поняли задание.</a:t>
            </a:r>
          </a:p>
          <a:p>
            <a:r>
              <a:rPr lang="ru-RU" dirty="0"/>
              <a:t>• Нежелание вчитываться и думать.</a:t>
            </a:r>
          </a:p>
          <a:p>
            <a:r>
              <a:rPr lang="ru-RU" dirty="0"/>
              <a:t>• Торопятся приступить к игре.</a:t>
            </a:r>
          </a:p>
          <a:p>
            <a:r>
              <a:rPr lang="ru-RU" dirty="0"/>
              <a:t>• Думают, что этого ожидает учитель.</a:t>
            </a:r>
          </a:p>
          <a:p>
            <a:r>
              <a:rPr lang="ru-RU" dirty="0"/>
              <a:t>• Стратегия самоутверждения.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8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FINISHERS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На самом деле закончили:</a:t>
            </a:r>
          </a:p>
          <a:p>
            <a:r>
              <a:rPr lang="ru-RU" dirty="0"/>
              <a:t>• Не значит, что они умнее и лучше.</a:t>
            </a:r>
          </a:p>
          <a:p>
            <a:r>
              <a:rPr lang="ru-RU" dirty="0"/>
              <a:t>• Хорошо развит именно этот навык.</a:t>
            </a:r>
          </a:p>
          <a:p>
            <a:r>
              <a:rPr lang="ru-RU" dirty="0"/>
              <a:t>• Уже проходили эту тему в школе.</a:t>
            </a:r>
          </a:p>
          <a:p>
            <a:r>
              <a:rPr lang="ru-RU" dirty="0"/>
              <a:t>• Более лёгкие на подъем.</a:t>
            </a:r>
          </a:p>
          <a:p>
            <a:r>
              <a:rPr lang="ru-RU" dirty="0"/>
              <a:t>• Тоже заслуживают нашего внимания. </a:t>
            </a:r>
          </a:p>
        </p:txBody>
      </p:sp>
    </p:spTree>
    <p:extLst>
      <p:ext uri="{BB962C8B-B14F-4D97-AF65-F5344CB8AC3E}">
        <p14:creationId xmlns:p14="http://schemas.microsoft.com/office/powerpoint/2010/main" val="311505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FINISHERS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Возможные причины:</a:t>
            </a:r>
          </a:p>
          <a:p>
            <a:r>
              <a:rPr lang="ru-RU" dirty="0"/>
              <a:t>• Ошибка при распределении в группы.</a:t>
            </a:r>
          </a:p>
          <a:p>
            <a:r>
              <a:rPr lang="ru-RU" dirty="0"/>
              <a:t>• Не понял установку к заданию.</a:t>
            </a:r>
          </a:p>
          <a:p>
            <a:r>
              <a:rPr lang="ru-RU" dirty="0"/>
              <a:t>• Не разобрался в теме.</a:t>
            </a:r>
          </a:p>
          <a:p>
            <a:r>
              <a:rPr lang="ru-RU" dirty="0"/>
              <a:t>• Стратегия избегания.</a:t>
            </a:r>
          </a:p>
          <a:p>
            <a:r>
              <a:rPr lang="ru-RU" dirty="0"/>
              <a:t>• Старательный и внимательный. </a:t>
            </a:r>
          </a:p>
        </p:txBody>
      </p:sp>
    </p:spTree>
    <p:extLst>
      <p:ext uri="{BB962C8B-B14F-4D97-AF65-F5344CB8AC3E}">
        <p14:creationId xmlns:p14="http://schemas.microsoft.com/office/powerpoint/2010/main" val="273587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ВОЗМОЖНОЕ ВЛИЯНИЕ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628800"/>
            <a:ext cx="11202397" cy="375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29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АДАПТИРУЕМ ЗАДАНИЯ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550438"/>
            <a:ext cx="10831835" cy="495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30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268760"/>
            <a:ext cx="1158994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50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В ПАРАХ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766888"/>
            <a:ext cx="116776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305160"/>
      </p:ext>
    </p:extLst>
  </p:cSld>
  <p:clrMapOvr>
    <a:masterClrMapping/>
  </p:clrMapOvr>
</p:sld>
</file>

<file path=ppt/theme/theme1.xml><?xml version="1.0" encoding="utf-8"?>
<a:theme xmlns:a="http://schemas.openxmlformats.org/drawingml/2006/main" name="ECL 16 на 9 (широкий экран)">
  <a:themeElements>
    <a:clrScheme name="ECL">
      <a:dk1>
        <a:srgbClr val="232323"/>
      </a:dk1>
      <a:lt1>
        <a:sysClr val="window" lastClr="FFFFFF"/>
      </a:lt1>
      <a:dk2>
        <a:srgbClr val="AEABAB"/>
      </a:dk2>
      <a:lt2>
        <a:srgbClr val="E7E6E6"/>
      </a:lt2>
      <a:accent1>
        <a:srgbClr val="0F7DF3"/>
      </a:accent1>
      <a:accent2>
        <a:srgbClr val="ED2F2F"/>
      </a:accent2>
      <a:accent3>
        <a:srgbClr val="009A9A"/>
      </a:accent3>
      <a:accent4>
        <a:srgbClr val="FFCE11"/>
      </a:accent4>
      <a:accent5>
        <a:srgbClr val="006B6B"/>
      </a:accent5>
      <a:accent6>
        <a:srgbClr val="52AC62"/>
      </a:accent6>
      <a:hlink>
        <a:srgbClr val="0F7DF3"/>
      </a:hlink>
      <a:folHlink>
        <a:srgbClr val="009A9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CL 16 на 9 (широкий экран)" id="{F9581E63-5922-49C0-9FDC-3922CF4D00A6}" vid="{4B4E2752-5A4A-4DF8-B401-0545C6C56FE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 16 на 9 (широкий экран)</Template>
  <TotalTime>37</TotalTime>
  <Words>197</Words>
  <Application>Microsoft Office PowerPoint</Application>
  <PresentationFormat>Произвольный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ECL 16 на 9 (широкий экран)</vt:lpstr>
      <vt:lpstr>Презентация PowerPoint</vt:lpstr>
      <vt:lpstr>Mixed-level groups</vt:lpstr>
      <vt:lpstr>FALSE FAST FINISHERS  </vt:lpstr>
      <vt:lpstr>FAST FINISHERS</vt:lpstr>
      <vt:lpstr>SLOW FINISHERS</vt:lpstr>
      <vt:lpstr>ВОЗМОЖНОЕ ВЛИЯНИЕ</vt:lpstr>
      <vt:lpstr>АДАПТИРУЕМ ЗАДАНИЯ</vt:lpstr>
      <vt:lpstr>Презентация PowerPoint</vt:lpstr>
      <vt:lpstr>РАБОТА В ПАРАХ</vt:lpstr>
      <vt:lpstr>Презентация PowerPoint</vt:lpstr>
      <vt:lpstr>АДАПТАЦИЯ УМК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4</cp:revision>
  <dcterms:created xsi:type="dcterms:W3CDTF">2023-10-22T12:44:35Z</dcterms:created>
  <dcterms:modified xsi:type="dcterms:W3CDTF">2023-10-22T13:22:33Z</dcterms:modified>
</cp:coreProperties>
</file>