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256" r:id="rId2"/>
    <p:sldId id="276" r:id="rId3"/>
    <p:sldId id="315" r:id="rId4"/>
    <p:sldId id="317" r:id="rId5"/>
    <p:sldId id="281" r:id="rId6"/>
    <p:sldId id="280" r:id="rId7"/>
    <p:sldId id="265" r:id="rId8"/>
    <p:sldId id="285" r:id="rId9"/>
    <p:sldId id="267" r:id="rId10"/>
    <p:sldId id="326" r:id="rId11"/>
    <p:sldId id="318" r:id="rId12"/>
    <p:sldId id="319" r:id="rId13"/>
    <p:sldId id="320" r:id="rId14"/>
    <p:sldId id="321" r:id="rId15"/>
    <p:sldId id="323" r:id="rId16"/>
    <p:sldId id="328" r:id="rId17"/>
    <p:sldId id="324" r:id="rId18"/>
    <p:sldId id="329" r:id="rId19"/>
    <p:sldId id="325" r:id="rId20"/>
    <p:sldId id="327" r:id="rId21"/>
    <p:sldId id="283" r:id="rId22"/>
    <p:sldId id="295" r:id="rId23"/>
    <p:sldId id="297" r:id="rId24"/>
    <p:sldId id="296" r:id="rId25"/>
    <p:sldId id="259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65" autoAdjust="0"/>
    <p:restoredTop sz="99856" autoAdjust="0"/>
  </p:normalViewPr>
  <p:slideViewPr>
    <p:cSldViewPr>
      <p:cViewPr>
        <p:scale>
          <a:sx n="90" d="100"/>
          <a:sy n="90" d="100"/>
        </p:scale>
        <p:origin x="-216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7516E-106B-4963-A77F-CC659F59E1FE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552E9-9DC8-4921-B642-A9C87AF87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9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52E9-9DC8-4921-B642-A9C87AF87C4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1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1"/>
            <a:ext cx="83582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МЕЖДУНАРОДНЫЙ</a:t>
            </a:r>
            <a:b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ГРАМОТНОСТИ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88" y="1"/>
            <a:ext cx="3525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7989887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909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46640" cy="1800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Comic Sans MS" pitchFamily="66" charset="0"/>
              </a:rPr>
              <a:t>ЭТО ИНТЕРЕСНО!</a:t>
            </a:r>
            <a:endParaRPr lang="ru-RU" sz="48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168352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722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696" y="501593"/>
            <a:ext cx="54726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русском языке названия числительных до 100, делящихся на 10, образуются сложением названия цифры и «десять»: двадцать, тридцать, пятьдесят и т. д. </a:t>
            </a:r>
            <a:endParaRPr lang="ru-RU" sz="23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12788" algn="just"/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Исключением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из этого ряда является число 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40.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Объясняется это тем, что в древности условной единицей торговли меховыми шкурками была связка из 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сорока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штук. Ткань, в которую заворачивались эти шкурки, и называлась «</a:t>
            </a:r>
            <a:r>
              <a:rPr lang="ru-RU" sz="23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сорокъ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».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Таким 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образом,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название «сорок» вытеснило более древнее «четыре </a:t>
            </a:r>
            <a:r>
              <a:rPr lang="ru-RU" sz="23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десяте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75" y="260648"/>
            <a:ext cx="2907936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289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1903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Во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многих словах, пришедших из английского языка, ударение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падает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 первый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слог: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джИнсы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блЕндер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хУди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брОкер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рЕйтинг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сЕлфи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12788" algn="just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 в словах, заимствованных из французского, – на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последний слог: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абажУр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партЕр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фонтАн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шассИ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гофрЕ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58240"/>
            <a:ext cx="1224136" cy="246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83" y="4058240"/>
            <a:ext cx="1126656" cy="246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58240"/>
            <a:ext cx="1939028" cy="246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41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14" y="188640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Многие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слова, которые начинаются на «А», пришли из других языков: альянс, абрикос, абонемент. Но исконно русскими считаются «авось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», «аз»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 «азбука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».</a:t>
            </a:r>
          </a:p>
          <a:p>
            <a:pPr algn="just"/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В русском языке зафиксировано 74 слова, которые начинаются на букву «й», но в речи мы употребляем не более 5: йод, йогурт,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йогуртница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, йога, Йошкар-Ола.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53136"/>
            <a:ext cx="1819874" cy="19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79" y="4653135"/>
            <a:ext cx="1262388" cy="19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50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901" y="26064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Многие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известные нам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пословицы раньше имели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продолжение, которое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кардинально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меняло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смысл этих выражений.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12788" algn="just"/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12788"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Попробуйте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правильно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восстановить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народные мудрости!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AutoShape 4" descr="https://moou-rodnik.ru/wp-content/uploads/poslovicy-i-pogovorki-v-kartink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r="2353"/>
          <a:stretch/>
        </p:blipFill>
        <p:spPr bwMode="auto">
          <a:xfrm>
            <a:off x="2317898" y="3429000"/>
            <a:ext cx="435934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471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2788" algn="just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Закончите верно пословицу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«Гол,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как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сокол…»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: </a:t>
            </a:r>
          </a:p>
          <a:p>
            <a:pPr lvl="0" indent="712788" algn="just"/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…а красен, как костёр.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…а велик задор. 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…а остёр, как топор.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…а лёгок на уговор. 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0" indent="712788" algn="just"/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0" indent="712788" algn="just"/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0" indent="712788" algn="just"/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5436096" y="3002467"/>
            <a:ext cx="1008112" cy="43204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6084168" y="5478256"/>
            <a:ext cx="2736304" cy="1080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Справка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973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данном случае слово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«сок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ó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л»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означает не птицу, а старинное стенобитное орудие. Голым называли не только раздетого человека,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но и ствол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очищенный от веток, или прут — от мелких веточек и листвы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«Голый» – «не имеющий ничего за душой».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12788" algn="just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Вторая часть поговорки «…а остёр, как топор», вероятно, обозначала остроту ума, смекалистость 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хитрость. Это были нужные для бедных людей вещи,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так как необходимо было искать любые способы заработка,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чтобы обеспечить пропитание и одежду для себя и всей своей семьи.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50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Закончите верно пословицу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«Ума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палата…»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12788" algn="just"/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12788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…да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ключ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потерян.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12788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…да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толку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нету.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12788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…полна бояр.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12788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…да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дверь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заперта.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5436021" y="2030363"/>
            <a:ext cx="1008112" cy="43204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6084168" y="5478256"/>
            <a:ext cx="2736304" cy="1080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Справка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132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прежние времена не каждый представитель знати умел писать. Потому ум ценился высоко, а у простого народа непременно ассоциировался с царскими хоромами, дворцовыми палатами (т. е.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 просторным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местом, где была реальная возможность получить хоть какое-нибудь образование).</a:t>
            </a:r>
          </a:p>
          <a:p>
            <a:pPr indent="712788"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Произошёл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как бы перенос значения: «ума палата» – большое помещение, где «хранится» ум и где происходят заседания далеко не глупых людей.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12788"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Вторая часть пословицы придаёт первой части ироничное значение. То есть «ума палата» есть, но человек ей не пользуется.</a:t>
            </a:r>
          </a:p>
          <a:p>
            <a:pPr indent="712788"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Со временем осталась только первая часть, но иронию в себе она сохранила.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1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476672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Закончите верно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пословицу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«Рыбак рыбака видит издалека…»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indent="712788" algn="just"/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…по удочке.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…потому и подходит.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…потому и стороной обходит.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…если клюёт.  </a:t>
            </a:r>
            <a:endParaRPr lang="ru-RU" sz="3200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7020272" y="2996952"/>
            <a:ext cx="1008112" cy="43204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79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280920" cy="3888432"/>
          </a:xfrm>
        </p:spPr>
        <p:txBody>
          <a:bodyPr>
            <a:noAutofit/>
          </a:bodyPr>
          <a:lstStyle/>
          <a:p>
            <a:pPr marL="0" indent="720725" algn="just">
              <a:buNone/>
            </a:pP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Международный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день грамотности, ежегодно отмечаемый 8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сентября, был учреждён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26 октября 1966 года на 14-й сессии Генеральной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конференции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ЮНЕСКО.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720725" algn="just">
              <a:buNone/>
            </a:pP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1967 года во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всём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мире ежегодно проводятся празднования по случаю Международного дня грамотности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целью напомнить о важности грамотности в контексте человеческого достоинства и прав человека, а также с целью активизации усилий по созданию более грамотных и устойчивых обществ. </a:t>
            </a:r>
            <a:endParaRPr lang="ru-RU" sz="2200" b="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720725" algn="just">
              <a:buNone/>
            </a:pP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Несмотря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 достигнутый прогресс, проблемы в области грамотности сохраняются,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при этом требования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 уровню навыков, необходимых для работы, быстро меняются.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4"/>
          <a:stretch/>
        </p:blipFill>
        <p:spPr bwMode="auto">
          <a:xfrm>
            <a:off x="2411760" y="5070868"/>
            <a:ext cx="3960441" cy="193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758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46640" cy="1800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ПРОВЕРЬТЕ СВОЮ </a:t>
            </a:r>
            <a:r>
              <a:rPr lang="ru-RU" sz="4400" dirty="0" smtClean="0">
                <a:latin typeface="Comic Sans MS" pitchFamily="66" charset="0"/>
              </a:rPr>
              <a:t>ГРАМОТНОСТЬ!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168352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38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b="0" i="0" dirty="0">
              <a:solidFill>
                <a:srgbClr val="0070C0"/>
              </a:solidFill>
              <a:effectLst/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sz="2000" dirty="0" smtClean="0">
              <a:solidFill>
                <a:srgbClr val="0070C0"/>
              </a:solidFill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353" y="427709"/>
            <a:ext cx="588654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Выберите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слова с удвоенной согласной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А.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Листвен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ица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Б.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Серебрян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Ткан(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ый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Растрёпан(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ая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Бешен(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)о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Подпоясан(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ый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5857892"/>
            <a:ext cx="304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Ответ: А, Г, Е.   </a:t>
            </a:r>
          </a:p>
        </p:txBody>
      </p:sp>
      <p:sp>
        <p:nvSpPr>
          <p:cNvPr id="6" name="Овал 5"/>
          <p:cNvSpPr/>
          <p:nvPr/>
        </p:nvSpPr>
        <p:spPr>
          <a:xfrm>
            <a:off x="3000364" y="5429264"/>
            <a:ext cx="2952328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Ответ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357670"/>
            <a:ext cx="24433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71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b="0" i="0" dirty="0">
              <a:solidFill>
                <a:srgbClr val="0070C0"/>
              </a:solidFill>
              <a:effectLst/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sz="2000" dirty="0" smtClean="0">
              <a:solidFill>
                <a:srgbClr val="0070C0"/>
              </a:solidFill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5715016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Ответ: А, Г. </a:t>
            </a:r>
          </a:p>
        </p:txBody>
      </p:sp>
      <p:sp>
        <p:nvSpPr>
          <p:cNvPr id="6" name="Овал 5"/>
          <p:cNvSpPr/>
          <p:nvPr/>
        </p:nvSpPr>
        <p:spPr>
          <a:xfrm>
            <a:off x="2928926" y="5286388"/>
            <a:ext cx="2952328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Ответ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2.  Назовите слова, которые пишутся слитно.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А.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(На)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перекор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(По)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русски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(Пол)литра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(Не)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настье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(В)одиночку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Юго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)восток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357670"/>
            <a:ext cx="24433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102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b="0" i="0" dirty="0">
              <a:solidFill>
                <a:srgbClr val="0070C0"/>
              </a:solidFill>
              <a:effectLst/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sz="2000" dirty="0" smtClean="0">
              <a:solidFill>
                <a:srgbClr val="0070C0"/>
              </a:solidFill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8976" y="5704756"/>
            <a:ext cx="172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Ответ: В</a:t>
            </a:r>
          </a:p>
        </p:txBody>
      </p:sp>
      <p:sp>
        <p:nvSpPr>
          <p:cNvPr id="6" name="Овал 5"/>
          <p:cNvSpPr/>
          <p:nvPr/>
        </p:nvSpPr>
        <p:spPr>
          <a:xfrm>
            <a:off x="2245510" y="5323520"/>
            <a:ext cx="2952328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Ответ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480"/>
            <a:ext cx="82809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3. Укажите, в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каком предложении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неверно употреблено выделенное слово.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Он является довольно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исполнительным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сотрудником.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Книги являются важными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помощниками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образовательном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процессе.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вражеский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настрой чувствовали все.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Мы получили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памятные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подарки.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24433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5495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b="0" i="0" dirty="0">
              <a:solidFill>
                <a:srgbClr val="0070C0"/>
              </a:solidFill>
              <a:effectLst/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sz="2000" dirty="0" smtClean="0">
              <a:solidFill>
                <a:srgbClr val="0070C0"/>
              </a:solidFill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fontAlgn="base">
              <a:buFont typeface="Arial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5786454"/>
            <a:ext cx="266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Ответ: Б</a:t>
            </a:r>
          </a:p>
        </p:txBody>
      </p:sp>
      <p:sp>
        <p:nvSpPr>
          <p:cNvPr id="6" name="Овал 5"/>
          <p:cNvSpPr/>
          <p:nvPr/>
        </p:nvSpPr>
        <p:spPr>
          <a:xfrm>
            <a:off x="1379853" y="5433098"/>
            <a:ext cx="2952328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Ответ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719" y="260648"/>
            <a:ext cx="82776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5. Укажите, сколько запятых пропущено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данном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предложении.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 хотя тон и характер его нападок были пронизаны искренним возмущением мне всегда казалось что он на самом деле говорит не то что хотел бы мне сказать и что его ярость вызывается именно этим бессилием.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6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3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357670"/>
            <a:ext cx="24433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899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270" y="476673"/>
            <a:ext cx="85072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Читайте!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«Чтение – вот лучшее учение», – так говорил А.С. Пушкин.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Читайте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разную литературу, регулярное чтение развивает зрительную память.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Но помните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что издания должны быть официальными, с хорошей редактурой, чтобы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текст был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без ошибок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indent="355600" algn="just">
              <a:buFont typeface="Arial" pitchFamily="34" charset="0"/>
              <a:buChar char="•"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355600" algn="just">
              <a:buFont typeface="Arial" pitchFamily="34" charset="0"/>
              <a:buChar char="•"/>
            </a:pP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Используйте словари!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Возьмите себе за правило записывать трудные и незнакомые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слова 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искать их значение в словаре.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Желательно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пользоваться не электронными, а именно печатными словарями. Когда листаешь страницы в поисках нужного, невольно обращаешь внимание на соседние словарные статьи. А любая новая информация, найденная неожиданно и самостоятельно, всегда запоминается гораздо лучше.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9910" y="4502475"/>
            <a:ext cx="4773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Учите правила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!</a:t>
            </a:r>
          </a:p>
          <a:p>
            <a:pPr lvl="1"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Действительно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важно выучить правила русской орфографии и пунктуации. В помощь могут прийти многочисленные справочники по русскому языку.</a:t>
            </a:r>
          </a:p>
        </p:txBody>
      </p:sp>
      <p:pic>
        <p:nvPicPr>
          <p:cNvPr id="6146" name="Picture 2" descr="https://sun9-61.userapi.com/impg/TngeBfctHGoQXGiuj-z074ZmG8ofSODAWRakfg/h9vtzh4yOp0.jpg?size=2560x1442&amp;quality=96&amp;sign=43ca50e865a9b61e27d3e1897150e90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r="6087"/>
          <a:stretch/>
        </p:blipFill>
        <p:spPr bwMode="auto">
          <a:xfrm>
            <a:off x="285720" y="4570101"/>
            <a:ext cx="3806981" cy="2111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8793" y="21737"/>
            <a:ext cx="5577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КАК СТАТЬ БОЛЕЕ ГРАМОТНЫМ?</a:t>
            </a:r>
          </a:p>
        </p:txBody>
      </p:sp>
    </p:spTree>
    <p:extLst>
      <p:ext uri="{BB962C8B-B14F-4D97-AF65-F5344CB8AC3E}">
        <p14:creationId xmlns:p14="http://schemas.microsoft.com/office/powerpoint/2010/main" val="1769249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4050" y="5733256"/>
            <a:ext cx="4824536" cy="667224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Новосибирск-2022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858" y="40466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ПРЕЗЕНТАЦИЯ ПОДГОТОВЛЕНА ФОНДОМ «РОДНОЕ СЛОВО»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ПОДДЕРЖКЕ ЦЕНТРА РУССКОГО ЯЗЫКА НГОНБ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989887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932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568952" cy="122986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«Преобразование пространств для обучения грамоте»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- лозунг Международного дня грамотности  202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года.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299402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394335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1548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5011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Выбор темы как никогда актуален, поскольку пандемия показала, что процесс обучения не останавливается за пределами образовательных учреждений, а сами здания институтов, школ, колледжей не всегда готовы принять учеников с особыми образовательными потребностями.  </a:t>
            </a:r>
          </a:p>
          <a:p>
            <a:pPr indent="723900" algn="just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Переосмысление образовательных пространств представляет фундаментальную важность, поскольку осуществление инклюзивного, справедливого и качественного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образования является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первым шагом к развитию государства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5339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380"/>
            <a:ext cx="8496944" cy="4687416"/>
          </a:xfrm>
        </p:spPr>
        <p:txBody>
          <a:bodyPr>
            <a:normAutofit fontScale="77500" lnSpcReduction="20000"/>
          </a:bodyPr>
          <a:lstStyle/>
          <a:p>
            <a:pPr marL="0" indent="720725" algn="just">
              <a:buNone/>
            </a:pPr>
            <a:r>
              <a:rPr lang="ru-RU" sz="28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Общий 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подход ЮНЕСКО к вопросам грамотности для всех предполагает решение следующих задач:</a:t>
            </a:r>
          </a:p>
          <a:p>
            <a:pPr marL="0" indent="720725" algn="just">
              <a:buFont typeface="Arial" pitchFamily="34" charset="0"/>
              <a:buChar char="•"/>
            </a:pP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создание прочной основы </a:t>
            </a:r>
            <a:r>
              <a:rPr lang="ru-RU" sz="28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путём 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воспитания и обучения детей раннего возраста;</a:t>
            </a:r>
          </a:p>
          <a:p>
            <a:pPr marL="0" indent="720725" algn="just">
              <a:buFont typeface="Arial" pitchFamily="34" charset="0"/>
              <a:buChar char="•"/>
            </a:pP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обеспечение качественного базового образования для всех детей;</a:t>
            </a:r>
          </a:p>
          <a:p>
            <a:pPr marL="0" indent="720725" algn="just">
              <a:buFont typeface="Arial" pitchFamily="34" charset="0"/>
              <a:buChar char="•"/>
            </a:pP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увеличение масштабов программ по распространению грамотности для </a:t>
            </a:r>
            <a:r>
              <a:rPr lang="ru-RU" sz="28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молодёжи 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 взрослых, не имеющих базовых навыков грамотности;</a:t>
            </a:r>
          </a:p>
          <a:p>
            <a:pPr marL="0" indent="720725" algn="just">
              <a:buFont typeface="Arial" pitchFamily="34" charset="0"/>
              <a:buChar char="•"/>
            </a:pP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создание среды, благоприятной для распространения грамотности.</a:t>
            </a:r>
          </a:p>
          <a:p>
            <a:pPr marL="0" indent="720725" algn="just">
              <a:buNone/>
            </a:pPr>
            <a:r>
              <a:rPr lang="ru-RU" sz="28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Поскольку 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большинство неграмотных людей в мире составляют женщины, ЮНЕСКО поощряет целевые инициативы, такие как </a:t>
            </a:r>
            <a:r>
              <a:rPr lang="ru-RU" sz="28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глобальное партнёрство </a:t>
            </a:r>
            <a:r>
              <a:rPr lang="ru-RU" sz="28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интересах образования девочек и женщин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65" y="4849171"/>
            <a:ext cx="4464496" cy="197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27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17748"/>
            <a:ext cx="8208912" cy="4903440"/>
          </a:xfrm>
        </p:spPr>
        <p:txBody>
          <a:bodyPr>
            <a:normAutofit/>
          </a:bodyPr>
          <a:lstStyle/>
          <a:p>
            <a:pPr marL="0" indent="720725" algn="just"/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случаю Международного дня грамотности ЮНЕСКО ежегодно организует конференции и церемонии вручения Международных премий ЮНЕСКО в области грамотности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своей штаб-квартире в Париже. </a:t>
            </a:r>
            <a:endParaRPr lang="ru-RU" sz="2400" b="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720725" algn="just"/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1967 года Международные премии ЮНЕСКО в области грамотности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были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вручены более 495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инициативам, способствующим распространению грамотности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За свой проект или программу каждый из пяти лауреатов получает медаль, диплом и премию в размере 20 тыс. долларов США.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  <a:p>
            <a:pPr marL="0" indent="720725" algn="just">
              <a:buNone/>
            </a:pP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	</a:t>
            </a:r>
            <a:endParaRPr lang="ru-RU" sz="2200" b="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16996"/>
            <a:ext cx="4464496" cy="232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872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999" y="181085"/>
            <a:ext cx="849694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just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Количество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грамотных людей в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мире составляет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4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миллиарда человек.</a:t>
            </a:r>
            <a:endParaRPr lang="ru-RU" sz="22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indent="720725" algn="just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Более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860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миллионов взрослых в мире остаются неграмотными, это около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20 %.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indent="720725" algn="just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Более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100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миллионов детей не ходят в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школу.</a:t>
            </a:r>
          </a:p>
          <a:p>
            <a:pPr indent="720725" algn="just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Менее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50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стран обеспечивают всеобщий доступ к начальному образованию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indent="720725" algn="just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Молодёжь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почти всех стран мира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умеет читать и писать, и только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 пяти странах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менее половины молодого поколения являются грамотными. Четыре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страны из этого списка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находятся в Северной Африке.</a:t>
            </a:r>
          </a:p>
          <a:p>
            <a:pPr indent="720725" algn="just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аксимальный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уровень грамотности среди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молодёжи  отмечается в Японии.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ольше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всего неграмотных (37% взрослых) проживает в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Индии.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endParaRPr lang="ru-RU" sz="2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"/>
          <a:stretch/>
        </p:blipFill>
        <p:spPr bwMode="auto">
          <a:xfrm>
            <a:off x="1259633" y="5013176"/>
            <a:ext cx="2548895" cy="1918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1" b="3333"/>
          <a:stretch/>
        </p:blipFill>
        <p:spPr>
          <a:xfrm>
            <a:off x="5292081" y="4998536"/>
            <a:ext cx="2361625" cy="1932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923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129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just" fontAlgn="base">
              <a:buFont typeface="Arial"/>
              <a:buChar char="•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 последние 30 лет уровень высшего образования в России вырос почти втрое: более 31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%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населения в возрасте от 25 до 65 лет окончили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вуз.</a:t>
            </a:r>
          </a:p>
          <a:p>
            <a:pPr indent="720725" algn="just" fontAlgn="base">
              <a:buFont typeface="Arial"/>
              <a:buChar char="•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Россия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занимает первое место в мире по количеству дипломированных специалистов (второе и третье место занимают  Канада и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Япония).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20725" algn="just" fontAlgn="base">
              <a:buFont typeface="Arial"/>
              <a:buChar char="•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20725" algn="just" fontAlgn="base">
              <a:buFont typeface="Arial"/>
              <a:buChar char="•"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20725" algn="just" fontAlgn="base">
              <a:buFont typeface="Arial"/>
              <a:buChar char="•"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357694"/>
            <a:ext cx="4672434" cy="233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15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0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just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0" indent="720725" algn="just"/>
            <a:r>
              <a:rPr lang="ru-RU" sz="2800" dirty="0">
                <a:solidFill>
                  <a:srgbClr val="B88472">
                    <a:lumMod val="50000"/>
                  </a:srgbClr>
                </a:solidFill>
                <a:latin typeface="Comic Sans MS" pitchFamily="66" charset="0"/>
              </a:rPr>
              <a:t>Неграмотный человек – это человек, не владеющий родным языком и, соответственно, не умеющий пользоваться его средствами выразительности.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indent="720725" algn="just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Быть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грамотным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сегодня – это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значит быть образованным, постоянно овладевать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всё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новыми и новыми знаниями, совершенствовать себя как личность, уметь правильно оценивать свой интеллектуальный уровень и достоинства собеседника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7401" r="6498" b="1"/>
          <a:stretch/>
        </p:blipFill>
        <p:spPr bwMode="auto">
          <a:xfrm>
            <a:off x="3851920" y="4509121"/>
            <a:ext cx="3816424" cy="2273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294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Organizert No Image</Template>
  <TotalTime>2165</TotalTime>
  <Words>1369</Words>
  <Application>Microsoft Office PowerPoint</Application>
  <PresentationFormat>Экран (4:3)</PresentationFormat>
  <Paragraphs>122</Paragraphs>
  <Slides>26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Презентация PowerPoint</vt:lpstr>
      <vt:lpstr>Презентация PowerPoint</vt:lpstr>
      <vt:lpstr>«Преобразование пространств для обучения грамоте» - лозунг Международного дня грамотности  2022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ИНТЕРЕСНО!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ПРОВЕРЬТЕ СВОЮ ГРАМОТНОСТЬ!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Баерле Диана Александровна</dc:creator>
  <cp:lastModifiedBy>Баерле Диана Александровна</cp:lastModifiedBy>
  <cp:revision>282</cp:revision>
  <dcterms:modified xsi:type="dcterms:W3CDTF">2022-09-03T09:27:05Z</dcterms:modified>
</cp:coreProperties>
</file>