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59"/>
  </p:notesMasterIdLst>
  <p:sldIdLst>
    <p:sldId id="257" r:id="rId4"/>
    <p:sldId id="414" r:id="rId5"/>
    <p:sldId id="415" r:id="rId6"/>
    <p:sldId id="409" r:id="rId7"/>
    <p:sldId id="265" r:id="rId8"/>
    <p:sldId id="379" r:id="rId9"/>
    <p:sldId id="377" r:id="rId10"/>
    <p:sldId id="412" r:id="rId11"/>
    <p:sldId id="375" r:id="rId12"/>
    <p:sldId id="266" r:id="rId13"/>
    <p:sldId id="374" r:id="rId14"/>
    <p:sldId id="380" r:id="rId15"/>
    <p:sldId id="267" r:id="rId16"/>
    <p:sldId id="280" r:id="rId17"/>
    <p:sldId id="281" r:id="rId18"/>
    <p:sldId id="282" r:id="rId19"/>
    <p:sldId id="284" r:id="rId20"/>
    <p:sldId id="285" r:id="rId21"/>
    <p:sldId id="283" r:id="rId22"/>
    <p:sldId id="287" r:id="rId23"/>
    <p:sldId id="411" r:id="rId24"/>
    <p:sldId id="366" r:id="rId25"/>
    <p:sldId id="370" r:id="rId26"/>
    <p:sldId id="367" r:id="rId27"/>
    <p:sldId id="371" r:id="rId28"/>
    <p:sldId id="372" r:id="rId29"/>
    <p:sldId id="369" r:id="rId30"/>
    <p:sldId id="406" r:id="rId31"/>
    <p:sldId id="381" r:id="rId32"/>
    <p:sldId id="382" r:id="rId33"/>
    <p:sldId id="383" r:id="rId34"/>
    <p:sldId id="384" r:id="rId35"/>
    <p:sldId id="385" r:id="rId36"/>
    <p:sldId id="386" r:id="rId37"/>
    <p:sldId id="387" r:id="rId38"/>
    <p:sldId id="413" r:id="rId39"/>
    <p:sldId id="388" r:id="rId40"/>
    <p:sldId id="389" r:id="rId41"/>
    <p:sldId id="390" r:id="rId42"/>
    <p:sldId id="391" r:id="rId43"/>
    <p:sldId id="392" r:id="rId44"/>
    <p:sldId id="393" r:id="rId45"/>
    <p:sldId id="394" r:id="rId46"/>
    <p:sldId id="395" r:id="rId47"/>
    <p:sldId id="396" r:id="rId48"/>
    <p:sldId id="397" r:id="rId49"/>
    <p:sldId id="398" r:id="rId50"/>
    <p:sldId id="399" r:id="rId51"/>
    <p:sldId id="400" r:id="rId52"/>
    <p:sldId id="401" r:id="rId53"/>
    <p:sldId id="402" r:id="rId54"/>
    <p:sldId id="403" r:id="rId55"/>
    <p:sldId id="404" r:id="rId56"/>
    <p:sldId id="405" r:id="rId57"/>
    <p:sldId id="373" r:id="rId5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8549" autoAdjust="0"/>
  </p:normalViewPr>
  <p:slideViewPr>
    <p:cSldViewPr showGuides="1">
      <p:cViewPr>
        <p:scale>
          <a:sx n="86" d="100"/>
          <a:sy n="86" d="100"/>
        </p:scale>
        <p:origin x="-1374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61" Type="http://schemas.openxmlformats.org/officeDocument/2006/relationships/viewProps" Target="view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4611F-440C-4FE8-91CD-8B19530A2EC0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C59CA-5C15-4459-B1C6-0DBF834F2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2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D66DC2-D86B-4ED5-B966-55A630B85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F6339DE-D2E8-4C93-9C63-5D8BB2122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4F7FA35-5003-419F-831D-9EC6C5AF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93B96A2-F386-4A90-990E-AF036900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FE7D715-CD7E-48BC-AFA8-63DBD7FD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8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C6E415-1D5C-43FB-83BC-4AAF164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B97C411-BEA8-4A1E-B60B-999197D1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AAD21E2-01EB-47AD-9EB3-A9945C02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4F7EAE5-8170-44A7-BD47-BFBAE12E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4F7B27D-2F4D-4B1D-BBC5-44910A33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45B4B58-D0CF-4684-9B66-363D86221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0C8991C-C5CD-48A1-BAB4-E60BF4C78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19DC17-0FF4-4CC6-BF33-E6782016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6A8498C-566C-4B02-8B46-81DB7140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292A43C-CF39-446D-8695-4A2FD7E0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30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D66DC2-D86B-4ED5-B966-55A630B85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F6339DE-D2E8-4C93-9C63-5D8BB2122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4F7FA35-5003-419F-831D-9EC6C5AF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93B96A2-F386-4A90-990E-AF036900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FE7D715-CD7E-48BC-AFA8-63DBD7FD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883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140B4A-26A8-42F5-AFE4-EC8AA2A4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C02A89F-0551-48B2-8CD1-5774C7FB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883AABD-CBC9-4283-A3AE-118807CD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8747C6E-91C4-410C-9A67-687815BB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9A19DD-E6BF-43A0-BA1C-EA531D41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916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7C8B5A-144A-49AF-B9E0-FCD708CA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5FF5B9C-5E14-47B6-9E97-E18DA010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A070625-E4F5-45E9-BE15-2064AE04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E48AF3-446A-48CE-8AD4-D9C1D6CB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B21B5FE-E79F-4A96-B4EF-35AA4F4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93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DD6119-0AD2-4BCD-8A33-91F305E0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1A682B-858D-47C7-A641-4D40B38FC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B64886F-9E43-439E-835E-47106DB8E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FD54DA6-DB91-4FC0-AA86-971014F6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40437DE-B141-4BEE-B4DD-06331A35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E81EF77-3B54-4927-B5D6-0200002A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5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0078DB-1B0D-44E4-99CD-73B222E5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37D6E75-E86D-4E2C-816B-80ACDE80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7787F62-1884-40EF-A555-B6FDDF99D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E9AEC22-4D3D-4A87-A125-B5C46F55F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3EC2CE3-0822-4734-97A9-35D755282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0A75EED-6569-409C-AC43-59873A25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BEB06C0-D8EC-4B0D-A2BA-0C7399FC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1FF6C11-42DC-49AC-B237-94AC9CDD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17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3A0A8D-29FE-4D8C-9F12-BC77CC02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4F27AB6-96A3-4503-B6C3-2E307B5A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87EF832-D4B2-44B6-87BD-E29E4582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6B4D231-5D82-4869-857E-5F9C8DEE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44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1DD0BDC-F9E7-4F9A-A0C3-C6A7AD7F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DD1722F-A8E6-4B64-94A9-76B29FD9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E9D1176-29A2-45A9-99A1-3E4E5F85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16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7EEA1F-8027-44A7-8FCC-CD0FEF8B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DBBE6BF-469C-4CD0-AB69-18A319DD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6F21D40-B36A-4312-B632-C1DE4508B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2DA1416-1783-4752-8EDD-873BDFEE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56C7B51-8926-4F28-82F3-5329DAC8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7D01703-FD69-417A-86C7-D00E14CE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73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140B4A-26A8-42F5-AFE4-EC8AA2A4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C02A89F-0551-48B2-8CD1-5774C7FB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883AABD-CBC9-4283-A3AE-118807CD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8747C6E-91C4-410C-9A67-687815BB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9A19DD-E6BF-43A0-BA1C-EA531D41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58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EAA1E4-BCFF-4136-AD6F-E0D488BE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C23F0B3-3DE6-425B-9127-EAACCA192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4B43348-162E-4A86-B608-21D813940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0870BBA-C616-43BD-BC45-C9D8BD8B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E81BC76-960A-4FA1-B302-8F8569EF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BC9CC04-44C7-4181-95AE-AD3FE1E1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7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C6E415-1D5C-43FB-83BC-4AAF164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B97C411-BEA8-4A1E-B60B-999197D1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AAD21E2-01EB-47AD-9EB3-A9945C02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4F7EAE5-8170-44A7-BD47-BFBAE12E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4F7B27D-2F4D-4B1D-BBC5-44910A33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58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45B4B58-D0CF-4684-9B66-363D86221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0C8991C-C5CD-48A1-BAB4-E60BF4C78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19DC17-0FF4-4CC6-BF33-E6782016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6A8498C-566C-4B02-8B46-81DB7140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292A43C-CF39-446D-8695-4A2FD7E0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721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D66DC2-D86B-4ED5-B966-55A630B85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F6339DE-D2E8-4C93-9C63-5D8BB2122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4F7FA35-5003-419F-831D-9EC6C5AF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93B96A2-F386-4A90-990E-AF036900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FE7D715-CD7E-48BC-AFA8-63DBD7FD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4153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140B4A-26A8-42F5-AFE4-EC8AA2A4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C02A89F-0551-48B2-8CD1-5774C7FB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883AABD-CBC9-4283-A3AE-118807CD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8747C6E-91C4-410C-9A67-687815BB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9A19DD-E6BF-43A0-BA1C-EA531D41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699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7C8B5A-144A-49AF-B9E0-FCD708CA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5FF5B9C-5E14-47B6-9E97-E18DA010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A070625-E4F5-45E9-BE15-2064AE04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E48AF3-446A-48CE-8AD4-D9C1D6CB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B21B5FE-E79F-4A96-B4EF-35AA4F4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0036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DD6119-0AD2-4BCD-8A33-91F305E0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1A682B-858D-47C7-A641-4D40B38FC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B64886F-9E43-439E-835E-47106DB8E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FD54DA6-DB91-4FC0-AA86-971014F6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40437DE-B141-4BEE-B4DD-06331A35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E81EF77-3B54-4927-B5D6-0200002A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67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0078DB-1B0D-44E4-99CD-73B222E5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37D6E75-E86D-4E2C-816B-80ACDE80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7787F62-1884-40EF-A555-B6FDDF99D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E9AEC22-4D3D-4A87-A125-B5C46F55F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3EC2CE3-0822-4734-97A9-35D755282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0A75EED-6569-409C-AC43-59873A25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BEB06C0-D8EC-4B0D-A2BA-0C7399FC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1FF6C11-42DC-49AC-B237-94AC9CDD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644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3A0A8D-29FE-4D8C-9F12-BC77CC02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4F27AB6-96A3-4503-B6C3-2E307B5A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87EF832-D4B2-44B6-87BD-E29E4582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6B4D231-5D82-4869-857E-5F9C8DEE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497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1DD0BDC-F9E7-4F9A-A0C3-C6A7AD7F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DD1722F-A8E6-4B64-94A9-76B29FD9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E9D1176-29A2-45A9-99A1-3E4E5F85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7C8B5A-144A-49AF-B9E0-FCD708CA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5FF5B9C-5E14-47B6-9E97-E18DA010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A070625-E4F5-45E9-BE15-2064AE04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E48AF3-446A-48CE-8AD4-D9C1D6CB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B21B5FE-E79F-4A96-B4EF-35AA4F4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01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7EEA1F-8027-44A7-8FCC-CD0FEF8B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DBBE6BF-469C-4CD0-AB69-18A319DD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6F21D40-B36A-4312-B632-C1DE4508B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2DA1416-1783-4752-8EDD-873BDFEE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56C7B51-8926-4F28-82F3-5329DAC8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7D01703-FD69-417A-86C7-D00E14CE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3230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EAA1E4-BCFF-4136-AD6F-E0D488BE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C23F0B3-3DE6-425B-9127-EAACCA192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4B43348-162E-4A86-B608-21D813940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0870BBA-C616-43BD-BC45-C9D8BD8B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E81BC76-960A-4FA1-B302-8F8569EF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BC9CC04-44C7-4181-95AE-AD3FE1E1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945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C6E415-1D5C-43FB-83BC-4AAF164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B97C411-BEA8-4A1E-B60B-999197D1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AAD21E2-01EB-47AD-9EB3-A9945C02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4F7EAE5-8170-44A7-BD47-BFBAE12E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4F7B27D-2F4D-4B1D-BBC5-44910A33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11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45B4B58-D0CF-4684-9B66-363D86221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0C8991C-C5CD-48A1-BAB4-E60BF4C78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19DC17-0FF4-4CC6-BF33-E6782016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6A8498C-566C-4B02-8B46-81DB7140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292A43C-CF39-446D-8695-4A2FD7E0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73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DD6119-0AD2-4BCD-8A33-91F305E0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1A682B-858D-47C7-A641-4D40B38FC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B64886F-9E43-439E-835E-47106DB8E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FD54DA6-DB91-4FC0-AA86-971014F6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40437DE-B141-4BEE-B4DD-06331A35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E81EF77-3B54-4927-B5D6-0200002A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3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0078DB-1B0D-44E4-99CD-73B222E5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37D6E75-E86D-4E2C-816B-80ACDE80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7787F62-1884-40EF-A555-B6FDDF99D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E9AEC22-4D3D-4A87-A125-B5C46F55F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3EC2CE3-0822-4734-97A9-35D755282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0A75EED-6569-409C-AC43-59873A25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BEB06C0-D8EC-4B0D-A2BA-0C7399FC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1FF6C11-42DC-49AC-B237-94AC9CDD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04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3A0A8D-29FE-4D8C-9F12-BC77CC02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4F27AB6-96A3-4503-B6C3-2E307B5A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87EF832-D4B2-44B6-87BD-E29E4582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6B4D231-5D82-4869-857E-5F9C8DEE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0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1DD0BDC-F9E7-4F9A-A0C3-C6A7AD7F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DD1722F-A8E6-4B64-94A9-76B29FD9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E9D1176-29A2-45A9-99A1-3E4E5F85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85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7EEA1F-8027-44A7-8FCC-CD0FEF8B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DBBE6BF-469C-4CD0-AB69-18A319DD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6F21D40-B36A-4312-B632-C1DE4508B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2DA1416-1783-4752-8EDD-873BDFEE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56C7B51-8926-4F28-82F3-5329DAC8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7D01703-FD69-417A-86C7-D00E14CE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EAA1E4-BCFF-4136-AD6F-E0D488BE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C23F0B3-3DE6-425B-9127-EAACCA192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4B43348-162E-4A86-B608-21D813940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0870BBA-C616-43BD-BC45-C9D8BD8B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E81BC76-960A-4FA1-B302-8F8569EF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BC9CC04-44C7-4181-95AE-AD3FE1E1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5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E1F1BE-E44A-449D-A799-7EB96E32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19EEB84-975F-448C-9C3F-A58F730B3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DB346F5-1348-40C7-83DF-1CE0CCB75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4433-D2C1-4621-BA1E-BEF6CCE9476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5B1AB63-788D-42DA-9217-F40287F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D725B62-BDF8-4B99-9F88-FEED06716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3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E1F1BE-E44A-449D-A799-7EB96E32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19EEB84-975F-448C-9C3F-A58F730B3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DB346F5-1348-40C7-83DF-1CE0CCB75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5B1AB63-788D-42DA-9217-F40287F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D725B62-BDF8-4B99-9F88-FEED06716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4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E1F1BE-E44A-449D-A799-7EB96E32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19EEB84-975F-448C-9C3F-A58F730B3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DB346F5-1348-40C7-83DF-1CE0CCB75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4433-D2C1-4621-BA1E-BEF6CCE947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5B1AB63-788D-42DA-9217-F40287F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D725B62-BDF8-4B99-9F88-FEED06716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D6E0-73B9-43AF-A265-7AF64C45FC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3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niso54.ru/node/1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EDD08C5F-6D1E-4158-93D0-EA47CA017BAE}"/>
              </a:ext>
            </a:extLst>
          </p:cNvPr>
          <p:cNvSpPr txBox="1">
            <a:spLocks/>
          </p:cNvSpPr>
          <p:nvPr/>
        </p:nvSpPr>
        <p:spPr>
          <a:xfrm>
            <a:off x="6456040" y="1268760"/>
            <a:ext cx="5400600" cy="27723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56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endParaRPr lang="ru-RU" sz="56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528D9C07-FD85-41FC-90AD-23644229A551}"/>
              </a:ext>
            </a:extLst>
          </p:cNvPr>
          <p:cNvSpPr txBox="1">
            <a:spLocks/>
          </p:cNvSpPr>
          <p:nvPr/>
        </p:nvSpPr>
        <p:spPr>
          <a:xfrm>
            <a:off x="8256640" y="5589240"/>
            <a:ext cx="3600000" cy="765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dirty="0" smtClean="0">
                <a:latin typeface="Myriad Pro" pitchFamily="34" charset="0"/>
                <a:cs typeface="Times New Roman" panose="02020603050405020304" pitchFamily="18" charset="0"/>
              </a:rPr>
              <a:t>Гладкова И. А., </a:t>
            </a:r>
          </a:p>
          <a:p>
            <a:pPr algn="r"/>
            <a:r>
              <a:rPr lang="ru-RU" sz="2400" b="1" dirty="0" smtClean="0">
                <a:latin typeface="Myriad Pro" pitchFamily="34" charset="0"/>
                <a:cs typeface="Times New Roman" panose="02020603050405020304" pitchFamily="18" charset="0"/>
              </a:rPr>
              <a:t>старший методист</a:t>
            </a:r>
            <a:endParaRPr lang="ru-RU" sz="2400" b="1" dirty="0">
              <a:latin typeface="Myriad Pro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12024" y="908720"/>
            <a:ext cx="56526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  <a:cs typeface="Times New Roman" panose="02020603050405020304" pitchFamily="18" charset="0"/>
              </a:rPr>
              <a:t> Нормативные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  <a:cs typeface="Times New Roman" panose="02020603050405020304" pitchFamily="18" charset="0"/>
              </a:rPr>
              <a:t>правовые основы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  <a:cs typeface="Times New Roman" panose="02020603050405020304" pitchFamily="18" charset="0"/>
              </a:rPr>
              <a:t>  аттестации педагогических работников. Требования к результатам профессиональной деятельности. </a:t>
            </a:r>
          </a:p>
          <a:p>
            <a:pPr algn="r"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287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0801350" cy="5808303"/>
          </a:xfrm>
        </p:spPr>
        <p:txBody>
          <a:bodyPr>
            <a:normAutofit lnSpcReduction="10000"/>
          </a:bodyPr>
          <a:lstStyle/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/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С учетом норм Федерального закона «Об образовании в Российской Федерации» (статья 49) Порядком аттестации, утвержденным приказом </a:t>
            </a:r>
            <a:r>
              <a:rPr lang="ru-RU" sz="2600" dirty="0" smtClean="0">
                <a:latin typeface="Myriad Pro" pitchFamily="34" charset="0"/>
                <a:cs typeface="Times New Roman" pitchFamily="18" charset="0"/>
              </a:rPr>
              <a:t>№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196, </a:t>
            </a:r>
            <a:r>
              <a:rPr lang="ru-RU" sz="2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устанавливаются сроки действия первой и высшей квалификационных категорий педагогических работников, устанавливаемых по результатам аттестации</a:t>
            </a:r>
            <a:r>
              <a:rPr lang="ru-RU" sz="2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,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 проводимой по их желанию. </a:t>
            </a:r>
            <a:endParaRPr lang="ru-RU" sz="26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6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0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2600" dirty="0" smtClean="0">
                <a:latin typeface="Myriad Pro" pitchFamily="34" charset="0"/>
                <a:cs typeface="Times New Roman" pitchFamily="18" charset="0"/>
              </a:rPr>
              <a:t>Сроки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действия квалификационных категорий </a:t>
            </a:r>
            <a:r>
              <a:rPr lang="ru-RU" sz="2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 и </a:t>
            </a: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«педагог-наставник</a:t>
            </a:r>
            <a:r>
              <a:rPr lang="ru-RU" sz="2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» Порядком аттестации также не </a:t>
            </a: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предусмотрены.</a:t>
            </a: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1800" dirty="0" smtClean="0">
                <a:latin typeface="Myriad Pro" pitchFamily="34" charset="0"/>
                <a:cs typeface="Times New Roman" panose="02020603050405020304" pitchFamily="18" charset="0"/>
              </a:rPr>
              <a:t>Ответы </a:t>
            </a:r>
            <a:r>
              <a:rPr lang="ru-RU" sz="1800" dirty="0">
                <a:latin typeface="Myriad Pro" pitchFamily="34" charset="0"/>
                <a:cs typeface="Times New Roman" panose="02020603050405020304" pitchFamily="18" charset="0"/>
              </a:rPr>
              <a:t>на часто задаваемые вопросы по применению Порядка проведения аттестации педагогических работников организаций, осуществляющих образовательную </a:t>
            </a:r>
            <a:r>
              <a:rPr lang="ru-RU" sz="1800" dirty="0" smtClean="0">
                <a:latin typeface="Myriad Pro" pitchFamily="34" charset="0"/>
                <a:cs typeface="Times New Roman" panose="02020603050405020304" pitchFamily="18" charset="0"/>
              </a:rPr>
              <a:t>деятельность </a:t>
            </a:r>
            <a:r>
              <a:rPr lang="ru-RU" sz="1800" dirty="0">
                <a:latin typeface="Myriad Pro" pitchFamily="34" charset="0"/>
                <a:cs typeface="Times New Roman" panose="02020603050405020304" pitchFamily="18" charset="0"/>
              </a:rPr>
              <a:t>(</a:t>
            </a:r>
            <a:r>
              <a:rPr lang="ru-RU" sz="1800" dirty="0" err="1" smtClean="0">
                <a:latin typeface="Myriad Pro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anose="02020603050405020304" pitchFamily="18" charset="0"/>
              </a:rPr>
              <a:t>РФ и Общероссийский Профсоюз </a:t>
            </a:r>
            <a:r>
              <a:rPr lang="ru-RU" sz="1800" dirty="0" smtClean="0">
                <a:latin typeface="Myriad Pro" pitchFamily="34" charset="0"/>
                <a:cs typeface="Times New Roman" panose="02020603050405020304" pitchFamily="18" charset="0"/>
              </a:rPr>
              <a:t>образования</a:t>
            </a:r>
            <a:r>
              <a:rPr lang="ru-RU" sz="1800" dirty="0">
                <a:latin typeface="Myriad Pro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6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13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620688"/>
            <a:ext cx="11485276" cy="5808303"/>
          </a:xfrm>
        </p:spPr>
        <p:txBody>
          <a:bodyPr>
            <a:normAutofit/>
          </a:bodyPr>
          <a:lstStyle/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/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dirty="0" smtClean="0">
                <a:latin typeface="Myriad Pro" pitchFamily="34" charset="0"/>
                <a:cs typeface="Times New Roman" pitchFamily="18" charset="0"/>
              </a:rPr>
              <a:t>Заявления </a:t>
            </a:r>
            <a:r>
              <a:rPr lang="ru-RU" dirty="0">
                <a:latin typeface="Myriad Pro" pitchFamily="34" charset="0"/>
                <a:cs typeface="Times New Roman" pitchFamily="18" charset="0"/>
              </a:rPr>
              <a:t>в аттестационную комиссию о проведении аттестации </a:t>
            </a:r>
            <a:r>
              <a:rPr lang="ru-RU" dirty="0" smtClean="0">
                <a:latin typeface="Myriad Pro" pitchFamily="34" charset="0"/>
                <a:cs typeface="Times New Roman" pitchFamily="18" charset="0"/>
              </a:rPr>
              <a:t/>
            </a:r>
            <a:br>
              <a:rPr lang="ru-RU" dirty="0" smtClean="0">
                <a:latin typeface="Myriad Pro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целях установления высшей квалификационной категории</a:t>
            </a:r>
            <a:r>
              <a:rPr lang="ru-RU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Myriad Pro" pitchFamily="34" charset="0"/>
                <a:cs typeface="Times New Roman" pitchFamily="18" charset="0"/>
              </a:rPr>
              <a:t>подаются педагогическими работниками</a:t>
            </a:r>
            <a:r>
              <a:rPr lang="ru-RU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имеющими (имевшими) </a:t>
            </a:r>
            <a:r>
              <a:rPr lang="ru-RU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ОДНОЙ ИЗ ДОЛЖНОСТЕЙ </a:t>
            </a:r>
            <a:r>
              <a:rPr lang="ru-RU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первую или высшую </a:t>
            </a:r>
            <a:r>
              <a:rPr lang="ru-RU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квалификационную </a:t>
            </a:r>
            <a:r>
              <a:rPr lang="ru-RU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категорию.</a:t>
            </a:r>
            <a:r>
              <a:rPr lang="ru-RU" b="1" dirty="0">
                <a:solidFill>
                  <a:srgbClr val="0070C0"/>
                </a:solidFill>
                <a:latin typeface="Myriad Pro" pitchFamily="34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0070C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b="1" dirty="0">
              <a:solidFill>
                <a:srgbClr val="0070C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b="1" dirty="0" smtClean="0">
              <a:solidFill>
                <a:srgbClr val="0070C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деятельность»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9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404" y="548680"/>
            <a:ext cx="10801350" cy="5808303"/>
          </a:xfrm>
        </p:spPr>
        <p:txBody>
          <a:bodyPr>
            <a:normAutofit fontScale="55000" lnSpcReduction="20000"/>
          </a:bodyPr>
          <a:lstStyle/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4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400" dirty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400" dirty="0"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4700" dirty="0" smtClean="0">
                <a:latin typeface="Myriad Pro" pitchFamily="34" charset="0"/>
                <a:cs typeface="Times New Roman" pitchFamily="18" charset="0"/>
              </a:rPr>
              <a:t>Порядок аттестации </a:t>
            </a:r>
            <a:r>
              <a:rPr lang="ru-RU" sz="47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устанавливает период времени со дня вынесения аттестационной комиссией решения об установлении высшей квалификационной категории, </a:t>
            </a:r>
            <a:r>
              <a:rPr lang="ru-RU" sz="4700" dirty="0" smtClean="0">
                <a:latin typeface="Myriad Pro" pitchFamily="34" charset="0"/>
                <a:cs typeface="Times New Roman" pitchFamily="18" charset="0"/>
              </a:rPr>
              <a:t>через который педагогический работник может подать заявление на проведение аттестации в целях установления квалификационной категории </a:t>
            </a:r>
            <a:r>
              <a:rPr lang="ru-RU" sz="47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 или «педагог-наставни</a:t>
            </a:r>
            <a:r>
              <a:rPr lang="ru-RU" sz="42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к».</a:t>
            </a: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42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3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3300" dirty="0" smtClean="0">
                <a:latin typeface="Myriad Pro" pitchFamily="34" charset="0"/>
                <a:cs typeface="Times New Roman" panose="02020603050405020304" pitchFamily="18" charset="0"/>
              </a:rPr>
              <a:t>Ответы </a:t>
            </a:r>
            <a:r>
              <a:rPr lang="ru-RU" sz="3300" dirty="0">
                <a:latin typeface="Myriad Pro" pitchFamily="34" charset="0"/>
                <a:cs typeface="Times New Roman" panose="02020603050405020304" pitchFamily="18" charset="0"/>
              </a:rPr>
              <a:t>на часто задаваемые вопросы по применению Порядка проведения аттестации педагогических работников организаций, осуществляющих образовательную деятельность (</a:t>
            </a:r>
            <a:r>
              <a:rPr lang="ru-RU" sz="3300" dirty="0" err="1" smtClean="0">
                <a:latin typeface="Myriad Pro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33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Myriad Pro" pitchFamily="34" charset="0"/>
                <a:cs typeface="Times New Roman" panose="02020603050405020304" pitchFamily="18" charset="0"/>
              </a:rPr>
              <a:t>РФ и Общероссийский Профсоюз образования</a:t>
            </a:r>
            <a:r>
              <a:rPr lang="ru-RU" sz="3300" dirty="0" smtClean="0">
                <a:latin typeface="Myriad Pro" pitchFamily="34" charset="0"/>
                <a:cs typeface="Times New Roman" panose="02020603050405020304" pitchFamily="18" charset="0"/>
              </a:rPr>
              <a:t>)</a:t>
            </a:r>
            <a:endParaRPr lang="ru-RU" sz="33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3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197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0801350" cy="580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Аттестация </a:t>
            </a:r>
            <a:r>
              <a:rPr lang="ru-RU" sz="3200" b="1" dirty="0">
                <a:latin typeface="Myriad Pro" pitchFamily="34" charset="0"/>
                <a:cs typeface="Times New Roman" pitchFamily="18" charset="0"/>
              </a:rPr>
              <a:t>в целях установления квалификационной категории</a:t>
            </a:r>
            <a:br>
              <a:rPr lang="ru-RU" sz="3200" b="1" dirty="0">
                <a:latin typeface="Myriad Pro" pitchFamily="34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(первой или высшей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392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F07F09"/>
              </a:buClr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Критерии принятия решений АК по установлению педагогическим работникам </a:t>
            </a:r>
            <a:r>
              <a:rPr lang="ru-RU" sz="2400" b="1" dirty="0" smtClean="0">
                <a:latin typeface="Myriad Pro" pitchFamily="34" charset="0"/>
                <a:cs typeface="Times New Roman" pitchFamily="18" charset="0"/>
              </a:rPr>
              <a:t>первой или высшей квалификационных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категорий</a:t>
            </a:r>
            <a:br>
              <a:rPr lang="ru-RU" sz="2400" b="1" dirty="0">
                <a:latin typeface="Myriad Pro" pitchFamily="34" charset="0"/>
                <a:cs typeface="Times New Roman" pitchFamily="18" charset="0"/>
              </a:rPr>
            </a:br>
            <a:endParaRPr lang="ru-RU" sz="2400" dirty="0">
              <a:solidFill>
                <a:prstClr val="black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281166"/>
              </p:ext>
            </p:extLst>
          </p:nvPr>
        </p:nvGraphicFramePr>
        <p:xfrm>
          <a:off x="983432" y="1160748"/>
          <a:ext cx="10585176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92588"/>
                <a:gridCol w="5292588"/>
              </a:tblGrid>
              <a:tr h="4680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Myriad Pro" pitchFamily="34" charset="0"/>
                        </a:rPr>
                        <a:t>Первая квалификационная категория</a:t>
                      </a:r>
                    </a:p>
                    <a:p>
                      <a:endParaRPr lang="ru-RU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Myriad Pro" pitchFamily="34" charset="0"/>
                        </a:rPr>
                        <a:t>Высшая квалификационная</a:t>
                      </a:r>
                      <a:r>
                        <a:rPr lang="ru-RU" sz="1800" baseline="0" dirty="0" smtClean="0">
                          <a:latin typeface="Myriad Pro" pitchFamily="34" charset="0"/>
                        </a:rPr>
                        <a:t> категория</a:t>
                      </a:r>
                      <a:endParaRPr lang="ru-RU" sz="1800" dirty="0" smtClean="0">
                        <a:latin typeface="Myriad Pro" pitchFamily="34" charset="0"/>
                      </a:endParaRPr>
                    </a:p>
                    <a:p>
                      <a:endParaRPr lang="ru-RU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1098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Myriad Pro" pitchFamily="34" charset="0"/>
                        </a:rPr>
                        <a:t>стабильные положительные результаты освоения обучающимися образовательных </a:t>
                      </a:r>
                      <a:r>
                        <a:rPr lang="ru-RU" sz="1800" dirty="0" smtClean="0">
                          <a:latin typeface="Myriad Pro" pitchFamily="34" charset="0"/>
                        </a:rPr>
                        <a:t>программ</a:t>
                      </a:r>
                      <a:r>
                        <a:rPr lang="ru-RU" sz="1800" b="0" dirty="0" smtClean="0">
                          <a:latin typeface="Myriad Pro" pitchFamily="34" charset="0"/>
                        </a:rPr>
                        <a:t>, </a:t>
                      </a:r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Myriad Pro" pitchFamily="34" charset="0"/>
                        </a:rPr>
                        <a:t>в том числе в области искусств, физической  культуры и спорта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, по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итогам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мониторингов</a:t>
                      </a:r>
                      <a:r>
                        <a:rPr lang="ru-RU" sz="1800" dirty="0" smtClean="0">
                          <a:solidFill>
                            <a:schemeClr val="accent1"/>
                          </a:solidFill>
                          <a:latin typeface="Myriad Pro" pitchFamily="34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Myriad Pro" pitchFamily="34" charset="0"/>
                        </a:rPr>
                        <a:t>и иных</a:t>
                      </a:r>
                      <a:r>
                        <a:rPr lang="ru-RU" sz="1800" b="0" baseline="0" dirty="0" smtClean="0">
                          <a:solidFill>
                            <a:srgbClr val="FF0000"/>
                          </a:solidFill>
                          <a:latin typeface="Myriad Pro" pitchFamily="34" charset="0"/>
                        </a:rPr>
                        <a:t> форм контроля</a:t>
                      </a:r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Myriad Pro" pitchFamily="34" charset="0"/>
                        </a:rPr>
                        <a:t>,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latin typeface="Myriad Pro" pitchFamily="34" charset="0"/>
                        </a:rPr>
                        <a:t>проводимых организацией</a:t>
                      </a:r>
                      <a:endParaRPr lang="ru-RU" sz="1800" b="0" dirty="0">
                        <a:solidFill>
                          <a:srgbClr val="FF0000"/>
                        </a:solidFill>
                        <a:latin typeface="Myriad Pro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достижение обучающимися 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положительной динамики результатов </a:t>
                      </a:r>
                      <a:r>
                        <a:rPr lang="ru-RU" sz="1800" b="0" dirty="0">
                          <a:latin typeface="Myriad Pro" pitchFamily="34" charset="0"/>
                        </a:rPr>
                        <a:t>освоения </a:t>
                      </a:r>
                      <a:r>
                        <a:rPr lang="ru-RU" sz="1800" b="0" dirty="0" smtClean="0">
                          <a:latin typeface="Myriad Pro" pitchFamily="34" charset="0"/>
                        </a:rPr>
                        <a:t>    </a:t>
                      </a:r>
                      <a:r>
                        <a:rPr lang="ru-RU" sz="1800" b="0" dirty="0">
                          <a:latin typeface="Myriad Pro" pitchFamily="34" charset="0"/>
                        </a:rPr>
                        <a:t>образовательных </a:t>
                      </a:r>
                      <a:r>
                        <a:rPr lang="ru-RU" sz="1800" b="0" dirty="0" smtClean="0">
                          <a:latin typeface="Myriad Pro" pitchFamily="34" charset="0"/>
                        </a:rPr>
                        <a:t>программ</a:t>
                      </a:r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Myriad Pro" pitchFamily="34" charset="0"/>
                        </a:rPr>
                        <a:t>, в том числе в области искусств, физической  культуры и спорта  </a:t>
                      </a:r>
                      <a:r>
                        <a:rPr lang="ru-RU" sz="1800" b="0" dirty="0">
                          <a:latin typeface="Myriad Pro" pitchFamily="34" charset="0"/>
                        </a:rPr>
                        <a:t>по итогам мониторингов, проводимых организацией</a:t>
                      </a:r>
                      <a:endParaRPr lang="ru-RU" sz="1800" b="0" dirty="0">
                        <a:latin typeface="Myriad Pro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</a:tr>
              <a:tr h="1358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Myriad Pro" pitchFamily="34" charset="0"/>
                        </a:rPr>
                        <a:t>стабильные положительные результаты освоения обучающимися   образовательных программ по итогам мониторинга системы образования, проводимого в порядке,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установленном  Правительством Российской Федерации </a:t>
                      </a:r>
                      <a:r>
                        <a:rPr lang="ru-RU" sz="1800" dirty="0" smtClean="0">
                          <a:latin typeface="Myriad Pro" pitchFamily="34" charset="0"/>
                        </a:rPr>
                        <a:t>(Постановление Правительства РФ от 05.08.2013 № 662 «Об осуществлении мониторинга системы образования»)</a:t>
                      </a:r>
                    </a:p>
                    <a:p>
                      <a:endParaRPr lang="ru-RU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достижение обучающимися положительных результатов освоения     образовательных программ по итогам мониторинга системы образования, проводимого в порядке, установленном  Правительством Российской Федерации (Постановление Правительства РФ от 05.08.2013 № 662 «Об осуществлении мониторинга системы образования»)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606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F07F09"/>
              </a:buClr>
              <a:buNone/>
            </a:pPr>
            <a:r>
              <a:rPr lang="ru-RU" sz="24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073888"/>
              </p:ext>
            </p:extLst>
          </p:nvPr>
        </p:nvGraphicFramePr>
        <p:xfrm>
          <a:off x="1019436" y="88423"/>
          <a:ext cx="10189132" cy="6481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4576"/>
                <a:gridCol w="5004556"/>
              </a:tblGrid>
              <a:tr h="17647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b="0" dirty="0" smtClean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выявление развития у обучающихся способностей к научной (интеллектуальной), творческой, физкультурно-спортивной деятельности</a:t>
                      </a:r>
                      <a:endParaRPr lang="ru-RU" sz="175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  <a:p>
                      <a:endParaRPr lang="ru-RU" sz="175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b="1" i="1" dirty="0" smtClean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выявление и развитие</a:t>
                      </a:r>
                      <a:r>
                        <a:rPr lang="ru-RU" sz="1750" b="0" i="1" dirty="0" smtClean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750" dirty="0" smtClean="0">
                          <a:latin typeface="Myriad Pro" pitchFamily="34" charset="0"/>
                          <a:cs typeface="Times New Roman" pitchFamily="18" charset="0"/>
                        </a:rPr>
                        <a:t>способностей обучающихся к научной (интеллектуальной), творческой, физкультурно-спортивной </a:t>
                      </a:r>
                      <a:r>
                        <a:rPr lang="ru-RU" sz="1750" b="0" i="0" dirty="0" smtClean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деятельности, а также их участие в олимпиадах, конкурсах, фестивалях, соревнованиях</a:t>
                      </a:r>
                    </a:p>
                  </a:txBody>
                  <a:tcPr/>
                </a:tc>
              </a:tr>
              <a:tr h="2678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b="0" dirty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личный вклад  в повышение качества </a:t>
                      </a:r>
                      <a:r>
                        <a:rPr lang="ru-RU" sz="1750" dirty="0">
                          <a:latin typeface="Myriad Pro" pitchFamily="34" charset="0"/>
                          <a:cs typeface="Times New Roman" pitchFamily="18" charset="0"/>
                        </a:rPr>
                        <a:t>образования</a:t>
                      </a:r>
                      <a:r>
                        <a:rPr lang="ru-RU" sz="1750" b="0" dirty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, совершенствование методов обучения и воспитания, транслирование в педагогических коллективах опыта практических результатов своей профессиональной деятельности, активное участие </a:t>
                      </a:r>
                      <a:r>
                        <a:rPr lang="ru-RU" sz="1750" dirty="0">
                          <a:latin typeface="Myriad Pro" pitchFamily="34" charset="0"/>
                          <a:cs typeface="Times New Roman" pitchFamily="18" charset="0"/>
                        </a:rPr>
                        <a:t>в работе методических объединений педагогических работников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dirty="0">
                          <a:latin typeface="Myriad Pro" pitchFamily="34" charset="0"/>
                          <a:cs typeface="Times New Roman" pitchFamily="18" charset="0"/>
                        </a:rPr>
                        <a:t>личный вклад  в повышение качества образования, совершенствование методов обучения и воспитания,  </a:t>
                      </a:r>
                      <a:r>
                        <a:rPr lang="ru-RU" sz="1750" b="1" i="1" dirty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продуктивное использование новых образовательных технологий</a:t>
                      </a:r>
                      <a:r>
                        <a:rPr lang="ru-RU" sz="1750" b="0" i="1" dirty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750" dirty="0">
                          <a:latin typeface="Myriad Pro" pitchFamily="34" charset="0"/>
                          <a:cs typeface="Times New Roman" pitchFamily="18" charset="0"/>
                        </a:rPr>
                        <a:t>транслирование в педагогических коллективах опыта практических результатов своей профессиональной деятельности</a:t>
                      </a:r>
                      <a:r>
                        <a:rPr lang="ru-RU" sz="1750" b="0" i="1" dirty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750" b="1" i="1" dirty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в том числе экспериментальной и инновационной</a:t>
                      </a:r>
                      <a:endParaRPr lang="ru-RU" sz="1750" b="1" i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1901783">
                <a:tc>
                  <a:txBody>
                    <a:bodyPr/>
                    <a:lstStyle/>
                    <a:p>
                      <a:endParaRPr lang="ru-RU" sz="18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dirty="0" smtClean="0">
                          <a:latin typeface="Myriad Pro" pitchFamily="34" charset="0"/>
                          <a:cs typeface="Times New Roman" pitchFamily="18" charset="0"/>
                        </a:rPr>
                        <a:t>активное участие в работе методических объединений педагогических работников организаций, </a:t>
                      </a:r>
                      <a:r>
                        <a:rPr lang="ru-RU" sz="1750" b="1" i="1" dirty="0" smtClean="0">
                          <a:solidFill>
                            <a:schemeClr val="tx1"/>
                          </a:solidFill>
                          <a:latin typeface="Myriad Pro" pitchFamily="34" charset="0"/>
                          <a:cs typeface="Times New Roman" pitchFamily="18" charset="0"/>
                        </a:rPr>
                        <a:t>в разработке программно-методического сопровождения образовательного процесса, профессиональных конкурсах</a:t>
                      </a:r>
                    </a:p>
                    <a:p>
                      <a:endParaRPr lang="ru-RU" sz="1750" b="0" i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637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Clr>
                <a:srgbClr val="F07F09"/>
              </a:buClr>
              <a:buNone/>
            </a:pPr>
            <a:r>
              <a:rPr lang="ru-RU" sz="24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9600" dirty="0"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Заключение экспертной группы содержит одно из следующих рекомендаций:</a:t>
            </a:r>
          </a:p>
          <a:p>
            <a:pPr marL="0" indent="0" algn="just">
              <a:buNone/>
            </a:pP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1) Положительная – </a:t>
            </a:r>
            <a:r>
              <a:rPr lang="ru-RU" sz="96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 соответствии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аттестационного дела установленным требованиям и </a:t>
            </a:r>
            <a:r>
              <a:rPr lang="ru-RU" sz="96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 целесообразности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принятия АК решения об установлении квалификационной категории:</a:t>
            </a:r>
            <a:endParaRPr lang="ru-RU" sz="96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первой 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квалификационной  категории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,  если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аттестуемый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набрал  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17 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-  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22  баллов</a:t>
            </a:r>
            <a:r>
              <a:rPr lang="ru-RU" sz="9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;</a:t>
            </a:r>
            <a:r>
              <a:rPr lang="ru-RU" sz="96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 </a:t>
            </a:r>
            <a:endParaRPr lang="ru-RU" sz="96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высшей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 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квалификационной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категории, если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аттестуемый набрал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от 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23  и выше.</a:t>
            </a:r>
          </a:p>
          <a:p>
            <a:pPr marL="0" indent="0" algn="just">
              <a:buNone/>
            </a:pP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2) Отрицательная - </a:t>
            </a:r>
            <a:r>
              <a:rPr lang="ru-RU" sz="9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 </a:t>
            </a:r>
            <a:r>
              <a:rPr lang="ru-RU" sz="96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несоответствии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аттестационного дела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или квалификации аттестуемого установленным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требованиям и о </a:t>
            </a:r>
            <a:r>
              <a:rPr lang="ru-RU" sz="96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нецелесообразности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принятия АК решения об установлении квалификационной категории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1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Минобразования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НСО от 04.10.2023  № 2180 «Об утверждении регламента работы аттестационной комиссии министерства образования НСО по аттестации в целях установления квалификационных категорий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7200" dirty="0"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520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396" y="296652"/>
            <a:ext cx="10801350" cy="6192688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Clr>
                <a:srgbClr val="F07F09"/>
              </a:buClr>
              <a:buNone/>
            </a:pPr>
            <a:r>
              <a:rPr lang="ru-RU" sz="11200" b="1" dirty="0">
                <a:latin typeface="Myriad Pro" pitchFamily="34" charset="0"/>
                <a:cs typeface="Times New Roman" panose="02020603050405020304" pitchFamily="18" charset="0"/>
              </a:rPr>
              <a:t>Аттестация педагогических работников </a:t>
            </a:r>
            <a:r>
              <a:rPr lang="ru-RU" sz="112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на высшую и первую</a:t>
            </a:r>
            <a:r>
              <a:rPr lang="ru-RU" sz="11200" b="1" dirty="0" smtClean="0">
                <a:solidFill>
                  <a:srgbClr val="0070C0"/>
                </a:solidFill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квалификационные категории </a:t>
            </a:r>
            <a:r>
              <a:rPr lang="ru-RU" sz="112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без </a:t>
            </a: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проведения </a:t>
            </a:r>
            <a:r>
              <a:rPr lang="ru-RU" sz="112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оценки </a:t>
            </a:r>
            <a:r>
              <a:rPr lang="ru-RU" sz="11200" b="1" dirty="0">
                <a:latin typeface="Myriad Pro" pitchFamily="34" charset="0"/>
                <a:cs typeface="Times New Roman" panose="02020603050405020304" pitchFamily="18" charset="0"/>
              </a:rPr>
              <a:t>результатов профессиональной деятельности проводится</a:t>
            </a: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 по решени</a:t>
            </a:r>
            <a:r>
              <a:rPr lang="ru-RU" sz="112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ю </a:t>
            </a: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АК</a:t>
            </a:r>
            <a:r>
              <a:rPr lang="ru-RU" sz="112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11200" dirty="0">
                <a:latin typeface="Myriad Pro" pitchFamily="34" charset="0"/>
                <a:cs typeface="Times New Roman" panose="02020603050405020304" pitchFamily="18" charset="0"/>
              </a:rPr>
              <a:t>в отношении следующих педагогических работников</a:t>
            </a:r>
            <a:r>
              <a:rPr lang="ru-RU" sz="11200" dirty="0" smtClean="0">
                <a:latin typeface="Myriad Pro" pitchFamily="34" charset="0"/>
                <a:cs typeface="Times New Roman" panose="02020603050405020304" pitchFamily="18" charset="0"/>
              </a:rPr>
              <a:t>:</a:t>
            </a:r>
            <a:endParaRPr lang="ru-RU" sz="96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9600" dirty="0">
                <a:latin typeface="Myriad Pro" pitchFamily="34" charset="0"/>
                <a:cs typeface="Times New Roman" pitchFamily="18" charset="0"/>
              </a:rPr>
              <a:t>1)имеющих ученые звания и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степени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при аттестации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 ту же квалификационную категорию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9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9600" dirty="0">
                <a:latin typeface="Myriad Pro" pitchFamily="34" charset="0"/>
                <a:cs typeface="Times New Roman" pitchFamily="18" charset="0"/>
              </a:rPr>
              <a:t>2) педагогические работники при аттестации на более высокую или ту же квалификационную категорию,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которые 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 ТЕЧЕНИЕ ПЯТИ ЛЕТ, ПРЕДШЕСТВУЮЩИХ АТТЕСТАЦИИ:</a:t>
            </a:r>
            <a:endParaRPr lang="ru-RU" sz="9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 получили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государственные награды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по профилю педагогической деятельности,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почетные звания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, начинающиеся со слов «Народный», «Заслуженный»;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ведомственные знаки отличия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: «Отличник народного просвещения», «Отличник профессионально-технического образования»,  «Почетный работник общего образования РФ», другие почетные звания и ведомственные знаки отличия,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награждены ведомственными нагрудными знаками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 («За заслуги в образовании», «За вклад в Российскую культуру» и др.), медалью К. Д. Ушинского,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Почетной грамотой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Президента Российской Федерации,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Благодарностью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 Президента Российской Федерации,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Почетными грамотами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 Российской Федерации;   </a:t>
            </a:r>
          </a:p>
          <a:p>
            <a:pPr marL="0" lvl="0" indent="0" algn="ctr">
              <a:buClr>
                <a:srgbClr val="F07F09"/>
              </a:buClr>
              <a:buNone/>
            </a:pPr>
            <a:r>
              <a:rPr lang="ru-RU" sz="96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9600" dirty="0">
              <a:solidFill>
                <a:prstClr val="black"/>
              </a:solidFill>
              <a:latin typeface="Myriad Pro" pitchFamily="34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8983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 fontScale="25000" lnSpcReduction="20000"/>
          </a:bodyPr>
          <a:lstStyle/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9600" dirty="0">
              <a:latin typeface="Myriad Pro" pitchFamily="34" charset="0"/>
              <a:cs typeface="Times New Roman" pitchFamily="18" charset="0"/>
            </a:endParaRPr>
          </a:p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стали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победителями конкурсов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в рамках реализации приоритетного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национального проекта  «Образование», </a:t>
            </a:r>
            <a:endParaRPr lang="ru-RU" sz="96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9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стали обладателями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 государственных премий Новосибирской 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области,</a:t>
            </a:r>
            <a:endParaRPr lang="ru-RU" sz="9600" dirty="0">
              <a:latin typeface="Myriad Pro" pitchFamily="34" charset="0"/>
              <a:cs typeface="Times New Roman" pitchFamily="18" charset="0"/>
            </a:endParaRPr>
          </a:p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9600" dirty="0">
              <a:latin typeface="Myriad Pro" pitchFamily="34" charset="0"/>
              <a:cs typeface="Times New Roman" pitchFamily="18" charset="0"/>
            </a:endParaRPr>
          </a:p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9600" dirty="0">
                <a:latin typeface="Myriad Pro" pitchFamily="34" charset="0"/>
                <a:cs typeface="Times New Roman" pitchFamily="18" charset="0"/>
              </a:rPr>
              <a:t>стали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победителями, призерами, дипломантами, лауреатами </a:t>
            </a:r>
            <a:r>
              <a:rPr lang="ru-RU" sz="9600" dirty="0">
                <a:latin typeface="Myriad Pro" pitchFamily="34" charset="0"/>
                <a:cs typeface="Times New Roman" pitchFamily="18" charset="0"/>
              </a:rPr>
              <a:t> (очных) профессиональных конкурсов по профилю деятельности аттестуемого работника («Учитель года», «Воспитатель года», «Педагог-психолог года», «Сердце отдаю детям», «Вожатый года», «Преподаватель года», «Лучший мастер по профессии»,  «Лидер в образовании», «Педагогический дебют», «Лучший преподаватель детской школы искусств</a:t>
            </a:r>
            <a:r>
              <a:rPr lang="ru-RU" sz="9600" dirty="0" smtClean="0">
                <a:latin typeface="Myriad Pro" pitchFamily="34" charset="0"/>
                <a:cs typeface="Times New Roman" pitchFamily="18" charset="0"/>
              </a:rPr>
              <a:t>», 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«Мастер года», «Учитель-дефектолог России», «Лучший учитель татарского языка и литературы», «Первый учитель»).</a:t>
            </a:r>
            <a:endParaRPr lang="ru-RU" sz="9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29718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9600" dirty="0">
              <a:latin typeface="Myriad Pro" pitchFamily="34" charset="0"/>
              <a:cs typeface="Times New Roman" pitchFamily="18" charset="0"/>
            </a:endParaRP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*</a:t>
            </a:r>
            <a:r>
              <a:rPr lang="ru-RU" sz="72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международного</a:t>
            </a:r>
            <a:r>
              <a:rPr lang="ru-RU" sz="7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, </a:t>
            </a:r>
            <a:r>
              <a:rPr lang="ru-RU" sz="72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федерального, регионального уровней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–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на </a:t>
            </a:r>
            <a:r>
              <a:rPr lang="ru-RU" sz="7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высшую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 квалификационную категорию;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7200" dirty="0">
                <a:latin typeface="Myriad Pro" pitchFamily="34" charset="0"/>
                <a:cs typeface="Times New Roman" pitchFamily="18" charset="0"/>
              </a:rPr>
              <a:t>* </a:t>
            </a:r>
            <a:r>
              <a:rPr lang="ru-RU" sz="7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муниципального уровня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– на </a:t>
            </a:r>
            <a:r>
              <a:rPr lang="ru-RU" sz="7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первую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 квалификационную категорию.</a:t>
            </a:r>
          </a:p>
          <a:p>
            <a:pPr marL="0" indent="0" algn="ctr">
              <a:buClr>
                <a:srgbClr val="F07F09"/>
              </a:buClr>
              <a:buNone/>
            </a:pPr>
            <a:endParaRPr lang="ru-RU" sz="72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Минобразования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НСО от 04.10.2023  № 2180 «Об утверждении регламента работы аттестационной комиссии министерства образования НСО по аттестации в целях установления квалификационных категорий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7200" dirty="0"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Clr>
                <a:srgbClr val="F07F09"/>
              </a:buClr>
              <a:buNone/>
            </a:pPr>
            <a:r>
              <a:rPr lang="ru-RU" sz="96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9600" dirty="0">
              <a:solidFill>
                <a:prstClr val="black"/>
              </a:solidFill>
              <a:latin typeface="Myriad Pro" pitchFamily="34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3710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Clr>
                <a:srgbClr val="F07F09"/>
              </a:buClr>
              <a:buNone/>
            </a:pPr>
            <a:r>
              <a:rPr lang="ru-RU" sz="24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Myriad Pro" pitchFamily="34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12000" dirty="0" smtClean="0">
                <a:latin typeface="Myriad Pro" pitchFamily="34" charset="0"/>
                <a:cs typeface="Times New Roman" panose="02020603050405020304" pitchFamily="18" charset="0"/>
              </a:rPr>
              <a:t>Для </a:t>
            </a:r>
            <a:r>
              <a:rPr lang="ru-RU" sz="12000" dirty="0">
                <a:latin typeface="Myriad Pro" pitchFamily="34" charset="0"/>
                <a:cs typeface="Times New Roman" panose="02020603050405020304" pitchFamily="18" charset="0"/>
              </a:rPr>
              <a:t>прохождения аттестации </a:t>
            </a:r>
            <a:r>
              <a:rPr lang="ru-RU" sz="120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без проведения экспертной оценки результатов профессиональной деятельности </a:t>
            </a:r>
            <a:r>
              <a:rPr lang="ru-RU" sz="12000" dirty="0">
                <a:latin typeface="Myriad Pro" pitchFamily="34" charset="0"/>
                <a:cs typeface="Times New Roman" panose="02020603050405020304" pitchFamily="18" charset="0"/>
              </a:rPr>
              <a:t>педагогическому работнику необходимо направить в </a:t>
            </a:r>
            <a:r>
              <a:rPr lang="ru-RU" sz="12000" dirty="0" smtClean="0">
                <a:latin typeface="Myriad Pro" pitchFamily="34" charset="0"/>
                <a:cs typeface="Times New Roman" panose="02020603050405020304" pitchFamily="18" charset="0"/>
              </a:rPr>
              <a:t>АК</a:t>
            </a:r>
            <a:endParaRPr lang="ru-RU" sz="120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12000" b="1" dirty="0">
                <a:latin typeface="Myriad Pro" pitchFamily="34" charset="0"/>
                <a:cs typeface="Times New Roman" panose="02020603050405020304" pitchFamily="18" charset="0"/>
              </a:rPr>
              <a:t>заявление </a:t>
            </a:r>
            <a:r>
              <a:rPr lang="ru-RU" sz="120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(без приложения</a:t>
            </a:r>
            <a:r>
              <a:rPr lang="ru-RU" sz="120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), </a:t>
            </a:r>
            <a:r>
              <a:rPr lang="ru-RU" sz="12000" b="1" dirty="0" smtClean="0">
                <a:latin typeface="Myriad Pro" pitchFamily="34" charset="0"/>
                <a:cs typeface="Times New Roman" panose="02020603050405020304" pitchFamily="18" charset="0"/>
              </a:rPr>
              <a:t>документы, подтверждающие данные заявления </a:t>
            </a:r>
            <a:r>
              <a:rPr lang="ru-RU" sz="12000" dirty="0" smtClean="0">
                <a:latin typeface="Myriad Pro" pitchFamily="34" charset="0"/>
                <a:cs typeface="Times New Roman" panose="02020603050405020304" pitchFamily="18" charset="0"/>
              </a:rPr>
              <a:t>и</a:t>
            </a:r>
            <a:r>
              <a:rPr lang="ru-RU" sz="120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120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12000" dirty="0" smtClean="0">
                <a:latin typeface="Myriad Pro" pitchFamily="34" charset="0"/>
                <a:cs typeface="Times New Roman" panose="02020603050405020304" pitchFamily="18" charset="0"/>
              </a:rPr>
              <a:t>копию(и</a:t>
            </a:r>
            <a:r>
              <a:rPr lang="ru-RU" sz="12000" dirty="0">
                <a:latin typeface="Myriad Pro" pitchFamily="34" charset="0"/>
                <a:cs typeface="Times New Roman" panose="02020603050405020304" pitchFamily="18" charset="0"/>
              </a:rPr>
              <a:t>) </a:t>
            </a:r>
            <a:r>
              <a:rPr lang="ru-RU" sz="12000" dirty="0" smtClean="0">
                <a:latin typeface="Myriad Pro" pitchFamily="34" charset="0"/>
                <a:cs typeface="Times New Roman" panose="02020603050405020304" pitchFamily="18" charset="0"/>
              </a:rPr>
              <a:t>документа(</a:t>
            </a:r>
            <a:r>
              <a:rPr lang="ru-RU" sz="12000" dirty="0" err="1" smtClean="0">
                <a:latin typeface="Myriad Pro" pitchFamily="34" charset="0"/>
                <a:cs typeface="Times New Roman" panose="02020603050405020304" pitchFamily="18" charset="0"/>
              </a:rPr>
              <a:t>ов</a:t>
            </a:r>
            <a:r>
              <a:rPr lang="ru-RU" sz="12000" dirty="0">
                <a:latin typeface="Myriad Pro" pitchFamily="34" charset="0"/>
                <a:cs typeface="Times New Roman" panose="02020603050405020304" pitchFamily="18" charset="0"/>
              </a:rPr>
              <a:t>) </a:t>
            </a:r>
            <a:r>
              <a:rPr lang="ru-RU" sz="120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о награде (ах), ученых степенях, результатах конкурсного отбора и профессиональных конкурсов.</a:t>
            </a: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 smtClean="0">
              <a:latin typeface="Myriad Pro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Минобразования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НСО от 04.10.2023  № 2180 «Об утверждении регламента работы аттестационной комиссии министерства образования НСО по аттестации в целях установления квалификационных категорий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7200" dirty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673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476" y="332656"/>
            <a:ext cx="9649072" cy="11881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endParaRPr lang="ru-RU" sz="31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6">
            <a:extLst>
              <a:ext uri="{FF2B5EF4-FFF2-40B4-BE49-F238E27FC236}">
                <a16:creationId xmlns=""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412" y="1160748"/>
            <a:ext cx="10800000" cy="5052019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24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Министерства просвещения России от 24.03.2023  № 196 «Об утверждении Порядка проведения аттестации педагогических работников организаций, осуществляющих образовательную деятельность» (зарегистрирован в Минюсте России  02.06.2023 № 73696</a:t>
            </a: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  <a:tabLst>
                <a:tab pos="177800" algn="l"/>
              </a:tabLst>
            </a:pPr>
            <a:endParaRPr lang="ru-RU" sz="2400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ru-RU" sz="24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Ответы на часто задаваемые вопросы по применению Порядка проведения аттестации педагогических работников организаций, осуществляющих образовательную деятельность (</a:t>
            </a:r>
            <a:r>
              <a:rPr lang="ru-RU" sz="2400" dirty="0" err="1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Минпрсвещения</a:t>
            </a:r>
            <a:r>
              <a:rPr lang="ru-RU" sz="24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 РФ и Общероссийский Профсоюз образования</a:t>
            </a: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). </a:t>
            </a:r>
            <a:endParaRPr lang="ru-RU" sz="2400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644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endParaRPr lang="ru-RU" sz="112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11200" dirty="0" smtClean="0">
                <a:latin typeface="Myriad Pro" pitchFamily="34" charset="0"/>
                <a:cs typeface="Times New Roman" panose="02020603050405020304" pitchFamily="18" charset="0"/>
              </a:rPr>
              <a:t>Документы </a:t>
            </a:r>
            <a:r>
              <a:rPr lang="ru-RU" sz="11200" dirty="0">
                <a:latin typeface="Myriad Pro" pitchFamily="34" charset="0"/>
                <a:cs typeface="Times New Roman" panose="02020603050405020304" pitchFamily="18" charset="0"/>
              </a:rPr>
              <a:t>с </a:t>
            </a: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результатами профессиональной деятельности</a:t>
            </a:r>
            <a:r>
              <a:rPr lang="ru-RU" sz="11200" dirty="0">
                <a:latin typeface="Myriad Pro" pitchFamily="34" charset="0"/>
                <a:cs typeface="Times New Roman" panose="02020603050405020304" pitchFamily="18" charset="0"/>
              </a:rPr>
              <a:t> педагогического работника заверяются в установленном порядке </a:t>
            </a: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руководителем организации</a:t>
            </a:r>
            <a:r>
              <a:rPr lang="ru-RU" sz="11200" dirty="0">
                <a:latin typeface="Myriad Pro" pitchFamily="34" charset="0"/>
                <a:cs typeface="Times New Roman" panose="02020603050405020304" pitchFamily="18" charset="0"/>
              </a:rPr>
              <a:t>, осуществляющей образовательную деятельность</a:t>
            </a:r>
            <a:r>
              <a:rPr lang="ru-RU" sz="11200" dirty="0" smtClean="0">
                <a:latin typeface="Myriad Pro" pitchFamily="34" charset="0"/>
                <a:cs typeface="Times New Roman" panose="02020603050405020304" pitchFamily="18" charset="0"/>
              </a:rPr>
              <a:t>.</a:t>
            </a:r>
          </a:p>
          <a:p>
            <a:pPr marL="566928" lvl="1" indent="0" algn="ctr">
              <a:buNone/>
            </a:pPr>
            <a:endParaRPr lang="ru-RU" sz="7200" dirty="0" smtClean="0">
              <a:latin typeface="Myriad Pro" pitchFamily="34" charset="0"/>
              <a:cs typeface="Times New Roman" pitchFamily="18" charset="0"/>
            </a:endParaRPr>
          </a:p>
          <a:p>
            <a:pPr marL="566928" lvl="1" indent="0" algn="ctr">
              <a:buNone/>
            </a:pP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Минобразования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НСО от 04.10.2023  № 2180 «Об утверждении регламента работы аттестационной комиссии министерства образования НСО по аттестации в целях установления квалификационных категорий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72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9600" dirty="0">
              <a:latin typeface="Myriad Pr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i="1" dirty="0" smtClean="0">
                <a:latin typeface="Myriad Pro"/>
              </a:rPr>
              <a:t>Правила заверения документов </a:t>
            </a:r>
            <a:r>
              <a:rPr lang="ru-RU" sz="11200" i="1" dirty="0">
                <a:latin typeface="Myriad Pro"/>
              </a:rPr>
              <a:t>можно найти в национальном стандарте </a:t>
            </a:r>
            <a:r>
              <a:rPr lang="ru-RU" sz="11200" b="1" i="1" dirty="0">
                <a:solidFill>
                  <a:srgbClr val="FF0000"/>
                </a:solidFill>
                <a:latin typeface="Myriad Pro"/>
              </a:rPr>
              <a:t>ГОСТ Р 7.0.97-2016</a:t>
            </a:r>
            <a:r>
              <a:rPr lang="ru-RU" sz="11200" i="1" dirty="0">
                <a:latin typeface="Myriad Pro"/>
              </a:rPr>
              <a:t>, который утвержден </a:t>
            </a:r>
            <a:r>
              <a:rPr lang="ru-RU" sz="11200" b="1" i="1" dirty="0">
                <a:solidFill>
                  <a:srgbClr val="FF0000"/>
                </a:solidFill>
                <a:latin typeface="Myriad Pro"/>
              </a:rPr>
              <a:t>приказом </a:t>
            </a:r>
            <a:r>
              <a:rPr lang="ru-RU" sz="11200" b="1" i="1" dirty="0" err="1">
                <a:solidFill>
                  <a:srgbClr val="FF0000"/>
                </a:solidFill>
                <a:latin typeface="Myriad Pro"/>
              </a:rPr>
              <a:t>Росстандарта</a:t>
            </a:r>
            <a:r>
              <a:rPr lang="ru-RU" sz="11200" b="1" i="1" dirty="0">
                <a:solidFill>
                  <a:srgbClr val="FF0000"/>
                </a:solidFill>
                <a:latin typeface="Myriad Pro"/>
              </a:rPr>
              <a:t> от 08.12.2016 № 2004-ст</a:t>
            </a:r>
            <a:r>
              <a:rPr lang="ru-RU" sz="11200" i="1" dirty="0">
                <a:solidFill>
                  <a:srgbClr val="FF0000"/>
                </a:solidFill>
                <a:latin typeface="Myriad Pro"/>
              </a:rPr>
              <a:t>.</a:t>
            </a:r>
            <a:r>
              <a:rPr lang="ru-RU" sz="11200" i="1" dirty="0">
                <a:latin typeface="Myriad Pro"/>
              </a:rPr>
              <a:t> По правилам запись может быть сделана </a:t>
            </a:r>
            <a:r>
              <a:rPr lang="ru-RU" sz="11200" i="1" dirty="0" smtClean="0">
                <a:latin typeface="Myriad Pro"/>
              </a:rPr>
              <a:t> </a:t>
            </a:r>
            <a:r>
              <a:rPr lang="ru-RU" sz="11200" i="1" dirty="0">
                <a:latin typeface="Myriad Pro"/>
              </a:rPr>
              <a:t>от </a:t>
            </a:r>
            <a:r>
              <a:rPr lang="ru-RU" sz="11200" i="1" dirty="0" smtClean="0">
                <a:latin typeface="Myriad Pro"/>
              </a:rPr>
              <a:t>руки </a:t>
            </a:r>
            <a:r>
              <a:rPr lang="ru-RU" sz="11200" i="1" dirty="0">
                <a:latin typeface="Myriad Pro"/>
              </a:rPr>
              <a:t>либо проставлена с помощью готового штампа.</a:t>
            </a:r>
          </a:p>
          <a:p>
            <a:pPr marL="109728" indent="0" algn="ctr">
              <a:buNone/>
            </a:pPr>
            <a:endParaRPr lang="ru-RU" sz="11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11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11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1329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801350" cy="6192688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endParaRPr lang="ru-RU" sz="96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Myriad Pro" pitchFamily="34" charset="0"/>
                <a:cs typeface="Times New Roman" panose="02020603050405020304" pitchFamily="18" charset="0"/>
              </a:rPr>
              <a:t>Отметка 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о заверении копии оформляется для подтверждения соответствия копии документа (выписки из документа) подлиннику документа. </a:t>
            </a:r>
            <a:endParaRPr lang="ru-RU" sz="96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Myriad Pro" pitchFamily="34" charset="0"/>
                <a:cs typeface="Times New Roman" panose="02020603050405020304" pitchFamily="18" charset="0"/>
              </a:rPr>
              <a:t>Отметка 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о заверении копии проставляется под </a:t>
            </a:r>
            <a:r>
              <a:rPr lang="ru-RU" sz="9600" dirty="0" smtClean="0">
                <a:latin typeface="Myriad Pro" pitchFamily="34" charset="0"/>
                <a:cs typeface="Times New Roman" panose="02020603050405020304" pitchFamily="18" charset="0"/>
              </a:rPr>
              <a:t>реквизитом 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«подпись» и включает: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слово «Верно»; наименование должности лица, заверившего копию; его собственноручную подпись; расшифровку подписи (инициалы, фамилию); дату заверения копии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 (</a:t>
            </a:r>
            <a:r>
              <a:rPr lang="ru-RU" sz="9600" dirty="0" smtClean="0">
                <a:latin typeface="Myriad Pro" pitchFamily="34" charset="0"/>
                <a:cs typeface="Times New Roman" panose="02020603050405020304" pitchFamily="18" charset="0"/>
              </a:rPr>
              <a:t>выписки 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из документа).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Если копия выдается для представления в другую организацию, отметка о заверении копии </a:t>
            </a:r>
            <a:r>
              <a:rPr lang="ru-RU" sz="9600" dirty="0" smtClean="0">
                <a:latin typeface="Myriad Pro" pitchFamily="34" charset="0"/>
                <a:cs typeface="Times New Roman" panose="02020603050405020304" pitchFamily="18" charset="0"/>
              </a:rPr>
              <a:t>дополняется 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надписью о месте хранения документа, с которого была изготовлена копия («Подлинник документа находится в (наименование организации) в деле № ... за ... год») и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заверяется печатью организации</a:t>
            </a:r>
            <a:r>
              <a:rPr lang="ru-RU" sz="9600" dirty="0">
                <a:latin typeface="Myriad Pro" pitchFamily="34" charset="0"/>
                <a:cs typeface="Times New Roman" panose="02020603050405020304" pitchFamily="18" charset="0"/>
              </a:rPr>
              <a:t>. Для проставления отметки о заверении копии </a:t>
            </a:r>
            <a:r>
              <a:rPr lang="ru-RU" sz="96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может использоваться </a:t>
            </a:r>
            <a:r>
              <a:rPr lang="ru-RU" sz="96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штамп</a:t>
            </a:r>
            <a:r>
              <a:rPr lang="ru-RU" sz="9600" dirty="0" smtClean="0">
                <a:latin typeface="Myriad Pro" pitchFamily="34" charset="0"/>
                <a:cs typeface="Times New Roman" panose="02020603050405020304" pitchFamily="18" charset="0"/>
              </a:rPr>
              <a:t>.</a:t>
            </a:r>
            <a:endParaRPr lang="ru-RU" sz="96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1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Myriad Pro" pitchFamily="34" charset="0"/>
                <a:cs typeface="Times New Roman" panose="02020603050405020304" pitchFamily="18" charset="0"/>
              </a:rPr>
              <a:t>ГОСТ </a:t>
            </a:r>
            <a:r>
              <a:rPr lang="ru-RU" sz="7200" dirty="0">
                <a:latin typeface="Myriad Pro" pitchFamily="34" charset="0"/>
                <a:cs typeface="Times New Roman" panose="02020603050405020304" pitchFamily="18" charset="0"/>
              </a:rPr>
              <a:t>Р </a:t>
            </a:r>
            <a:r>
              <a:rPr lang="ru-RU" sz="7200" dirty="0" smtClean="0">
                <a:latin typeface="Myriad Pro" pitchFamily="34" charset="0"/>
                <a:cs typeface="Times New Roman" panose="02020603050405020304" pitchFamily="18" charset="0"/>
              </a:rPr>
              <a:t>7.0.97-2016</a:t>
            </a:r>
            <a:r>
              <a:rPr lang="ru-RU" sz="7200" dirty="0">
                <a:latin typeface="Myriad Pro" pitchFamily="34" charset="0"/>
                <a:cs typeface="Times New Roman" panose="02020603050405020304" pitchFamily="18" charset="0"/>
              </a:rPr>
              <a:t>, пункт </a:t>
            </a:r>
            <a:r>
              <a:rPr lang="ru-RU" sz="7200" dirty="0" smtClean="0">
                <a:latin typeface="Myriad Pro" pitchFamily="34" charset="0"/>
                <a:cs typeface="Times New Roman" panose="02020603050405020304" pitchFamily="18" charset="0"/>
              </a:rPr>
              <a:t>5.26</a:t>
            </a:r>
            <a:endParaRPr lang="ru-RU" sz="7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1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11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11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067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296652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b="1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ln w="11430"/>
                <a:latin typeface="Myriad Pro" pitchFamily="34" charset="0"/>
                <a:cs typeface="Times New Roman" pitchFamily="18" charset="0"/>
              </a:rPr>
              <a:t>Аттестация </a:t>
            </a:r>
            <a:r>
              <a:rPr lang="ru-RU" sz="3200" b="1" dirty="0">
                <a:ln w="11430"/>
                <a:latin typeface="Myriad Pro" pitchFamily="34" charset="0"/>
                <a:cs typeface="Times New Roman" pitchFamily="18" charset="0"/>
              </a:rPr>
              <a:t>в целях установления </a:t>
            </a:r>
            <a:r>
              <a:rPr lang="ru-RU" sz="3200" b="1" dirty="0" smtClean="0">
                <a:ln w="11430"/>
                <a:latin typeface="Myriad Pro" pitchFamily="34" charset="0"/>
                <a:cs typeface="Times New Roman" pitchFamily="18" charset="0"/>
              </a:rPr>
              <a:t>квалификационных категорий</a:t>
            </a:r>
            <a:r>
              <a:rPr lang="ru-RU" sz="3200" b="1" dirty="0">
                <a:ln w="11430"/>
                <a:latin typeface="Myriad Pro" pitchFamily="34" charset="0"/>
                <a:cs typeface="Times New Roman" pitchFamily="18" charset="0"/>
              </a:rPr>
              <a:t/>
            </a:r>
            <a:br>
              <a:rPr lang="ru-RU" sz="3200" b="1" dirty="0">
                <a:ln w="11430"/>
                <a:latin typeface="Myriad Pro" pitchFamily="34" charset="0"/>
                <a:cs typeface="Times New Roman" pitchFamily="18" charset="0"/>
              </a:rPr>
            </a:br>
            <a:r>
              <a:rPr lang="ru-RU" sz="3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 </a:t>
            </a:r>
            <a:r>
              <a:rPr lang="ru-RU" sz="3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и </a:t>
            </a:r>
            <a:r>
              <a:rPr lang="ru-RU" sz="3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«педагог-наставник»</a:t>
            </a:r>
          </a:p>
          <a:p>
            <a:pPr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94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296652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>
                <a:ln w="11430"/>
                <a:latin typeface="Myriad Pro" pitchFamily="34" charset="0"/>
                <a:cs typeface="Times New Roman" pitchFamily="18" charset="0"/>
              </a:rPr>
              <a:t>Квалификационные категории </a:t>
            </a:r>
            <a:r>
              <a:rPr lang="ru-RU" sz="3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 и «педагог-наставник» </a:t>
            </a:r>
            <a:endParaRPr lang="ru-RU" sz="3200" dirty="0" smtClean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устанавливаются </a:t>
            </a:r>
            <a:r>
              <a:rPr lang="ru-RU" sz="3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 ОСНОВЕ ПОКАЗАТЕЛЕЙ ДЕЯТЕЛЬНОСТИ, НЕ ВХОДЯЩЕЙ В ДОЛЖНОСТНЫЕ ОБЯЗАННОСТИ </a:t>
            </a:r>
            <a:r>
              <a:rPr lang="ru-RU" sz="3200" dirty="0">
                <a:ln w="11430"/>
                <a:latin typeface="Myriad Pro" pitchFamily="34" charset="0"/>
                <a:cs typeface="Times New Roman" pitchFamily="18" charset="0"/>
              </a:rPr>
              <a:t>педагогического работника по занимаемой в организации </a:t>
            </a:r>
            <a:r>
              <a:rPr lang="ru-RU" sz="3200" dirty="0" smtClean="0">
                <a:ln w="11430"/>
                <a:latin typeface="Myriad Pro" pitchFamily="34" charset="0"/>
                <a:cs typeface="Times New Roman" pitchFamily="18" charset="0"/>
              </a:rPr>
              <a:t>должности, и являются основанием для дифференциации оплаты труда</a:t>
            </a:r>
            <a:r>
              <a:rPr lang="ru-RU" sz="3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ПРИ УСЛОВИИ ВЫПОЛНЕНИЯ ДОПОЛНИТЕЛЬНЫХ   ОБЯЗАННОСТЕЙ,</a:t>
            </a:r>
            <a:r>
              <a:rPr lang="ru-RU" sz="3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ln w="11430"/>
                <a:latin typeface="Myriad Pro" pitchFamily="34" charset="0"/>
                <a:cs typeface="Times New Roman" pitchFamily="18" charset="0"/>
              </a:rPr>
              <a:t>связанных</a:t>
            </a:r>
            <a:r>
              <a:rPr lang="ru-RU" sz="3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с методической работой или с наставнической деятельностью.</a:t>
            </a:r>
            <a:endParaRPr lang="ru-RU" sz="3200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18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05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dirty="0">
                <a:ln w="11430"/>
                <a:latin typeface="Myriad Pro" pitchFamily="34" charset="0"/>
                <a:cs typeface="Times New Roman" pitchFamily="18" charset="0"/>
              </a:rPr>
              <a:t>Аттестация в целях установления </a:t>
            </a:r>
            <a:r>
              <a:rPr lang="ru-RU" sz="3200" dirty="0" smtClean="0">
                <a:ln w="11430"/>
                <a:latin typeface="Myriad Pro" pitchFamily="34" charset="0"/>
                <a:cs typeface="Times New Roman" pitchFamily="18" charset="0"/>
              </a:rPr>
              <a:t>квалификационных категорий </a:t>
            </a:r>
            <a:r>
              <a:rPr lang="ru-RU" sz="3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 </a:t>
            </a:r>
            <a:r>
              <a:rPr lang="ru-RU" sz="3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или </a:t>
            </a:r>
            <a:r>
              <a:rPr lang="ru-RU" sz="3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«педагог-наставник» </a:t>
            </a:r>
            <a:r>
              <a:rPr lang="ru-RU" sz="3200" dirty="0">
                <a:ln w="11430"/>
                <a:latin typeface="Myriad Pro" pitchFamily="34" charset="0"/>
                <a:cs typeface="Times New Roman" pitchFamily="18" charset="0"/>
              </a:rPr>
              <a:t>проводится </a:t>
            </a:r>
          </a:p>
          <a:p>
            <a:pPr marL="0" indent="0" algn="just">
              <a:buNone/>
            </a:pPr>
            <a:r>
              <a:rPr lang="ru-RU" sz="3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желанию </a:t>
            </a:r>
            <a:r>
              <a:rPr lang="ru-RU" sz="3200" dirty="0">
                <a:ln w="11430"/>
                <a:latin typeface="Myriad Pro" pitchFamily="34" charset="0"/>
                <a:cs typeface="Times New Roman" pitchFamily="18" charset="0"/>
              </a:rPr>
              <a:t>педагогических работников, имеющих </a:t>
            </a:r>
            <a:r>
              <a:rPr lang="ru-RU" sz="3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высшую</a:t>
            </a:r>
            <a:r>
              <a:rPr lang="ru-RU" sz="3200" dirty="0">
                <a:ln w="11430"/>
                <a:solidFill>
                  <a:srgbClr val="0070C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3200" dirty="0">
                <a:ln w="11430"/>
                <a:latin typeface="Myriad Pro" pitchFamily="34" charset="0"/>
                <a:cs typeface="Times New Roman" pitchFamily="18" charset="0"/>
              </a:rPr>
              <a:t>квалификационную категорию.</a:t>
            </a:r>
          </a:p>
          <a:p>
            <a:pPr>
              <a:buNone/>
            </a:pPr>
            <a:endParaRPr lang="ru-RU" sz="3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51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>
                <a:ln w="11430"/>
                <a:latin typeface="Myriad Pro" pitchFamily="34" charset="0"/>
                <a:cs typeface="Times New Roman" pitchFamily="18" charset="0"/>
              </a:rPr>
              <a:t>Квалификационная категория </a:t>
            </a:r>
            <a:r>
              <a:rPr lang="ru-RU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</a:t>
            </a:r>
            <a:r>
              <a:rPr lang="ru-RU" dirty="0">
                <a:ln w="11430"/>
                <a:solidFill>
                  <a:srgbClr val="0070C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dirty="0">
                <a:ln w="11430"/>
                <a:latin typeface="Myriad Pro" pitchFamily="34" charset="0"/>
                <a:cs typeface="Times New Roman" pitchFamily="18" charset="0"/>
              </a:rPr>
              <a:t>устанавливается на основе показателей деятельности, </a:t>
            </a:r>
            <a:r>
              <a:rPr lang="ru-RU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входящей в должностные обязанности по занимаемой должности: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600" dirty="0">
              <a:ln w="11430"/>
              <a:solidFill>
                <a:srgbClr val="0070C0"/>
              </a:solidFill>
              <a:latin typeface="Myriad Pro" pitchFamily="34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руководство методическим объединением и активное участие в методической работе ОО;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руководство разработкой программно-методического сопровождения образовательного процесса ОО;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методическая поддержка педагогических работников ОО при подготовке к участию в профессиональных конкурсах;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участие в методической поддержке (сопровождении) педагогических работников ОО, направленной на их профессиональное развитие, преодоление профессиональных дефицитов;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передача опыта по применению в ОО авторских учебных и (или) учебно-методических разработок.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1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21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21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1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деятельность»</a:t>
            </a:r>
          </a:p>
          <a:p>
            <a:pPr algn="ctr">
              <a:buNone/>
            </a:pPr>
            <a:endParaRPr lang="ru-RU" sz="18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557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>
                <a:ln w="11430"/>
                <a:latin typeface="Myriad Pro" pitchFamily="34" charset="0"/>
                <a:cs typeface="Times New Roman" pitchFamily="18" charset="0"/>
              </a:rPr>
              <a:t>Квалификационная категория </a:t>
            </a:r>
            <a:r>
              <a:rPr lang="ru-RU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</a:t>
            </a:r>
            <a:r>
              <a:rPr lang="ru-RU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педагог-наставник»</a:t>
            </a:r>
            <a:r>
              <a:rPr lang="ru-RU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dirty="0">
                <a:ln w="11430"/>
                <a:latin typeface="Myriad Pro" pitchFamily="34" charset="0"/>
                <a:cs typeface="Times New Roman" pitchFamily="18" charset="0"/>
              </a:rPr>
              <a:t>устанавливается на основе показателей деятельности, </a:t>
            </a:r>
            <a:r>
              <a:rPr lang="ru-RU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входящей в должностные обязанности по занимаемой должности: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dirty="0">
              <a:ln w="11430"/>
              <a:solidFill>
                <a:srgbClr val="0070C0"/>
              </a:solidFill>
              <a:latin typeface="Myriad Pro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руководство практической подготовкой студентов;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6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наставничество в отношении педагогических работников ОО, активное сопровождение их профессионального развития;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6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содействие в подготовке педагогических работников к участию в конкурсах профессионального мастерства;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6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ln w="11430"/>
                <a:latin typeface="Myriad Pro" pitchFamily="34" charset="0"/>
                <a:cs typeface="Times New Roman" pitchFamily="18" charset="0"/>
              </a:rPr>
              <a:t>распространение авторских подходов и методических разработок в области наставнической деятельности в ОО.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949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356" y="332656"/>
            <a:ext cx="11629292" cy="619268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n w="11430"/>
                <a:latin typeface="Myriad Pro" pitchFamily="34" charset="0"/>
                <a:cs typeface="Times New Roman" pitchFamily="18" charset="0"/>
              </a:rPr>
              <a:t>Документы для аттестации</a:t>
            </a:r>
          </a:p>
          <a:p>
            <a:pPr marL="0" indent="0" algn="ctr">
              <a:buNone/>
            </a:pP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Заявление</a:t>
            </a:r>
          </a:p>
          <a:p>
            <a:pPr marL="0" indent="0" algn="ctr">
              <a:buNone/>
            </a:pP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Ходатайство работодателя (+приложение к ходатайству)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характеризующее деятельность педагогического работника, направленную</a:t>
            </a:r>
          </a:p>
          <a:p>
            <a:pPr algn="ctr"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на </a:t>
            </a:r>
            <a:r>
              <a:rPr lang="ru-RU" sz="22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совершенствование                                                                 </a:t>
            </a:r>
            <a:r>
              <a:rPr lang="ru-RU" sz="22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на наставничество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методической  работы                                                                     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Ходатайство формируется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 основе решения педагогического совета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ОО (общего собрания, управляющего совета, совета учреждения, наблюдательного совета (у автономных ОО), согласованного с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первичной профсоюзной организацией. </a:t>
            </a: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lvl="1" indent="0" algn="ctr">
              <a:spcBef>
                <a:spcPts val="1000"/>
              </a:spcBef>
              <a:buNone/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marL="0" lvl="1" indent="0" algn="ctr">
              <a:spcBef>
                <a:spcPts val="1000"/>
              </a:spcBef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Минобразования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НСО от 04.10.2023  № 2180 «Об утверждении регламента работы аттестационной комиссии министерства образования НСО по аттестации в целях установления квалификационных категорий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3034300" y="2204864"/>
            <a:ext cx="309634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130644" y="2204864"/>
            <a:ext cx="30963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856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404664"/>
            <a:ext cx="1116124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Заключение экспертной группы содержит одно из следующих рекомендаций:</a:t>
            </a:r>
          </a:p>
          <a:p>
            <a:pPr marL="0" indent="0" algn="just">
              <a:buNone/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1) Положительная – </a:t>
            </a:r>
            <a:r>
              <a:rPr lang="ru-RU" sz="2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 соответствии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аттестационного дела установленным требованиям и о </a:t>
            </a:r>
            <a:r>
              <a:rPr lang="ru-RU" sz="2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целесообразности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 принятия АК решения об установлении квалификационной категории:</a:t>
            </a:r>
            <a:endParaRPr lang="ru-RU" sz="2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«педагог-методист»</a:t>
            </a:r>
            <a:r>
              <a:rPr lang="ru-RU" sz="2600" dirty="0" smtClean="0">
                <a:latin typeface="Myriad Pro" pitchFamily="34" charset="0"/>
                <a:cs typeface="Times New Roman" pitchFamily="18" charset="0"/>
              </a:rPr>
              <a:t>, 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если аттестуемый набрал  </a:t>
            </a: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13 – 18 баллов</a:t>
            </a:r>
            <a:r>
              <a:rPr lang="ru-RU" sz="26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;  </a:t>
            </a:r>
            <a:endParaRPr lang="ru-RU" sz="2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«</a:t>
            </a: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педагог-наставник»</a:t>
            </a:r>
            <a:r>
              <a:rPr lang="ru-RU" sz="2600" dirty="0" smtClean="0">
                <a:latin typeface="Myriad Pro" pitchFamily="34" charset="0"/>
                <a:cs typeface="Times New Roman" pitchFamily="18" charset="0"/>
              </a:rPr>
              <a:t>, 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если аттестуемый набрал </a:t>
            </a: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13 – 18 баллов.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600" dirty="0" smtClean="0">
                <a:latin typeface="Myriad Pro" pitchFamily="34" charset="0"/>
                <a:cs typeface="Times New Roman" pitchFamily="18" charset="0"/>
              </a:rPr>
              <a:t>2) Отрицательная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- </a:t>
            </a:r>
            <a:r>
              <a:rPr lang="ru-RU" sz="2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 несоответствии 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аттестационного дела или квалификации аттестуемого установленным требованиям и о </a:t>
            </a:r>
            <a:r>
              <a:rPr lang="ru-RU" sz="2600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нецелесообразности</a:t>
            </a:r>
            <a:r>
              <a:rPr lang="ru-RU" sz="2600" dirty="0">
                <a:latin typeface="Myriad Pro" pitchFamily="34" charset="0"/>
                <a:cs typeface="Times New Roman" pitchFamily="18" charset="0"/>
              </a:rPr>
              <a:t> принятия АК решения об установлении квалификационной </a:t>
            </a:r>
            <a:r>
              <a:rPr lang="ru-RU" sz="2600" dirty="0" smtClean="0">
                <a:latin typeface="Myriad Pro" pitchFamily="34" charset="0"/>
                <a:cs typeface="Times New Roman" pitchFamily="18" charset="0"/>
              </a:rPr>
              <a:t>категории.</a:t>
            </a:r>
            <a:endParaRPr lang="ru-RU" sz="26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96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lvl="1" indent="0" algn="ctr">
              <a:lnSpc>
                <a:spcPct val="110000"/>
              </a:lnSpc>
              <a:spcBef>
                <a:spcPts val="1000"/>
              </a:spcBef>
              <a:buNone/>
            </a:pPr>
            <a:r>
              <a:rPr lang="ru-RU" sz="21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900" dirty="0" smtClean="0">
                <a:latin typeface="Myriad Pro" pitchFamily="34" charset="0"/>
                <a:cs typeface="Times New Roman" pitchFamily="18" charset="0"/>
              </a:rPr>
              <a:t>Минобразования </a:t>
            </a:r>
            <a:r>
              <a:rPr lang="ru-RU" sz="1900" dirty="0">
                <a:latin typeface="Myriad Pro" pitchFamily="34" charset="0"/>
                <a:cs typeface="Times New Roman" pitchFamily="18" charset="0"/>
              </a:rPr>
              <a:t>НСО от 04.10.2023  № 2180 «Об утверждении регламента работы аттестационной комиссии министерства образования НСО по аттестации в целях установления квалификационных категорий</a:t>
            </a:r>
            <a:r>
              <a:rPr lang="ru-RU" sz="19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900" dirty="0">
              <a:latin typeface="Myriad Pro" pitchFamily="34" charset="0"/>
              <a:cs typeface="Times New Roman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2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513168" cy="6192688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64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ru-RU" sz="6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ru-RU" sz="1230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ru-RU" sz="123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sz="14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I</a:t>
            </a:r>
            <a:r>
              <a:rPr lang="en-US" sz="14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 </a:t>
            </a:r>
            <a:r>
              <a:rPr lang="ru-RU" sz="14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Вклад аттестуемого в повышение качества проектирования и реализации образовательного процесса</a:t>
            </a:r>
            <a:r>
              <a:rPr lang="ru-RU" sz="14400" dirty="0">
                <a:ln w="11430"/>
                <a:solidFill>
                  <a:srgbClr val="FF0000"/>
                </a:solidFill>
                <a:latin typeface="Myriad Pro" pitchFamily="34" charset="0"/>
              </a:rPr>
              <a:t/>
            </a:r>
            <a:br>
              <a:rPr lang="ru-RU" sz="14400" dirty="0">
                <a:ln w="11430"/>
                <a:solidFill>
                  <a:srgbClr val="FF0000"/>
                </a:solidFill>
                <a:latin typeface="Myriad Pro" pitchFamily="34" charset="0"/>
              </a:rPr>
            </a:br>
            <a:endParaRPr lang="ru-RU" sz="14400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96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130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12676"/>
            <a:ext cx="10549172" cy="58803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000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77800" algn="l"/>
              </a:tabLst>
            </a:pPr>
            <a:endParaRPr lang="ru-RU" sz="2400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Приказ министерства образования Новосибирской области от 04.10.2023 № 2180 «Об утверждении регламента работы аттестационной комиссии министерства образования Новосибирской области по аттестации в целях установления квалификационных категорий педагогических работников организаций, осуществляющих образовательную деятельность и находящихся в ведении Новосибирской области, педагогических работников муниципальных и частных организаций, осуществляющих образовательную деятельность, расположенных на территории Новосибирской области».</a:t>
            </a:r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49901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444" y="260648"/>
            <a:ext cx="10513168" cy="6300700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ru-RU" sz="8800" b="1" u="sng" dirty="0" smtClean="0">
                <a:ln w="11430"/>
                <a:latin typeface="Myriad Pro" pitchFamily="34" charset="0"/>
                <a:cs typeface="Times New Roman" pitchFamily="18" charset="0"/>
              </a:rPr>
              <a:t>1.1. Обоснование актуальности темы (направления) профессиональной деятельности (или проблемы профессионального проекта)</a:t>
            </a:r>
          </a:p>
          <a:p>
            <a:pPr marL="109728" indent="0" algn="ctr">
              <a:buNone/>
            </a:pPr>
            <a:r>
              <a:rPr lang="ru-RU" sz="8800" b="1" dirty="0" smtClean="0">
                <a:ln w="11430"/>
                <a:latin typeface="Myriad Pro" pitchFamily="34" charset="0"/>
                <a:cs typeface="Times New Roman" pitchFamily="18" charset="0"/>
              </a:rPr>
              <a:t>3 балла</a:t>
            </a:r>
          </a:p>
          <a:p>
            <a:pPr marL="109728" indent="0" algn="ctr">
              <a:buNone/>
            </a:pPr>
            <a:r>
              <a:rPr lang="ru-RU" sz="8800" dirty="0" smtClean="0">
                <a:ln w="11430"/>
                <a:latin typeface="Myriad Pro" pitchFamily="34" charset="0"/>
                <a:cs typeface="Times New Roman" pitchFamily="18" charset="0"/>
              </a:rPr>
              <a:t>Сформулированы </a:t>
            </a: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и согласованы между собою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тема (направление</a:t>
            </a:r>
            <a:r>
              <a:rPr lang="ru-RU" sz="88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), </a:t>
            </a: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значимая для современного образования,</a:t>
            </a: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цель,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задачи,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результаты, представленные в </a:t>
            </a:r>
            <a:r>
              <a:rPr lang="ru-RU" sz="8800" b="1" dirty="0">
                <a:ln w="11430"/>
                <a:latin typeface="Myriad Pro" pitchFamily="34" charset="0"/>
                <a:cs typeface="Times New Roman" pitchFamily="18" charset="0"/>
              </a:rPr>
              <a:t>1.2, 1.3, 2.1, </a:t>
            </a:r>
            <a:r>
              <a:rPr lang="ru-RU" sz="8800" b="1" dirty="0" smtClean="0">
                <a:ln w="11430"/>
                <a:latin typeface="Myriad Pro" pitchFamily="34" charset="0"/>
                <a:cs typeface="Times New Roman" pitchFamily="18" charset="0"/>
              </a:rPr>
              <a:t>3.2</a:t>
            </a:r>
            <a:r>
              <a:rPr lang="ru-RU" sz="8800" b="1" dirty="0">
                <a:ln w="11430"/>
                <a:latin typeface="Myriad Pro" pitchFamily="34" charset="0"/>
                <a:cs typeface="Times New Roman" pitchFamily="18" charset="0"/>
              </a:rPr>
              <a:t>.</a:t>
            </a:r>
            <a:r>
              <a:rPr lang="ru-RU" sz="88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8800" dirty="0" smtClean="0">
                <a:ln w="11430"/>
                <a:latin typeface="Myriad Pro" pitchFamily="34" charset="0"/>
                <a:cs typeface="Times New Roman" pitchFamily="18" charset="0"/>
              </a:rPr>
              <a:t>Обоснована </a:t>
            </a: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актуальность темы (направления) и целеполагания деятельности: обоснование включает в себя </a:t>
            </a:r>
            <a:r>
              <a:rPr lang="ru-RU" sz="8800" b="1" i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АНАЛИЗ ТРЕБОВАНИЙ </a:t>
            </a:r>
            <a:r>
              <a:rPr lang="ru-RU" sz="88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НОРМАТИВНЫХ ДОКУМЕНТОВ</a:t>
            </a:r>
            <a:r>
              <a:rPr lang="ru-RU" sz="88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,</a:t>
            </a:r>
            <a:r>
              <a:rPr lang="ru-RU" sz="8800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особенностей образовательной организации и </a:t>
            </a:r>
            <a:r>
              <a:rPr lang="ru-RU" sz="88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обучающихся.</a:t>
            </a:r>
            <a:endParaRPr lang="ru-RU" sz="88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8800" b="1" dirty="0">
                <a:ln w="11430"/>
                <a:latin typeface="Myriad Pro" pitchFamily="34" charset="0"/>
                <a:cs typeface="Times New Roman" pitchFamily="18" charset="0"/>
              </a:rPr>
              <a:t>2 балла</a:t>
            </a:r>
          </a:p>
          <a:p>
            <a:pPr marL="109728" indent="0" algn="ctr">
              <a:buNone/>
            </a:pP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Сформулированы и согласованы между собою </a:t>
            </a:r>
          </a:p>
          <a:p>
            <a:pPr marL="109728" indent="0" algn="just">
              <a:buNone/>
            </a:pP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тема (направление), </a:t>
            </a: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значимая для современного образования,</a:t>
            </a: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109728" indent="0" algn="just">
              <a:buNone/>
            </a:pP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цель, задачи, результаты, представленные в </a:t>
            </a:r>
            <a:r>
              <a:rPr lang="ru-RU" sz="8800" b="1" dirty="0">
                <a:ln w="11430"/>
                <a:latin typeface="Myriad Pro" pitchFamily="34" charset="0"/>
                <a:cs typeface="Times New Roman" pitchFamily="18" charset="0"/>
              </a:rPr>
              <a:t>1.2, 1.3, 2.1, 3.2</a:t>
            </a: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. </a:t>
            </a:r>
          </a:p>
          <a:p>
            <a:pPr marL="109728" indent="0" algn="just">
              <a:buNone/>
            </a:pPr>
            <a:r>
              <a:rPr lang="ru-RU" sz="8800" dirty="0">
                <a:ln w="11430"/>
                <a:latin typeface="Myriad Pro" pitchFamily="34" charset="0"/>
                <a:cs typeface="Times New Roman" pitchFamily="18" charset="0"/>
              </a:rPr>
              <a:t>Обоснована актуальность темы (направления) и целеполагания деятельности: обоснование включает в себя </a:t>
            </a:r>
            <a:r>
              <a:rPr lang="ru-RU" sz="8800" b="1" i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ОТСЫЛКИ</a:t>
            </a:r>
            <a:r>
              <a:rPr lang="ru-RU" sz="88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К НОРМАТИВНЫМ ДОКУМЕНТАМ, В АНАЛИЗЕ </a:t>
            </a:r>
            <a:r>
              <a:rPr lang="ru-RU" sz="8800" b="1" i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ЧАСТИЧНО</a:t>
            </a:r>
            <a:r>
              <a:rPr lang="ru-RU" sz="88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УЧТЕНЫ особенности </a:t>
            </a:r>
            <a:r>
              <a:rPr lang="ru-RU" sz="88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образовательной организации и обучающихся.</a:t>
            </a:r>
          </a:p>
          <a:p>
            <a:pPr marL="0" indent="0" algn="ctr">
              <a:buNone/>
            </a:pPr>
            <a:r>
              <a:rPr lang="ru-RU" sz="80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8000" dirty="0" smtClean="0">
              <a:latin typeface="Myriad Pro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sz="6000" dirty="0" smtClean="0"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r>
              <a:rPr lang="ru-RU" sz="3200" b="1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84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868" y="332656"/>
            <a:ext cx="10513168" cy="6084676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endParaRPr lang="ru-RU" sz="23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1 </a:t>
            </a: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балл</a:t>
            </a:r>
          </a:p>
          <a:p>
            <a:pPr marL="109728" indent="0" algn="just">
              <a:buNone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Сформулированные </a:t>
            </a: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тема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(направление),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цель, задачи </a:t>
            </a:r>
            <a:r>
              <a:rPr lang="ru-RU" sz="2400" b="1" i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ЧАСТИЧНО НЕ СОГЛАСОВАНЫ</a:t>
            </a:r>
            <a:r>
              <a:rPr lang="ru-RU" sz="24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С РЕЗУЛЬТАТАМИ</a:t>
            </a: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,</a:t>
            </a:r>
            <a:r>
              <a:rPr lang="ru-RU" sz="2400" b="1" dirty="0" smtClean="0">
                <a:ln w="11430"/>
                <a:solidFill>
                  <a:schemeClr val="accent1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представленными в</a:t>
            </a: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 1.2, 1.3, 2.1, </a:t>
            </a: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3.2 </a:t>
            </a: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или обоснование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актуальности </a:t>
            </a:r>
            <a:r>
              <a:rPr lang="ru-RU" sz="2400" b="1" i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ПРЕДСТАВЛЕНО НЕПОЛНО</a:t>
            </a:r>
            <a:r>
              <a:rPr lang="ru-RU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yriad Pro" pitchFamily="34" charset="0"/>
                <a:cs typeface="Times New Roman" pitchFamily="18" charset="0"/>
              </a:rPr>
              <a:t>.</a:t>
            </a:r>
            <a:endParaRPr lang="ru-RU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lnSpc>
                <a:spcPct val="70000"/>
              </a:lnSpc>
              <a:buNone/>
            </a:pPr>
            <a:endParaRPr lang="ru-RU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lnSpc>
                <a:spcPct val="70000"/>
              </a:lnSpc>
              <a:buNone/>
            </a:pPr>
            <a:endParaRPr lang="ru-RU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lnSpc>
                <a:spcPct val="70000"/>
              </a:lnSpc>
              <a:buNone/>
            </a:pP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0 баллов</a:t>
            </a:r>
          </a:p>
          <a:p>
            <a:pPr marL="109728" indent="0" algn="ctr">
              <a:lnSpc>
                <a:spcPct val="70000"/>
              </a:lnSpc>
              <a:buNone/>
            </a:pP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Тема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(направление), цель и задачи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профессиональной деятельности </a:t>
            </a:r>
          </a:p>
          <a:p>
            <a:pPr marL="109728" indent="0" algn="ctr">
              <a:lnSpc>
                <a:spcPct val="70000"/>
              </a:lnSpc>
              <a:buNone/>
            </a:pPr>
            <a:r>
              <a:rPr lang="ru-RU" sz="24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СФОРМУЛИРОВАНЫ</a:t>
            </a:r>
            <a:endParaRPr lang="ru-RU" sz="24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109728" indent="0" algn="ctr">
              <a:lnSpc>
                <a:spcPct val="70000"/>
              </a:lnSpc>
              <a:buNone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или </a:t>
            </a:r>
          </a:p>
          <a:p>
            <a:pPr marL="109728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сформулированы </a:t>
            </a:r>
            <a:r>
              <a:rPr lang="ru-RU" sz="24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 ОТРЫВЕ ОТ РЕЗУЛЬТАТОВ,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представленных в </a:t>
            </a: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1.2, </a:t>
            </a:r>
          </a:p>
          <a:p>
            <a:pPr marL="109728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1.3, 2.1, 3.2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, </a:t>
            </a:r>
            <a:r>
              <a:rPr lang="ru-RU" sz="24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ОБОСНОВАНИЕ АКТУАЛЬНОСТИ  ОТСУТСТВУЕТ ИЛИ ПРЕДСТАВЛЕНО НЕКОРРЕКТНО.</a:t>
            </a:r>
            <a:endParaRPr lang="ru-RU" sz="24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109728" lvl="1" indent="0" algn="ctr">
              <a:spcBef>
                <a:spcPts val="100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3200" dirty="0" smtClean="0">
              <a:latin typeface="Myriad Pro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3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72" y="404664"/>
            <a:ext cx="11197244" cy="6156684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70000"/>
              </a:lnSpc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u="sng" dirty="0">
                <a:ln w="11430"/>
                <a:latin typeface="Myriad Pro" pitchFamily="34" charset="0"/>
                <a:cs typeface="Times New Roman" pitchFamily="18" charset="0"/>
              </a:rPr>
              <a:t>1.2.Участие аттестуемого в разработке программно-методического сопровождения образовательного процесса</a:t>
            </a:r>
            <a:r>
              <a:rPr lang="ru-RU" sz="2200" b="1" u="sng" dirty="0" smtClean="0">
                <a:ln w="11430"/>
                <a:latin typeface="Myriad Pro" pitchFamily="34" charset="0"/>
                <a:cs typeface="Times New Roman" pitchFamily="18" charset="0"/>
              </a:rPr>
              <a:t>.</a:t>
            </a:r>
            <a:endParaRPr lang="ru-RU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/>
          </a:p>
          <a:p>
            <a:pPr algn="ctr"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290439"/>
              </p:ext>
            </p:extLst>
          </p:nvPr>
        </p:nvGraphicFramePr>
        <p:xfrm>
          <a:off x="515380" y="1238577"/>
          <a:ext cx="1137726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844"/>
                <a:gridCol w="3001819"/>
                <a:gridCol w="3409473"/>
                <a:gridCol w="3817128"/>
              </a:tblGrid>
              <a:tr h="817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Количество баллов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Авторство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Уровень  использования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Уровень представления/публикации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13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 балла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Автор/соавтор </a:t>
                      </a:r>
                      <a:r>
                        <a:rPr lang="ru-RU" sz="1600" b="0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ОП</a:t>
                      </a: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(кроме рабочих программ)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РЕГИОНАЛЬНОМ</a:t>
                      </a:r>
                      <a:r>
                        <a:rPr lang="ru-RU" sz="1600" b="0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уровне и выше</a:t>
                      </a:r>
                      <a:endParaRPr lang="ru-RU" sz="1600" b="1" kern="1200" dirty="0">
                        <a:ln w="11430"/>
                        <a:solidFill>
                          <a:srgbClr val="FF0000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представлены в открытых рецензируемых информационных системах/опубликованы на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региональном, всероссийском, международном уровнях</a:t>
                      </a:r>
                      <a:endParaRPr lang="ru-RU" sz="1600" b="1" kern="1200" dirty="0">
                        <a:ln w="11430"/>
                        <a:solidFill>
                          <a:srgbClr val="FF0000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925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 балла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Автор/соавтор </a:t>
                      </a:r>
                      <a:r>
                        <a:rPr lang="ru-RU" sz="1600" b="0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ОП</a:t>
                      </a: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(кроме рабочих программ)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МУНИЦИПАЛЬНОМ</a:t>
                      </a:r>
                      <a:r>
                        <a:rPr lang="ru-RU" sz="1600" b="0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  уровне  </a:t>
                      </a:r>
                      <a:endParaRPr lang="ru-RU" sz="1600" b="0" kern="1200" dirty="0">
                        <a:ln w="11430"/>
                        <a:solidFill>
                          <a:srgbClr val="FF0000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представлены в открытых рецензируемых информационных системах/опубликованы на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муниципальном уровне</a:t>
                      </a:r>
                      <a:endParaRPr lang="ru-RU" sz="1600" b="1" kern="1200" dirty="0">
                        <a:ln w="11430"/>
                        <a:solidFill>
                          <a:srgbClr val="FF0000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13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 балл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Автор/соавтор </a:t>
                      </a:r>
                      <a:r>
                        <a:rPr lang="ru-RU" sz="1600" b="0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дополнительных программно-методических </a:t>
                      </a: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материалов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ОО</a:t>
                      </a:r>
                      <a:endParaRPr lang="ru-RU" sz="1600" b="1" kern="1200" dirty="0">
                        <a:ln w="11430"/>
                        <a:solidFill>
                          <a:srgbClr val="FF0000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представлены в открытых рецензируемых информационных системах (сайт</a:t>
                      </a:r>
                      <a:r>
                        <a:rPr lang="ru-RU" sz="1600" b="0" kern="1200" baseline="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 ОО)</a:t>
                      </a: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/опубликованы на </a:t>
                      </a:r>
                      <a:r>
                        <a:rPr lang="ru-RU" sz="1600" b="1" kern="1200" dirty="0" smtClean="0">
                          <a:ln w="11430"/>
                          <a:solidFill>
                            <a:srgbClr val="FF0000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институциональном, муниципальном уровнях</a:t>
                      </a:r>
                      <a:endParaRPr lang="ru-RU" sz="1600" b="1" kern="1200" dirty="0">
                        <a:ln w="11430"/>
                        <a:solidFill>
                          <a:srgbClr val="FF0000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50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0 баллов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ln w="11430"/>
                          <a:solidFill>
                            <a:schemeClr val="tx1"/>
                          </a:solidFill>
                          <a:effectLst/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 принимал участия в разработке программно-методических материалов/ отсутствуют подтверждающие документы</a:t>
                      </a:r>
                      <a:endParaRPr lang="ru-RU" sz="1600" b="0" kern="1200" dirty="0">
                        <a:ln w="11430"/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656692"/>
            <a:ext cx="10513168" cy="58686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Подтверждающие </a:t>
            </a: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документы:</a:t>
            </a:r>
          </a:p>
          <a:p>
            <a:pPr algn="ctr">
              <a:buNone/>
            </a:pPr>
            <a:endParaRPr lang="ru-RU" sz="24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yriad Pro" pitchFamily="34" charset="0"/>
                <a:cs typeface="Times New Roman" pitchFamily="18" charset="0"/>
              </a:rPr>
              <a:t>  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тексты самостоятельно или в соавторстве разработанных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образовательных программ, </a:t>
            </a:r>
          </a:p>
          <a:p>
            <a:pPr>
              <a:buNone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  другое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программно-методическое обеспечение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и/или </a:t>
            </a:r>
          </a:p>
          <a:p>
            <a:pPr>
              <a:buNone/>
            </a:pP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  отзывы, рецензии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на них, включая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ссылки на публикации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или </a:t>
            </a:r>
          </a:p>
          <a:p>
            <a:pPr>
              <a:buNone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 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тексты подтверждающих документов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, в том числе </a:t>
            </a: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электронных.</a:t>
            </a:r>
            <a:endParaRPr lang="ru-RU" sz="2400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40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332656"/>
            <a:ext cx="11773308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u="sng" dirty="0" smtClean="0">
                <a:latin typeface="Myriad Pro" pitchFamily="34" charset="0"/>
                <a:cs typeface="Times New Roman" panose="02020603050405020304" pitchFamily="18" charset="0"/>
              </a:rPr>
              <a:t>1.3. </a:t>
            </a:r>
            <a:r>
              <a:rPr lang="ru-RU" sz="2100" b="1" u="sng" dirty="0">
                <a:latin typeface="Myriad Pro" pitchFamily="34" charset="0"/>
                <a:cs typeface="Times New Roman" panose="02020603050405020304" pitchFamily="18" charset="0"/>
              </a:rPr>
              <a:t>Совершенствование  методов </a:t>
            </a:r>
            <a:r>
              <a:rPr lang="ru-RU" sz="2100" b="1" u="sng" dirty="0" smtClean="0">
                <a:latin typeface="Myriad Pro" pitchFamily="34" charset="0"/>
                <a:cs typeface="Times New Roman" panose="02020603050405020304" pitchFamily="18" charset="0"/>
              </a:rPr>
              <a:t>обучения и продуктивное использование современных образовательных технологий, </a:t>
            </a:r>
            <a:r>
              <a:rPr lang="ru-RU" sz="2100" b="1" u="sng" dirty="0">
                <a:latin typeface="Myriad Pro" pitchFamily="34" charset="0"/>
                <a:cs typeface="Times New Roman" panose="02020603050405020304" pitchFamily="18" charset="0"/>
              </a:rPr>
              <a:t>воспитания и диагностики развития обучающихся, в том числе обучающихся с особыми образовательными потребностями, в соответствии с темой профессиональной </a:t>
            </a:r>
            <a:r>
              <a:rPr lang="ru-RU" sz="2100" b="1" u="sng" dirty="0" smtClean="0">
                <a:latin typeface="Myriad Pro" pitchFamily="34" charset="0"/>
                <a:cs typeface="Times New Roman" panose="02020603050405020304" pitchFamily="18" charset="0"/>
              </a:rPr>
              <a:t>деятельности</a:t>
            </a:r>
            <a:endParaRPr lang="ru-RU" sz="2100" b="1" u="sng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338588"/>
              </p:ext>
            </p:extLst>
          </p:nvPr>
        </p:nvGraphicFramePr>
        <p:xfrm>
          <a:off x="443372" y="1664804"/>
          <a:ext cx="11449271" cy="5036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913"/>
                <a:gridCol w="3784611"/>
                <a:gridCol w="3875806"/>
                <a:gridCol w="2305941"/>
              </a:tblGrid>
              <a:tr h="1134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Количество баллов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Представлен/описан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описании показано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Уровень внедрения в образовательный процесс и положительной внешней оценки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72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КОМПЛЕКС самостоятельно созданных методических разработок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 теме  профессиональной деятельности и/или описана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авторская технология (методическая система)</a:t>
                      </a:r>
                      <a:endParaRPr lang="ru-RU" sz="1600" b="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описании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показано совершенствование методов обучения, воспитания и диагностики развития обучающихся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(в том числе обучающихся с ООП), приводящее к достижению целей и задач профессиональной деятельности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РЕГИОНАЛЬНЫЙ и выше</a:t>
                      </a:r>
                      <a:endParaRPr lang="ru-RU" sz="1600" b="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311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КОМПЛЕКС самостоятельно созданных методических разработок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 теме  профессиональной деятельности и/или описана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авторская технология (методическая система)</a:t>
                      </a:r>
                    </a:p>
                    <a:p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описании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показано совершенствование методов обучения, воспитания и диагностики развития обучающихся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(в том числе обучающихся с ООП), приводящее к достижению целей и задач профессиональной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МУНИЦИПАЛЬНЫЙ</a:t>
                      </a:r>
                      <a:endParaRPr lang="ru-RU" sz="1600" b="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6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332656"/>
            <a:ext cx="11773308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820617"/>
              </p:ext>
            </p:extLst>
          </p:nvPr>
        </p:nvGraphicFramePr>
        <p:xfrm>
          <a:off x="479376" y="908721"/>
          <a:ext cx="11377264" cy="4445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640"/>
                <a:gridCol w="3784666"/>
                <a:gridCol w="3852128"/>
                <a:gridCol w="2298830"/>
              </a:tblGrid>
              <a:tr h="738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Количество баллов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Представлено/описано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описании показано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Уровень внедрения в образовательный процесс и положительной внешней оценки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3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КОМПЛЕКС адаптированных методических разработок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 теме  профессиональной деятельности,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показывающий совершенствование методов обучения, воспитания и диагностики развития обучающихся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(в том числе обучающихся с ООП)   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в описании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показано совершенствование методов обучения, воспитания и диагностики развития обучающихся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(в том числе обучающихся с ООП)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ИНСТИТУЦИОНАЛЬ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НЫЙ</a:t>
                      </a:r>
                      <a:endParaRPr lang="ru-RU" sz="1600" b="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6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0 баллов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отсутствуют документы, подтверждающие участие в совершенствовании методов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9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513168" cy="6192688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Подтверждающие документы</a:t>
            </a:r>
          </a:p>
          <a:p>
            <a:pPr lvl="0" algn="ctr">
              <a:buNone/>
            </a:pPr>
            <a:endParaRPr lang="ru-RU" sz="24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  Документы, подтверждающие </a:t>
            </a: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внедрение</a:t>
            </a: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 разработок в образовательный процесс и их положительную </a:t>
            </a: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внешнюю оценку – на региональном, муниципальном, институциональном уровнях</a:t>
            </a: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 (отзывы, рецензии экспертов).</a:t>
            </a:r>
          </a:p>
          <a:p>
            <a:pPr marL="0" lvl="0" indent="0" algn="ctr">
              <a:buNone/>
            </a:pP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38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513168" cy="619268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en-US" sz="40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II</a:t>
            </a:r>
            <a:r>
              <a:rPr lang="en-US" sz="40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 </a:t>
            </a:r>
            <a:r>
              <a:rPr lang="ru-RU" sz="40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Результаты освоения обучающимися образовательных программ</a:t>
            </a: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297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396" y="260648"/>
            <a:ext cx="1116124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yriad Pro" pitchFamily="34" charset="0"/>
                <a:cs typeface="Times New Roman" pitchFamily="18" charset="0"/>
              </a:rPr>
              <a:t>2.1. Результаты освоения образовательных программ по итогам мониторингов, проводимых аттестуемым и/или организацией</a:t>
            </a:r>
          </a:p>
          <a:p>
            <a:pPr marL="0" indent="0" algn="ctr"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3 балла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Положительная динамика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освоения обучающимися образовательных программ и достижения предметных, </a:t>
            </a:r>
            <a:r>
              <a:rPr lang="ru-RU" sz="2400" dirty="0" err="1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и личностных результатов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по итогам мониторингов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ПЕРИОД 7 ЛЕТ (И БОЛЕЕ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);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описаны и/или указаны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методики диагностирования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предметных, </a:t>
            </a:r>
            <a:r>
              <a:rPr lang="ru-RU" sz="2400" dirty="0" err="1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и личностных результатов;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показатели и критерии мониторинга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(диагностики) </a:t>
            </a: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СООТВЕТСТВУЮТ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заявленным теме (направлению), цели и задачам профессиональной деятельности</a:t>
            </a: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2 </a:t>
            </a: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балла</a:t>
            </a:r>
            <a:endParaRPr lang="ru-RU" sz="24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Стабильные положительные результаты или положительная динамика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 освоения обучающимися образовательных программ и достижения предметных, </a:t>
            </a:r>
            <a:r>
              <a:rPr lang="ru-RU" sz="2400" dirty="0" err="1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и личностных результатов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по итогам мониторингов 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5 ЛЕТ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описаны и/или указаны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методики диагностирования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предметных, </a:t>
            </a:r>
            <a:r>
              <a:rPr lang="ru-RU" sz="2400" dirty="0" err="1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и личностных результатов;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показатели и критерии мониторинга (диагностики)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 ОСНОВНОМ </a:t>
            </a: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СООТВЕТСТВУЮТ </a:t>
            </a:r>
            <a:r>
              <a:rPr lang="ru-RU" sz="24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заявленным теме (направлению), цели и задачам профессиональной деятельности.</a:t>
            </a:r>
          </a:p>
          <a:p>
            <a:pPr marL="0" lvl="0" indent="0" algn="ctr">
              <a:buNone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712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/>
              <a:t> </a:t>
            </a:r>
            <a:endParaRPr lang="ru-RU" sz="2400" b="1" dirty="0" smtClean="0"/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1 балл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Стабильные положительные результаты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развития обучающихся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по итогам мониторингов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или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положительная динамика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освоения обучающимися образовательных программ и достижения предметных, </a:t>
            </a:r>
            <a:r>
              <a:rPr lang="ru-RU" sz="2200" dirty="0" err="1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 и личностных результатов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по итогам мониторингов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3 ГОДА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;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описаны и/или указаны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методики диагностирования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предметных, </a:t>
            </a:r>
            <a:r>
              <a:rPr lang="ru-RU" sz="2200" dirty="0" err="1" smtClean="0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и личностных результатов;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показатели и критерии мониторинга (диагностики)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ЧАСТИЧНО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СООТВЕТСТВУЮТ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заявленным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теме (направлению), цели и задачам профессиональной деятельности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0 баллов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ОТСУТСТВУЮТ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результаты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 достижения учащимися предметных, </a:t>
            </a:r>
            <a:r>
              <a:rPr lang="ru-RU" sz="2200" dirty="0" err="1">
                <a:ln w="11430"/>
                <a:latin typeface="Myriad Pro" pitchFamily="34" charset="0"/>
                <a:cs typeface="Times New Roman" pitchFamily="18" charset="0"/>
              </a:rPr>
              <a:t>метапредметных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 и личностных результатов; 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ОПИСАНЫ показатели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и критерии мониторинга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(диагностики);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показатели и критерии мониторинга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СООТВЕТСВУЮТ поставленным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целям и задачам по теме (направлению) профессиональной деятельности.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/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2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0801350" cy="580830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4500" b="1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1200" b="1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1200" b="1" dirty="0" smtClean="0">
                <a:latin typeface="Myriad Pro" pitchFamily="34" charset="0"/>
                <a:cs typeface="Times New Roman" pitchFamily="18" charset="0"/>
              </a:rPr>
              <a:t>Цель </a:t>
            </a:r>
            <a:r>
              <a:rPr lang="ru-RU" sz="11200" b="1" dirty="0">
                <a:latin typeface="Myriad Pro" pitchFamily="34" charset="0"/>
                <a:cs typeface="Times New Roman" pitchFamily="18" charset="0"/>
              </a:rPr>
              <a:t>аттестации</a:t>
            </a:r>
            <a:r>
              <a:rPr lang="ru-RU" sz="11200" b="1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11200" b="1" dirty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112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1200" dirty="0" smtClean="0">
                <a:latin typeface="Myriad Pro" pitchFamily="34" charset="0"/>
                <a:cs typeface="Times New Roman" panose="02020603050405020304" pitchFamily="18" charset="0"/>
              </a:rPr>
              <a:t>Аттестация </a:t>
            </a:r>
            <a:r>
              <a:rPr lang="ru-RU" sz="11200" dirty="0">
                <a:latin typeface="Myriad Pro" pitchFamily="34" charset="0"/>
                <a:cs typeface="Times New Roman" panose="02020603050405020304" pitchFamily="18" charset="0"/>
              </a:rPr>
              <a:t>проводится в целях </a:t>
            </a:r>
          </a:p>
          <a:p>
            <a:pPr algn="ctr">
              <a:buNone/>
            </a:pP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подтверждения соответствия </a:t>
            </a:r>
            <a:r>
              <a:rPr lang="ru-RU" sz="11200" dirty="0">
                <a:latin typeface="Myriad Pro" pitchFamily="34" charset="0"/>
                <a:cs typeface="Times New Roman" pitchFamily="18" charset="0"/>
              </a:rPr>
              <a:t>педагогических работников занимаемым ими должностям на основе оценки их профессиональной деятельности и</a:t>
            </a:r>
          </a:p>
          <a:p>
            <a:pPr algn="ctr">
              <a:buNone/>
            </a:pPr>
            <a:r>
              <a:rPr lang="ru-RU" sz="112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желанию </a:t>
            </a:r>
            <a:r>
              <a:rPr lang="ru-RU" sz="11200" dirty="0">
                <a:latin typeface="Myriad Pro" pitchFamily="34" charset="0"/>
                <a:cs typeface="Times New Roman" pitchFamily="18" charset="0"/>
              </a:rPr>
              <a:t>педагогических работников в целях установления </a:t>
            </a:r>
            <a:r>
              <a:rPr lang="ru-RU" sz="11200" dirty="0" smtClean="0">
                <a:latin typeface="Myriad Pro" pitchFamily="34" charset="0"/>
                <a:cs typeface="Times New Roman" pitchFamily="18" charset="0"/>
              </a:rPr>
              <a:t>квалификационных категорий. </a:t>
            </a:r>
            <a:r>
              <a:rPr lang="ru-RU" sz="112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endParaRPr lang="ru-RU" sz="11200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12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12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9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900" dirty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72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72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72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72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500" dirty="0"/>
          </a:p>
          <a:p>
            <a:pPr algn="ctr">
              <a:buNone/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5965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/>
              <a:t> </a:t>
            </a:r>
            <a:endParaRPr lang="ru-RU" sz="2400" b="1" dirty="0" smtClean="0"/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yriad Pro" pitchFamily="34" charset="0"/>
                <a:cs typeface="Times New Roman" pitchFamily="18" charset="0"/>
              </a:rPr>
              <a:t>Подтверждающие документы</a:t>
            </a: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yriad Pro" pitchFamily="34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результаты 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мониторингов, проводимых самим аттестуемым и организацией, представленные в таблицах, графиках, </a:t>
            </a: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диаграммах</a:t>
            </a:r>
            <a:r>
              <a:rPr lang="ru-RU" sz="2400" dirty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(с описанием и анализом!).</a:t>
            </a:r>
            <a:endParaRPr lang="ru-RU" sz="2400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488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u="sng" dirty="0" smtClean="0"/>
              <a:t>2.2. </a:t>
            </a:r>
            <a:r>
              <a:rPr lang="ru-RU" sz="2200" u="sng" dirty="0">
                <a:ln w="11430"/>
                <a:latin typeface="Myriad Pro" pitchFamily="34" charset="0"/>
                <a:cs typeface="Times New Roman" pitchFamily="18" charset="0"/>
              </a:rPr>
              <a:t>Достижение обучающимися стабильных положительных результатов освоения образовательных программ по итогам мониторинга системы образования, проводимого в порядке, установленном Правительством РФ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3 </a:t>
            </a: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балла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Достижение обучающимися стабильных положительных результатов освоения  ОП по итогам внешней экспертизы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7 ЛЕТ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не ниже средних показателей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РФ и/или </a:t>
            </a: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региону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2 </a:t>
            </a: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балла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Достижение обучающимися стабильных положительных результатов освоения  ОП по итогам внешней экспертизы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5 ЛЕТ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не ниже средних показателей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региону и/или муниципалитету</a:t>
            </a: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1 балл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Достижение обучающимися стабильных положительных результатов освоения  ОП по итогам внешней экспертизы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3 ГОДА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не ниже средних показателей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муниципалитету и/или организации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0 баллов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Отсутствуют результаты внешней экспертизы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или они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ниже средних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показателей по муниципалитету и/или образовательной организации.</a:t>
            </a: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5789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Подтверждающие </a:t>
            </a: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документы: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5460" y="1844824"/>
            <a:ext cx="103331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выписки из протоколов</a:t>
            </a:r>
            <a:r>
              <a:rPr lang="ru-RU" sz="2400" dirty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 (или их копии) промежуточной и итоговой аттестации обучающихся, </a:t>
            </a:r>
            <a:r>
              <a:rPr lang="ru-RU" sz="2400" dirty="0" smtClean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их сравнительный анализ;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результаты </a:t>
            </a:r>
            <a:r>
              <a:rPr lang="ru-RU" sz="2400" dirty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мониторингов,  проводимых </a:t>
            </a:r>
            <a:r>
              <a:rPr lang="ru-RU" sz="24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психолого-педагогической службой </a:t>
            </a: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ОО; </a:t>
            </a:r>
            <a:r>
              <a:rPr lang="ru-RU" sz="2400" dirty="0" smtClean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данные </a:t>
            </a:r>
            <a:r>
              <a:rPr lang="ru-RU" sz="24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о поступлении</a:t>
            </a:r>
            <a:r>
              <a:rPr lang="ru-RU" sz="2400" dirty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 обучающихся в организации </a:t>
            </a:r>
            <a:r>
              <a:rPr lang="ru-RU" sz="2400" dirty="0" smtClean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среднего профессионального </a:t>
            </a:r>
            <a:r>
              <a:rPr lang="ru-RU" sz="2400" dirty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и высшего </a:t>
            </a:r>
            <a:r>
              <a:rPr lang="ru-RU" sz="2400" dirty="0" smtClean="0">
                <a:solidFill>
                  <a:prstClr val="black"/>
                </a:solidFill>
                <a:latin typeface="Myriad Pro" pitchFamily="34" charset="0"/>
                <a:cs typeface="Times New Roman" panose="02020603050405020304" pitchFamily="18" charset="0"/>
              </a:rPr>
              <a:t>образования.</a:t>
            </a:r>
            <a:endParaRPr lang="ru-RU" sz="2400" dirty="0">
              <a:solidFill>
                <a:prstClr val="black"/>
              </a:solidFill>
              <a:latin typeface="Myriad Pro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839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u="sng" dirty="0" smtClean="0"/>
              <a:t>2.3. </a:t>
            </a:r>
            <a:r>
              <a:rPr lang="ru-RU" sz="2200" u="sng" dirty="0">
                <a:ln w="11430"/>
                <a:latin typeface="Myriad Pro" pitchFamily="34" charset="0"/>
                <a:cs typeface="Times New Roman" pitchFamily="18" charset="0"/>
              </a:rPr>
              <a:t>Участие обучающихся в научной (интеллектуальной), творческой, физкультурно-спортивной и других видах деятельности, достижения обучающихся в олимпиадах, конкурсах, фестивалях, </a:t>
            </a:r>
            <a:r>
              <a:rPr lang="ru-RU" sz="2200" u="sng" dirty="0" smtClean="0">
                <a:ln w="11430"/>
                <a:latin typeface="Myriad Pro" pitchFamily="34" charset="0"/>
                <a:cs typeface="Times New Roman" pitchFamily="18" charset="0"/>
              </a:rPr>
              <a:t>соревнованиях</a:t>
            </a:r>
            <a:endParaRPr lang="ru-RU" sz="2200" u="sng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3 </a:t>
            </a: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балла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Ежегодное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 участие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менее 50%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 обучающихся в научных (интеллектуальных), творческих, спортивных олимпиадах, конкурсах, фестивалях, соревнованиях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направлению профессиональной деятельности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аттестуемого,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наличие обучающихся-победителей и/или призеров не ниже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РЕГИОНАЛЬНОГО</a:t>
            </a: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уровня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 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Результаты представлены не менее чем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7 ЛЕТ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2 </a:t>
            </a: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балла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Ежегодное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участие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менее 30%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обучающихся в научных (интеллектуальных), творческих, спортивных олимпиадах, конкурсах, фестивалях, соревнованиях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направлению профессиональной деятельности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аттестуемого,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наличие обучающихся-победителей и/или призеров не ниже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МУНИЦИПАЛЬНОГО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уровня. 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Результаты представлены не менее чем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5 ЛЕТ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6698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1 </a:t>
            </a: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балл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Наличие обучающихся, участвующих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в научных (интеллектуальных), творческих, спортивных конкурсах, конкурсах, фестивалях, соревнованиях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направлению профессиональной деятельности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аттестуемого 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на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МУНИЦИПАЛЬНОМ 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(и выше) уровне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Результаты представлены не менее чем </a:t>
            </a: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ЗА 3 ГОДА</a:t>
            </a: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0 </a:t>
            </a: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баллов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Отсутствуют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 обучающиеся-участники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, обучающиеся-победители и/или призеры в научных (интеллектуальных), творческих, спортивных конкурсах, фестивалях, соревнованиях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по направлению профессиональной деятельности аттестуемого.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3217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Подтверждающие документы: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24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копии </a:t>
            </a:r>
            <a:r>
              <a:rPr lang="ru-RU" sz="2400" dirty="0">
                <a:latin typeface="Myriad Pro" pitchFamily="34" charset="0"/>
                <a:cs typeface="Times New Roman" panose="02020603050405020304" pitchFamily="18" charset="0"/>
              </a:rPr>
              <a:t>сертификатов </a:t>
            </a: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участия</a:t>
            </a:r>
          </a:p>
          <a:p>
            <a:pPr marL="628650" indent="-265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Myriad Pro" pitchFamily="34" charset="0"/>
                <a:cs typeface="Times New Roman" panose="02020603050405020304" pitchFamily="18" charset="0"/>
              </a:rPr>
              <a:t>олимпиадах, </a:t>
            </a:r>
            <a:endParaRPr lang="ru-RU" sz="24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628650" indent="-265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конкурсах</a:t>
            </a:r>
            <a:r>
              <a:rPr lang="ru-RU" sz="2400" dirty="0">
                <a:latin typeface="Myriad Pro" pitchFamily="34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628650" indent="-265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соревнованиях</a:t>
            </a:r>
            <a:r>
              <a:rPr lang="ru-RU" sz="2400" dirty="0">
                <a:latin typeface="Myriad Pro" pitchFamily="34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628650" indent="-265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конференциях </a:t>
            </a:r>
            <a:r>
              <a:rPr lang="ru-RU" sz="2400" dirty="0">
                <a:latin typeface="Myriad Pro" pitchFamily="34" charset="0"/>
                <a:cs typeface="Times New Roman" panose="02020603050405020304" pitchFamily="18" charset="0"/>
              </a:rPr>
              <a:t>с указанием уровня, учредителя и даты </a:t>
            </a: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проведения.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Информацию лучше представить </a:t>
            </a: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таблице.</a:t>
            </a: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4135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0513168" cy="619268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91544" y="1246875"/>
            <a:ext cx="74486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ctr"/>
            <a:endParaRPr lang="ru-RU" sz="4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109728" algn="ctr"/>
            <a:r>
              <a:rPr lang="en-US" sz="4000" b="1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III</a:t>
            </a:r>
            <a:r>
              <a:rPr lang="en-US" sz="40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 </a:t>
            </a:r>
            <a:r>
              <a:rPr lang="ru-RU" sz="4000" b="1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Непрерывный профессиональный рост</a:t>
            </a:r>
          </a:p>
        </p:txBody>
      </p:sp>
    </p:spTree>
    <p:extLst>
      <p:ext uri="{BB962C8B-B14F-4D97-AF65-F5344CB8AC3E}">
        <p14:creationId xmlns:p14="http://schemas.microsoft.com/office/powerpoint/2010/main" val="8434506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r>
              <a:rPr lang="ru-RU" sz="1800" b="1" u="sng" dirty="0">
                <a:latin typeface="Myriad Pro" pitchFamily="34" charset="0"/>
                <a:cs typeface="Times New Roman" panose="02020603050405020304" pitchFamily="18" charset="0"/>
              </a:rPr>
              <a:t>3.1. Активное самообразование и темп повышения квалификации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77299"/>
              </p:ext>
            </p:extLst>
          </p:nvPr>
        </p:nvGraphicFramePr>
        <p:xfrm>
          <a:off x="875420" y="836712"/>
          <a:ext cx="10945216" cy="5780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2268252"/>
                <a:gridCol w="2412268"/>
                <a:gridCol w="2340260"/>
                <a:gridCol w="2088232"/>
              </a:tblGrid>
              <a:tr h="477188"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 3 балла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0 баллов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18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Периодичность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одного раза каждые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одного раза каждые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года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одного раза каждые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года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отсутствуют данные о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самообразовании и повышении квалификации или представленные данные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соответствуют теме (направлению) профессиональной деятельности.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913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108 часов суммарно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72 часов суммарно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36 часов суммарно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18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 направлению профессиональной деятельности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 направлению профессиональной деятельности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 направлению профессиональной деятельности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18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Пере-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подготовка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должностью в федеральных, государственных, муниципальных, социально значимых общественных организациях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должностью в федеральных, государственных, муниципальных, социально значимых общественных организациях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должностью в федеральных, государственных, муниципальных, социально значимых общественных организациях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240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200" b="1" dirty="0">
                <a:ln w="11430"/>
                <a:latin typeface="Myriad Pro" pitchFamily="34" charset="0"/>
                <a:cs typeface="Times New Roman" pitchFamily="18" charset="0"/>
              </a:rPr>
              <a:t>Подтверждающие документы: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Myriad Pro" pitchFamily="34" charset="0"/>
                <a:cs typeface="Times New Roman" panose="02020603050405020304" pitchFamily="18" charset="0"/>
              </a:rPr>
              <a:t> копии </a:t>
            </a:r>
            <a:r>
              <a:rPr lang="ru-RU" sz="2000" dirty="0">
                <a:latin typeface="Myriad Pro" pitchFamily="34" charset="0"/>
                <a:cs typeface="Times New Roman" panose="02020603050405020304" pitchFamily="18" charset="0"/>
              </a:rPr>
              <a:t>удостоверений об освоении </a:t>
            </a:r>
            <a:r>
              <a:rPr lang="ru-RU" sz="2000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дополнительных профессиональных программ </a:t>
            </a:r>
            <a:r>
              <a:rPr lang="ru-RU" sz="2000" dirty="0">
                <a:latin typeface="Myriad Pro" pitchFamily="34" charset="0"/>
                <a:cs typeface="Times New Roman" panose="02020603050405020304" pitchFamily="18" charset="0"/>
              </a:rPr>
              <a:t>(повышение квалификации, переподготовки, стажировки),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сертификаты</a:t>
            </a:r>
            <a:r>
              <a:rPr lang="ru-RU" sz="20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Myriad Pro" pitchFamily="34" charset="0"/>
                <a:cs typeface="Times New Roman" panose="02020603050405020304" pitchFamily="18" charset="0"/>
              </a:rPr>
              <a:t>участия в семинарах,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результаты</a:t>
            </a:r>
            <a:r>
              <a:rPr lang="ru-RU" sz="20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Myriad Pro" pitchFamily="34" charset="0"/>
                <a:cs typeface="Times New Roman" panose="02020603050405020304" pitchFamily="18" charset="0"/>
              </a:rPr>
              <a:t>групповой самообразовательной работы (работа МО, творческих групп,</a:t>
            </a:r>
          </a:p>
          <a:p>
            <a:pPr marL="0" indent="0">
              <a:buNone/>
            </a:pPr>
            <a:r>
              <a:rPr lang="ru-RU" sz="2000" dirty="0" smtClean="0">
                <a:latin typeface="Myriad Pro" pitchFamily="34" charset="0"/>
                <a:cs typeface="Times New Roman" panose="02020603050405020304" pitchFamily="18" charset="0"/>
              </a:rPr>
              <a:t>посещение </a:t>
            </a:r>
            <a:r>
              <a:rPr lang="ru-RU" sz="2000" dirty="0">
                <a:latin typeface="Myriad Pro" pitchFamily="34" charset="0"/>
                <a:cs typeface="Times New Roman" panose="02020603050405020304" pitchFamily="18" charset="0"/>
              </a:rPr>
              <a:t>лекций, педагогических </a:t>
            </a:r>
            <a:r>
              <a:rPr lang="ru-RU" sz="2000" dirty="0" smtClean="0">
                <a:latin typeface="Myriad Pro" pitchFamily="34" charset="0"/>
                <a:cs typeface="Times New Roman" panose="02020603050405020304" pitchFamily="18" charset="0"/>
              </a:rPr>
              <a:t>чтений).</a:t>
            </a:r>
            <a:endParaRPr lang="ru-RU" sz="2000" dirty="0"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Информацию лучше представить </a:t>
            </a: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таблице.</a:t>
            </a: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1452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r>
              <a:rPr lang="ru-RU" sz="2000" b="1" u="sng" dirty="0">
                <a:latin typeface="Myriad Pro" pitchFamily="34" charset="0"/>
                <a:cs typeface="Times New Roman" panose="02020603050405020304" pitchFamily="18" charset="0"/>
              </a:rPr>
              <a:t>3.2. Транслирование в педагогических коллективах практических результатов, опыта инновационной профессиональной деятельности аттестуемого, активное участие в работе методических объединений, других педагогических сообществ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40724"/>
              </p:ext>
            </p:extLst>
          </p:nvPr>
        </p:nvGraphicFramePr>
        <p:xfrm>
          <a:off x="731404" y="1208550"/>
          <a:ext cx="1105323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252"/>
                <a:gridCol w="2153040"/>
                <a:gridCol w="2210646"/>
                <a:gridCol w="2210646"/>
                <a:gridCol w="2210646"/>
              </a:tblGrid>
              <a:tr h="4680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 балла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2  балла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1  балл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0  баллов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39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Период, за который представлены результаты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4 года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отсутствуют документы, подтверждающие трансляцию опыта практических результатов педагогической деятельности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488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Результат профессиональной деятельности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публикации (не менее 4)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и/или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выступления (не менее 4)</a:t>
                      </a:r>
                    </a:p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публикации (не менее 3)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и/или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выступления (не менее 3)</a:t>
                      </a:r>
                    </a:p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публикации (не менее 2)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и/или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выступления (не менее 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76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Уровень мероприятия (выступления)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РЕГИОНАЛЬНЫЙ (и выше)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НИЖЕ </a:t>
                      </a:r>
                      <a:r>
                        <a:rPr lang="ru-RU" sz="1800" kern="1200" dirty="0" err="1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РЕГИОНАЛЬНОГОуровня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(в том числе в рамках деятельности методических объединений)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НИЖЕ МУНИЦИПАЛЬНОГО уровня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(в том числе в рамках деятельности методических объединений)</a:t>
                      </a:r>
                    </a:p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63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0801350" cy="580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Myriad Pro" pitchFamily="34" charset="0"/>
                <a:cs typeface="Times New Roman" pitchFamily="18" charset="0"/>
              </a:rPr>
              <a:t>Задачи аттестации:</a:t>
            </a:r>
          </a:p>
          <a:p>
            <a:pPr marL="0" indent="0" algn="ctr">
              <a:buNone/>
            </a:pPr>
            <a:endParaRPr lang="ru-RU" sz="24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-285750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стимулирование целенаправленного, непрерывного повышения уровня квалификации педагогических работников, их методологической культуры,  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профессионального, личностного </a:t>
            </a: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карьерного</a:t>
            </a: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роста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; </a:t>
            </a:r>
            <a:endParaRPr lang="ru-RU" sz="24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-285750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определение необходимости </a:t>
            </a: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дополнительного профессионального образования педагогических работников;</a:t>
            </a:r>
          </a:p>
          <a:p>
            <a:pPr marL="0" indent="0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400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-285750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повышение эффективности и качества педагогической деятельности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;</a:t>
            </a:r>
          </a:p>
          <a:p>
            <a:pPr marL="0" indent="0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lvl="0" indent="-285750" algn="just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  <a:tab pos="447675" algn="l"/>
              </a:tabLst>
            </a:pPr>
            <a:r>
              <a:rPr lang="ru-RU" sz="2400" dirty="0">
                <a:solidFill>
                  <a:prstClr val="black"/>
                </a:solidFill>
                <a:latin typeface="Myriad Pro" pitchFamily="34" charset="0"/>
                <a:cs typeface="Times New Roman" pitchFamily="18" charset="0"/>
              </a:rPr>
              <a:t>выявление перспектив использования потенциальных возможностей педагогических работников, </a:t>
            </a: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 том числе в целях организации (осуществления) методической помощи (поддержки) и наставнической деятельности в ОО; </a:t>
            </a:r>
          </a:p>
          <a:p>
            <a:pPr marL="285750" indent="-285750" algn="just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  <a:tab pos="447675" algn="l"/>
              </a:tabLst>
            </a:pPr>
            <a:endParaRPr lang="ru-RU" sz="3200" dirty="0" smtClean="0">
              <a:solidFill>
                <a:schemeClr val="accent1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  <a:tab pos="447675" algn="l"/>
              </a:tabLst>
            </a:pPr>
            <a:endParaRPr lang="ru-RU" sz="32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695028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Подтверждающие документы: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список</a:t>
            </a: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 публикаций (или сертификаты),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4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программы</a:t>
            </a: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anose="02020603050405020304" pitchFamily="18" charset="0"/>
              </a:rPr>
              <a:t>конференций, семинаров, форумов, съездов, подтверждающих выступления </a:t>
            </a: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аттестуемого.</a:t>
            </a:r>
            <a:endParaRPr lang="ru-RU" sz="24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Информацию </a:t>
            </a:r>
            <a:r>
              <a:rPr lang="ru-RU" sz="2400" b="1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можно </a:t>
            </a: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представить в таблице.</a:t>
            </a: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104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r>
              <a:rPr lang="ru-RU" sz="2200" b="1" u="sng" dirty="0" smtClean="0"/>
              <a:t>3.3. Участие в профессиональных конкурсах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3 балла</a:t>
            </a: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Неоднократное участие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в профессиональных конкурсах 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err="1" smtClean="0">
                <a:ln w="11430"/>
                <a:latin typeface="Myriad Pro" pitchFamily="34" charset="0"/>
                <a:cs typeface="Times New Roman" pitchFamily="18" charset="0"/>
              </a:rPr>
              <a:t>Минпрсвещения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 России , 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реализуемых Академией </a:t>
            </a:r>
            <a:r>
              <a:rPr lang="ru-RU" sz="2200" dirty="0" err="1" smtClean="0">
                <a:ln w="11430"/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 России,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конкурсах, реализуемых при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поддержке </a:t>
            </a:r>
            <a:r>
              <a:rPr lang="ru-RU" sz="2200" dirty="0" err="1">
                <a:ln w="11430"/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России.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2 балла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Участие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 в профессиональных конкурсах не ниже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регионального уровня,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организованных государственными (муниципальными) учреждениями системы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образования.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1 балл</a:t>
            </a:r>
            <a:endParaRPr lang="ru-RU" sz="2200" b="1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Участие в профессиональных конкурсах </a:t>
            </a:r>
            <a:r>
              <a:rPr lang="ru-RU" sz="2200" dirty="0" smtClean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муниципального уровня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,</a:t>
            </a:r>
            <a:r>
              <a:rPr lang="ru-RU" sz="2200" dirty="0">
                <a:ln w="11430"/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200" dirty="0">
                <a:ln w="11430"/>
                <a:latin typeface="Myriad Pro" pitchFamily="34" charset="0"/>
                <a:cs typeface="Times New Roman" pitchFamily="18" charset="0"/>
              </a:rPr>
              <a:t>организованных государственными (муниципальными) учреждениями системы </a:t>
            </a: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образования.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 smtClean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0 баллов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n w="11430"/>
                <a:latin typeface="Myriad Pro" pitchFamily="34" charset="0"/>
                <a:cs typeface="Times New Roman" pitchFamily="18" charset="0"/>
              </a:rPr>
              <a:t>Отсутствует опыт участия в профессиональных конкурсах.</a:t>
            </a:r>
          </a:p>
          <a:p>
            <a:pPr marL="0" indent="0" algn="ctr">
              <a:buNone/>
            </a:pPr>
            <a:r>
              <a:rPr lang="ru-RU" sz="2200" b="1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2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229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n w="11430"/>
                <a:latin typeface="Myriad Pro" pitchFamily="34" charset="0"/>
                <a:cs typeface="Times New Roman" pitchFamily="18" charset="0"/>
              </a:rPr>
              <a:t>Подтверждающие документы: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ln w="11430"/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дипломы, грамоты, сертификаты </a:t>
            </a:r>
            <a:r>
              <a:rPr lang="ru-RU" sz="2400" dirty="0" smtClean="0">
                <a:latin typeface="Myriad Pro" pitchFamily="34" charset="0"/>
                <a:cs typeface="Times New Roman" panose="02020603050405020304" pitchFamily="18" charset="0"/>
              </a:rPr>
              <a:t>участия в профессиональных конкурсах с указанием их статуса.</a:t>
            </a:r>
            <a:endParaRPr lang="ru-RU" sz="24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4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Информацию можно представить в таблице.</a:t>
            </a: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1797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r>
              <a:rPr lang="ru-RU" sz="2000" b="1" u="sng" dirty="0">
                <a:latin typeface="Myriad Pro" pitchFamily="34" charset="0"/>
                <a:cs typeface="Times New Roman" panose="02020603050405020304" pitchFamily="18" charset="0"/>
              </a:rPr>
              <a:t>3.4. Общественное признание профессионализма аттестуемого участниками образовательных отношений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681745"/>
              </p:ext>
            </p:extLst>
          </p:nvPr>
        </p:nvGraphicFramePr>
        <p:xfrm>
          <a:off x="1019436" y="848112"/>
          <a:ext cx="10837203" cy="600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906"/>
                <a:gridCol w="1846441"/>
                <a:gridCol w="4045394"/>
                <a:gridCol w="3414462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Период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Уровень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6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7 лет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участие в работе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экспертных групп, жюри конкурсов;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грамоты, благодарности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региональный (и выше);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региональный (и выше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) от государственных органов и социально значимых организаций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6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участие в работе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экспертных групп, жюри конкурсов;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грамоты, благодарности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муниципальный;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муниципальный  (и выше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) от муниципальных   и социально значимых организаций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6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3 лет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участие в работе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экспертных групп, жюри конкурсов;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грамоты, благодарности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муниципальный;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муниципальный  (и выше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) от муниципальных   и социально значимых организаций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6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0 баллов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отсутствуют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 данные об общественном признании;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работа в жюри и экспертных комиссиях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менее 3 лет;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- работа в жюри и экспертных комиссиях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Myriad Pro" pitchFamily="34" charset="0"/>
                          <a:ea typeface="+mn-ea"/>
                          <a:cs typeface="Times New Roman" panose="02020603050405020304" pitchFamily="18" charset="0"/>
                        </a:rPr>
                        <a:t>не связана с основной профессиональной деятельностью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Myriad Pro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3692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332656"/>
            <a:ext cx="1116124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</a:t>
            </a:r>
            <a:endParaRPr lang="ru-RU" sz="2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b="1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n w="11430"/>
                <a:latin typeface="Myriad Pro" pitchFamily="34" charset="0"/>
                <a:cs typeface="Times New Roman" pitchFamily="18" charset="0"/>
              </a:rPr>
              <a:t>Представлены подтверждающие документы:</a:t>
            </a:r>
            <a:endParaRPr lang="ru-RU" sz="2400" b="1" dirty="0" smtClean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документы, подтверждающие участие в работе экспертных комиссий, жюри конкурсов; </a:t>
            </a:r>
          </a:p>
          <a:p>
            <a:pPr marL="0" indent="0">
              <a:buNone/>
            </a:pP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грамоты;</a:t>
            </a:r>
          </a:p>
          <a:p>
            <a:pPr marL="0" indent="0">
              <a:buNone/>
            </a:pP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благодарности и т. д.</a:t>
            </a:r>
          </a:p>
          <a:p>
            <a:pPr marL="0" indent="0">
              <a:buNone/>
            </a:pPr>
            <a:r>
              <a:rPr lang="ru-RU" sz="2400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Myriad Pro" pitchFamily="34" charset="0"/>
                <a:cs typeface="Times New Roman" panose="02020603050405020304" pitchFamily="18" charset="0"/>
              </a:rPr>
              <a:t>Информацию можно представить в таблице.</a:t>
            </a:r>
          </a:p>
          <a:p>
            <a:pPr marL="0" indent="0" algn="ctr">
              <a:buNone/>
            </a:pPr>
            <a:endParaRPr lang="ru-RU" sz="4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740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1161240" cy="53645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u="sng" dirty="0" smtClean="0">
                <a:ln w="11430"/>
                <a:latin typeface="Myriad Pro" pitchFamily="34" charset="0"/>
                <a:cs typeface="Times New Roman" pitchFamily="18" charset="0"/>
              </a:rPr>
              <a:t>Все документы размещены на официальном сайте </a:t>
            </a:r>
          </a:p>
          <a:p>
            <a:pPr marL="0" indent="0" algn="ctr">
              <a:buNone/>
            </a:pPr>
            <a:r>
              <a:rPr lang="ru-RU" sz="3200" b="1" u="sng" dirty="0" smtClean="0">
                <a:ln w="11430"/>
                <a:latin typeface="Myriad Pro" pitchFamily="34" charset="0"/>
                <a:cs typeface="Times New Roman" pitchFamily="18" charset="0"/>
              </a:rPr>
              <a:t>МАУ </a:t>
            </a:r>
            <a:r>
              <a:rPr lang="ru-RU" sz="3200" b="1" u="sng" dirty="0">
                <a:ln w="11430"/>
                <a:latin typeface="Myriad Pro" pitchFamily="34" charset="0"/>
                <a:cs typeface="Times New Roman" pitchFamily="18" charset="0"/>
              </a:rPr>
              <a:t>ДПО </a:t>
            </a:r>
            <a:r>
              <a:rPr lang="ru-RU" sz="3200" b="1" u="sng" dirty="0" smtClean="0">
                <a:ln w="11430"/>
                <a:latin typeface="Myriad Pro" pitchFamily="34" charset="0"/>
                <a:cs typeface="Times New Roman" pitchFamily="18" charset="0"/>
              </a:rPr>
              <a:t>НИСО</a:t>
            </a:r>
          </a:p>
          <a:p>
            <a:pPr marL="0" indent="0" algn="ctr">
              <a:buNone/>
            </a:pPr>
            <a:endParaRPr lang="ru-RU" sz="3200" u="sng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u="sng" dirty="0">
                <a:ln w="11430"/>
                <a:latin typeface="Myriad Pro" pitchFamily="34" charset="0"/>
                <a:cs typeface="Times New Roman" pitchFamily="18" charset="0"/>
              </a:rPr>
              <a:t>Аттестация </a:t>
            </a:r>
            <a:r>
              <a:rPr lang="ru-RU" sz="3200" b="1" u="sng" dirty="0" smtClean="0">
                <a:ln w="11430"/>
                <a:latin typeface="Myriad Pro" pitchFamily="34" charset="0"/>
                <a:cs typeface="Times New Roman" pitchFamily="18" charset="0"/>
              </a:rPr>
              <a:t>педагогов</a:t>
            </a:r>
            <a:endParaRPr lang="ru-RU" sz="3200" b="1" u="sng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n w="11430"/>
                <a:latin typeface="Myriad Pro" pitchFamily="34" charset="0"/>
                <a:cs typeface="Times New Roman" pitchFamily="18" charset="0"/>
              </a:rPr>
              <a:t>федеральный уровень </a:t>
            </a:r>
            <a:endParaRPr lang="ru-RU" sz="3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smtClean="0">
                <a:ln w="11430"/>
                <a:latin typeface="Myriad Pro" pitchFamily="34" charset="0"/>
                <a:cs typeface="Times New Roman" pitchFamily="18" charset="0"/>
              </a:rPr>
              <a:t>региональный уровень </a:t>
            </a:r>
            <a:endParaRPr lang="ru-RU" sz="3200" dirty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n w="11430"/>
                <a:latin typeface="Myriad Pro" pitchFamily="34" charset="0"/>
                <a:cs typeface="Times New Roman" pitchFamily="18" charset="0"/>
              </a:rPr>
              <a:t>  муниципальный уровень</a:t>
            </a:r>
          </a:p>
          <a:p>
            <a:pPr marL="0" indent="0" algn="ctr">
              <a:buNone/>
            </a:pPr>
            <a:endParaRPr lang="ru-RU" sz="3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u="sng" dirty="0">
                <a:hlinkClick r:id="rId3"/>
              </a:rPr>
              <a:t>https://niso54.ru/node/14</a:t>
            </a:r>
            <a:endParaRPr lang="ru-RU" sz="3200" dirty="0" smtClean="0">
              <a:ln w="11430"/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n w="11430"/>
                <a:latin typeface="Myriad Pro" pitchFamily="34" charset="0"/>
                <a:cs typeface="Times New Roman" pitchFamily="18" charset="0"/>
              </a:rPr>
              <a:t> </a:t>
            </a:r>
            <a:endParaRPr lang="ru-RU" sz="3200" dirty="0">
              <a:ln w="11430"/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03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404" y="728700"/>
            <a:ext cx="10801350" cy="580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Myriad Pro" pitchFamily="34" charset="0"/>
                <a:cs typeface="Times New Roman" pitchFamily="18" charset="0"/>
              </a:rPr>
              <a:t>Задачи аттестации:</a:t>
            </a:r>
          </a:p>
          <a:p>
            <a:pPr marL="0" indent="0" algn="ctr"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285750" indent="-285750" algn="just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  <a:tab pos="447675" algn="l"/>
              </a:tabLst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учет требований ФГОС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к кадровым условиям реализации образовательных программ</a:t>
            </a:r>
            <a:r>
              <a:rPr lang="ru-RU" sz="2400" b="1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при формировании кадрового состава ОО;</a:t>
            </a:r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  <a:tab pos="447675" algn="l"/>
              </a:tabLst>
            </a:pPr>
            <a:endParaRPr lang="ru-RU" sz="2400" dirty="0" smtClean="0">
              <a:latin typeface="Myriad Pro" pitchFamily="34" charset="0"/>
              <a:cs typeface="Times New Roman" pitchFamily="18" charset="0"/>
            </a:endParaRPr>
          </a:p>
          <a:p>
            <a:pPr marL="285750" indent="-285750" algn="just" defTabSz="1809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80975" algn="l"/>
                <a:tab pos="447675" algn="l"/>
              </a:tabLst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обеспечение дифференциации размеров оплаты труда педагогических работников с учетом установленных квалификационных категорий и объема их преподавательской (педагогической) работы </a:t>
            </a:r>
            <a:r>
              <a:rPr lang="ru-RU" sz="2400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либо дополнительной работы.</a:t>
            </a:r>
          </a:p>
          <a:p>
            <a:pPr marL="0" indent="0" algn="just" defTabSz="180975">
              <a:lnSpc>
                <a:spcPct val="100000"/>
              </a:lnSpc>
              <a:spcBef>
                <a:spcPts val="0"/>
              </a:spcBef>
              <a:buNone/>
              <a:tabLst>
                <a:tab pos="180975" algn="l"/>
                <a:tab pos="447675" algn="l"/>
              </a:tabLst>
            </a:pPr>
            <a:endParaRPr lang="ru-RU" sz="21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 smtClean="0"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2441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0801350" cy="580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2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2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Myriad Pro" pitchFamily="34" charset="0"/>
                <a:cs typeface="Times New Roman" pitchFamily="18" charset="0"/>
              </a:rPr>
              <a:t>Квалификационные </a:t>
            </a:r>
            <a:r>
              <a:rPr lang="ru-RU" dirty="0">
                <a:latin typeface="Myriad Pro" pitchFamily="34" charset="0"/>
                <a:cs typeface="Times New Roman" pitchFamily="18" charset="0"/>
              </a:rPr>
              <a:t>категории, установленные педагогическим работникам организаций, осуществляющих образовательную деятельность, </a:t>
            </a:r>
            <a:r>
              <a:rPr lang="ru-RU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до вступления в силу настоящего приказа, сохраняются в течение срока, на который они были </a:t>
            </a:r>
            <a:r>
              <a:rPr lang="ru-RU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установлены.</a:t>
            </a: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3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355" y="656692"/>
            <a:ext cx="10801350" cy="53645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3000" dirty="0" smtClean="0">
                <a:latin typeface="Myriad Pro" pitchFamily="34" charset="0"/>
                <a:cs typeface="Times New Roman" pitchFamily="18" charset="0"/>
              </a:rPr>
              <a:t>Заявление </a:t>
            </a:r>
            <a:r>
              <a:rPr lang="ru-RU" sz="3000" dirty="0">
                <a:latin typeface="Myriad Pro" pitchFamily="34" charset="0"/>
                <a:cs typeface="Times New Roman" pitchFamily="18" charset="0"/>
              </a:rPr>
              <a:t>в аттестационную комиссию подаются педагогическими работниками </a:t>
            </a:r>
            <a:r>
              <a:rPr lang="ru-RU" sz="30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независимо от продолжительности их работы в ОО</a:t>
            </a:r>
            <a:r>
              <a:rPr lang="ru-RU" sz="3000" dirty="0">
                <a:latin typeface="Myriad Pro" pitchFamily="34" charset="0"/>
                <a:cs typeface="Times New Roman" pitchFamily="18" charset="0"/>
              </a:rPr>
              <a:t>, в том числе в период нахождения в отпуске по уходу за ребенком</a:t>
            </a:r>
            <a:r>
              <a:rPr lang="ru-RU" sz="3000" dirty="0" smtClean="0">
                <a:latin typeface="Myriad Pro" pitchFamily="34" charset="0"/>
                <a:cs typeface="Times New Roman" pitchFamily="18" charset="0"/>
              </a:rPr>
              <a:t>.</a:t>
            </a:r>
            <a:endParaRPr lang="en-US" sz="30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dirty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Myriad Pro" pitchFamily="34" charset="0"/>
                <a:cs typeface="Times New Roman" pitchFamily="18" charset="0"/>
              </a:rPr>
              <a:t>Минпросвещения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Myriad Pro" pitchFamily="34" charset="0"/>
                <a:cs typeface="Times New Roman" pitchFamily="18" charset="0"/>
              </a:rPr>
              <a:t>России от 24.03.2023 № 196 «Об утверждения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800" dirty="0" smtClean="0">
                <a:latin typeface="Myriad Pro" pitchFamily="34" charset="0"/>
                <a:cs typeface="Times New Roman" pitchFamily="18" charset="0"/>
              </a:rPr>
              <a:t>»</a:t>
            </a:r>
            <a:endParaRPr lang="ru-RU" sz="1800" dirty="0">
              <a:latin typeface="Myriad Pro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620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548680"/>
            <a:ext cx="10801350" cy="5808303"/>
          </a:xfrm>
        </p:spPr>
        <p:txBody>
          <a:bodyPr>
            <a:normAutofit fontScale="40000" lnSpcReduction="20000"/>
          </a:bodyPr>
          <a:lstStyle/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45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55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just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6500" dirty="0" smtClean="0">
                <a:latin typeface="Myriad Pro" pitchFamily="34" charset="0"/>
                <a:cs typeface="Times New Roman" pitchFamily="18" charset="0"/>
              </a:rPr>
              <a:t>Порядок </a:t>
            </a:r>
            <a:r>
              <a:rPr lang="ru-RU" sz="6500" dirty="0">
                <a:latin typeface="Myriad Pro" pitchFamily="34" charset="0"/>
                <a:cs typeface="Times New Roman" pitchFamily="18" charset="0"/>
              </a:rPr>
              <a:t>аттестации </a:t>
            </a:r>
            <a:r>
              <a:rPr lang="ru-RU" sz="65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не ограничивает какими-либо сроками</a:t>
            </a:r>
            <a:r>
              <a:rPr lang="ru-RU" sz="6500" b="1" dirty="0">
                <a:solidFill>
                  <a:srgbClr val="0070C0"/>
                </a:solidFill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6500" dirty="0">
                <a:latin typeface="Myriad Pro" pitchFamily="34" charset="0"/>
                <a:cs typeface="Times New Roman" pitchFamily="18" charset="0"/>
              </a:rPr>
              <a:t>право педагогического работника, имеющего (имевшего) первую квалификационную категорию по одной из </a:t>
            </a:r>
            <a:r>
              <a:rPr lang="ru-RU" sz="6500" dirty="0" smtClean="0">
                <a:latin typeface="Myriad Pro" pitchFamily="34" charset="0"/>
                <a:cs typeface="Times New Roman" pitchFamily="18" charset="0"/>
              </a:rPr>
              <a:t>должностей, </a:t>
            </a:r>
            <a:r>
              <a:rPr lang="ru-RU" sz="6500" dirty="0">
                <a:latin typeface="Myriad Pro" pitchFamily="34" charset="0"/>
                <a:cs typeface="Times New Roman" pitchFamily="18" charset="0"/>
              </a:rPr>
              <a:t>обращаться в аттестационную комиссию с заявлением о проведении его аттестации в целях установления </a:t>
            </a:r>
            <a:r>
              <a:rPr lang="ru-RU" sz="6500" b="1" dirty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высшей квалификационной категории по указанной в заявлении </a:t>
            </a:r>
            <a:r>
              <a:rPr lang="ru-RU" sz="65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должности</a:t>
            </a:r>
            <a:r>
              <a:rPr lang="ru-RU" sz="6000" b="1" dirty="0" smtClean="0">
                <a:solidFill>
                  <a:srgbClr val="FF0000"/>
                </a:solidFill>
                <a:latin typeface="Myriad Pro" pitchFamily="34" charset="0"/>
                <a:cs typeface="Times New Roman" pitchFamily="18" charset="0"/>
              </a:rPr>
              <a:t>.</a:t>
            </a: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4500" dirty="0" smtClean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400" dirty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400" dirty="0">
              <a:latin typeface="Myriad Pro" pitchFamily="34" charset="0"/>
              <a:cs typeface="Times New Roman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19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800" dirty="0" smtClean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ru-RU" sz="3800" dirty="0" smtClean="0">
                <a:latin typeface="Myriad Pro" pitchFamily="34" charset="0"/>
                <a:cs typeface="Times New Roman" panose="02020603050405020304" pitchFamily="18" charset="0"/>
              </a:rPr>
              <a:t>Ответы </a:t>
            </a:r>
            <a:r>
              <a:rPr lang="ru-RU" sz="3800" dirty="0">
                <a:latin typeface="Myriad Pro" pitchFamily="34" charset="0"/>
                <a:cs typeface="Times New Roman" panose="02020603050405020304" pitchFamily="18" charset="0"/>
              </a:rPr>
              <a:t>на часто задаваемые вопросы по применению Порядка проведения аттестации педагогических работников организаций, осуществляющих образовательную деятельность (</a:t>
            </a:r>
            <a:r>
              <a:rPr lang="ru-RU" sz="3800" dirty="0" err="1" smtClean="0">
                <a:latin typeface="Myriad Pro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3800" dirty="0" smtClean="0">
                <a:latin typeface="Myriad Pro" pitchFamily="34" charset="0"/>
                <a:cs typeface="Times New Roman" panose="02020603050405020304" pitchFamily="18" charset="0"/>
              </a:rPr>
              <a:t> </a:t>
            </a:r>
            <a:r>
              <a:rPr lang="ru-RU" sz="3800" dirty="0">
                <a:latin typeface="Myriad Pro" pitchFamily="34" charset="0"/>
                <a:cs typeface="Times New Roman" panose="02020603050405020304" pitchFamily="18" charset="0"/>
              </a:rPr>
              <a:t>РФ и Общероссийский Профсоюз </a:t>
            </a:r>
            <a:r>
              <a:rPr lang="ru-RU" sz="3800" dirty="0" smtClean="0">
                <a:latin typeface="Myriad Pro" pitchFamily="34" charset="0"/>
                <a:cs typeface="Times New Roman" panose="02020603050405020304" pitchFamily="18" charset="0"/>
              </a:rPr>
              <a:t>образования) </a:t>
            </a:r>
            <a:endParaRPr lang="ru-RU" sz="3800" dirty="0">
              <a:latin typeface="Myriad Pro" pitchFamily="34" charset="0"/>
              <a:cs typeface="Times New Roman" panose="02020603050405020304" pitchFamily="18" charset="0"/>
            </a:endParaRPr>
          </a:p>
          <a:p>
            <a:pPr marL="0" indent="0" algn="ctr" defTabSz="180975">
              <a:lnSpc>
                <a:spcPct val="12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endParaRPr lang="ru-RU" sz="3300" b="1" dirty="0" smtClean="0">
              <a:solidFill>
                <a:srgbClr val="FF0000"/>
              </a:solidFill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5989</TotalTime>
  <Words>4106</Words>
  <Application>Microsoft Office PowerPoint</Application>
  <PresentationFormat>Произвольный</PresentationFormat>
  <Paragraphs>676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55</vt:i4>
      </vt:variant>
    </vt:vector>
  </HeadingPairs>
  <TitlesOfParts>
    <vt:vector size="58" baseType="lpstr">
      <vt:lpstr>Тема Office</vt:lpstr>
      <vt:lpstr>1_Тема Office</vt:lpstr>
      <vt:lpstr>2_Тема Office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Гладкова Ирина Александровна</cp:lastModifiedBy>
  <cp:revision>287</cp:revision>
  <dcterms:created xsi:type="dcterms:W3CDTF">2022-02-10T09:33:50Z</dcterms:created>
  <dcterms:modified xsi:type="dcterms:W3CDTF">2023-11-24T05:42:46Z</dcterms:modified>
</cp:coreProperties>
</file>