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65" r:id="rId2"/>
    <p:sldId id="270" r:id="rId3"/>
    <p:sldId id="280" r:id="rId4"/>
    <p:sldId id="271" r:id="rId5"/>
    <p:sldId id="272" r:id="rId6"/>
    <p:sldId id="273" r:id="rId7"/>
    <p:sldId id="274" r:id="rId8"/>
    <p:sldId id="275" r:id="rId9"/>
    <p:sldId id="276" r:id="rId10"/>
    <p:sldId id="269" r:id="rId11"/>
    <p:sldId id="263" r:id="rId12"/>
    <p:sldId id="264" r:id="rId13"/>
    <p:sldId id="266" r:id="rId14"/>
    <p:sldId id="267" r:id="rId15"/>
    <p:sldId id="277" r:id="rId16"/>
    <p:sldId id="278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73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5ED8B-0C5E-42A8-A0FE-2D356FA45182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67EB9-7C99-482E-B85C-F3D1758FC7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538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61E0-E5C2-425C-93BB-42888FDF0A6C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137-DEDE-4611-AA2B-94FC082D8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61E0-E5C2-425C-93BB-42888FDF0A6C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137-DEDE-4611-AA2B-94FC082D8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40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61E0-E5C2-425C-93BB-42888FDF0A6C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137-DEDE-4611-AA2B-94FC082D88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732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61E0-E5C2-425C-93BB-42888FDF0A6C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137-DEDE-4611-AA2B-94FC082D8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6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61E0-E5C2-425C-93BB-42888FDF0A6C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137-DEDE-4611-AA2B-94FC082D88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2270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61E0-E5C2-425C-93BB-42888FDF0A6C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137-DEDE-4611-AA2B-94FC082D8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33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61E0-E5C2-425C-93BB-42888FDF0A6C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137-DEDE-4611-AA2B-94FC082D8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778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61E0-E5C2-425C-93BB-42888FDF0A6C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137-DEDE-4611-AA2B-94FC082D8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8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61E0-E5C2-425C-93BB-42888FDF0A6C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137-DEDE-4611-AA2B-94FC082D8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61E0-E5C2-425C-93BB-42888FDF0A6C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137-DEDE-4611-AA2B-94FC082D8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3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61E0-E5C2-425C-93BB-42888FDF0A6C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137-DEDE-4611-AA2B-94FC082D8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34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61E0-E5C2-425C-93BB-42888FDF0A6C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137-DEDE-4611-AA2B-94FC082D8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2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61E0-E5C2-425C-93BB-42888FDF0A6C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137-DEDE-4611-AA2B-94FC082D8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18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61E0-E5C2-425C-93BB-42888FDF0A6C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137-DEDE-4611-AA2B-94FC082D8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25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61E0-E5C2-425C-93BB-42888FDF0A6C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137-DEDE-4611-AA2B-94FC082D8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55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61E0-E5C2-425C-93BB-42888FDF0A6C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137-DEDE-4611-AA2B-94FC082D8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5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E61E0-E5C2-425C-93BB-42888FDF0A6C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AE8137-DEDE-4611-AA2B-94FC082D8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42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uageadvisor.net/intermediate-vocabulary-games/#dearflip-df_91379/27/" TargetMode="External"/><Relationship Id="rId2" Type="http://schemas.openxmlformats.org/officeDocument/2006/relationships/hyperlink" Target="https://www.teachingenglish.org.uk/flashcardmak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oup.com/elt/grammarfriend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09600"/>
            <a:ext cx="6336705" cy="6131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Муниципальное бюджетное общеобразовательное учреждение</a:t>
            </a:r>
            <a:b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города Новосибирска «Лицей № 136 имени Героя Российской Федерации </a:t>
            </a:r>
            <a:b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Сидорова Романа Викторовича»</a:t>
            </a:r>
            <a:b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Формирование коммуникативных УУД на уроках английского языка как необходимое условие развития навыков устной и письменной речи </a:t>
            </a:r>
            <a:r>
              <a:rPr lang="ru-RU" sz="2400" b="1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 </a:t>
            </a:r>
            <a:r>
              <a:rPr lang="ru-RU" sz="2400" b="1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обучающихся</a:t>
            </a:r>
            <a:r>
              <a:rPr lang="ru-RU" sz="24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b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b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 </a:t>
            </a:r>
            <a:b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первой       </a:t>
            </a:r>
            <a:b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квалификационной категории                                                                                      </a:t>
            </a:r>
            <a:b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Красникова И.Ю</a:t>
            </a:r>
            <a:b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2023/2024</a:t>
            </a:r>
            <a:b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09600"/>
            <a:ext cx="6345752" cy="65916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критического мышления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«Расскажи – и я забуду (узнаю),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Покажи – и я запомню,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Дай попробовать – и я пойму»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Китайская пословица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6273744" cy="5760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 </a:t>
            </a:r>
            <a:r>
              <a:rPr lang="ru-RU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вызова (</a:t>
            </a:r>
            <a:r>
              <a:rPr lang="en-US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Evocation)</a:t>
            </a:r>
            <a:r>
              <a:rPr lang="ru-RU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9353" t="22189" r="19708" b="25230"/>
          <a:stretch/>
        </p:blipFill>
        <p:spPr bwMode="auto">
          <a:xfrm>
            <a:off x="611560" y="1628800"/>
            <a:ext cx="5904656" cy="43204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6201736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1800" dirty="0" smtClean="0"/>
              <a:t> </a:t>
            </a:r>
            <a:r>
              <a:rPr lang="ru-RU" sz="28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 осмысления содержания</a:t>
            </a:r>
            <a:r>
              <a:rPr lang="en-US" sz="28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realization of meaning)</a:t>
            </a: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2827" t="13028" r="10529" b="18426"/>
          <a:stretch/>
        </p:blipFill>
        <p:spPr bwMode="auto">
          <a:xfrm>
            <a:off x="839482" y="1628775"/>
            <a:ext cx="5737837" cy="4105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548680"/>
            <a:ext cx="6347713" cy="864096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Фаза осмысления содержания</a:t>
            </a:r>
            <a:r>
              <a:rPr lang="en-US" sz="2800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 realization of meaning)</a:t>
            </a:r>
            <a:endParaRPr lang="ru-RU" sz="2800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7323" t="49546" r="25729" b="19188"/>
          <a:stretch/>
        </p:blipFill>
        <p:spPr bwMode="auto">
          <a:xfrm>
            <a:off x="467544" y="1700808"/>
            <a:ext cx="5891668" cy="3537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336705" cy="648072"/>
          </a:xfrm>
        </p:spPr>
        <p:txBody>
          <a:bodyPr>
            <a:normAutofit/>
          </a:bodyPr>
          <a:lstStyle/>
          <a:p>
            <a:r>
              <a:rPr lang="ru-RU" b="1" dirty="0"/>
              <a:t> </a:t>
            </a:r>
            <a:r>
              <a:rPr lang="ru-RU" sz="32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 </a:t>
            </a:r>
            <a:r>
              <a:rPr lang="ru-RU" sz="3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рефлексии (</a:t>
            </a:r>
            <a:r>
              <a:rPr lang="en-US" sz="3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reflection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6336705" cy="43924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Holidays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Impressive,   remarkable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Travel,  journey, pass through.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 broadens the mind.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Travelling</a:t>
            </a:r>
          </a:p>
          <a:p>
            <a:pPr marL="0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09600"/>
            <a:ext cx="6273744" cy="5151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Технология проектной деятельности 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6417761" cy="470059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спрашивать, то есть выяснять точки зрения других учащихся, делать запрос учителю и др.;</a:t>
            </a:r>
          </a:p>
          <a:p>
            <a:pPr lvl="0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договариваться;</a:t>
            </a:r>
          </a:p>
          <a:p>
            <a:pPr lvl="0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выражать свою точку зрения.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интервьюировать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изучать и анализировать  общественное мнение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09600"/>
            <a:ext cx="6345752" cy="587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ИКТ технология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teachingenglish</a:t>
            </a:r>
            <a:r>
              <a:rPr lang="ru-RU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org</a:t>
            </a:r>
            <a:r>
              <a:rPr lang="ru-RU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uk</a:t>
            </a:r>
            <a:r>
              <a:rPr lang="ru-RU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flashcardmake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languageadvisor</a:t>
            </a:r>
            <a:r>
              <a:rPr lang="ru-RU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net</a:t>
            </a:r>
            <a:r>
              <a:rPr lang="ru-RU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intermediate</a:t>
            </a:r>
            <a:r>
              <a:rPr lang="ru-RU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vocabulary</a:t>
            </a:r>
            <a:r>
              <a:rPr lang="ru-RU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games</a:t>
            </a:r>
            <a:r>
              <a:rPr lang="ru-RU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/#</a:t>
            </a:r>
            <a:r>
              <a:rPr lang="en-US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dearflip</a:t>
            </a:r>
            <a:r>
              <a:rPr lang="ru-RU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df</a:t>
            </a:r>
            <a:r>
              <a:rPr lang="ru-RU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_91379/27/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oup</a:t>
            </a:r>
            <a:r>
              <a:rPr lang="ru-RU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com</a:t>
            </a:r>
            <a:r>
              <a:rPr lang="ru-RU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elt</a:t>
            </a:r>
            <a:r>
              <a:rPr lang="ru-RU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grammarfriends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TolearnEnglish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Фоксфорд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Якласс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(uch.ru)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5" cstate="print"/>
          <a:srcRect l="31809" t="19370" r="33698" b="34081"/>
          <a:stretch>
            <a:fillRect/>
          </a:stretch>
        </p:blipFill>
        <p:spPr bwMode="auto">
          <a:xfrm>
            <a:off x="3275856" y="3645024"/>
            <a:ext cx="3187963" cy="242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6633785" cy="454759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Ребенок-это не сосуд, который надо наполнить, а факел, который надо зажечь»</a:t>
            </a:r>
            <a:br>
              <a:rPr lang="ru-RU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Плутарх)</a:t>
            </a:r>
            <a:endParaRPr lang="ru-RU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995644"/>
            <a:ext cx="648976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9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9" y="609600"/>
            <a:ext cx="6345753" cy="4619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9010" t="18377" r="31739" b="26325"/>
          <a:stretch>
            <a:fillRect/>
          </a:stretch>
        </p:blipFill>
        <p:spPr bwMode="auto">
          <a:xfrm>
            <a:off x="611560" y="620688"/>
            <a:ext cx="63367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09600"/>
            <a:ext cx="6345752" cy="803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Коммуникативные универсальные учебные действия (согласно требованиям ФГОС) обеспечивают способность осуществлять продуктивное общение в совместной деятельности, проявляя толерантность в общении, соблюдая правила вербального и невербального поведения с учётом конкретной ситуации.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772816"/>
            <a:ext cx="3088710" cy="72008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коммуникативным УУД  относятся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98" y="2636912"/>
            <a:ext cx="3098305" cy="381642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вступать в учебный диалог с учителем, одноклассниками, участвовать в общей беседе, соблюдая правила речевого поведения;</a:t>
            </a:r>
          </a:p>
          <a:p>
            <a:r>
              <a:rPr lang="ru-RU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задавать вопросы, слушать и отвечать на вопросы других, формулировать собственные мысли, </a:t>
            </a:r>
            <a:r>
              <a:rPr lang="ru-RU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высказывать</a:t>
            </a:r>
            <a:r>
              <a:rPr lang="ru-RU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обосновывать свою точку зрения; </a:t>
            </a:r>
          </a:p>
          <a:p>
            <a:r>
              <a:rPr lang="ru-RU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строить небольшие монологические высказывания, осуществлять совместную деятельность в парах и  рабочих  группах с учётом конкретных учебно-познавательных задач</a:t>
            </a:r>
            <a:endParaRPr lang="ru-RU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07904" y="1772816"/>
            <a:ext cx="3249408" cy="72008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коммуникативных УУД предполагает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779912" y="2636912"/>
            <a:ext cx="3177400" cy="381642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планирование учебного сотрудничества с учителем и сверстниками – определение цели, функций участников, способов взаимодействия; 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постановка вопросов – инициативное сотрудничество в поиске и сборе информации; 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разрешение конфликтов – выявление, идентификация проблемы, поиск и оценка альтернативных способов разрешения конфликта, принятие решения и его реализация; 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умение с достаточной полнотой и точностью выражать свои мысли в соответствии с задачами и условиями коммуникации; владение монологической и диалогической формами речи в соответствии с грамматическими и синтаксическими нормами родного языка;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формирование умения объяснять свой выбор, строить фразы, отвечать на поставленный вопрос, аргументировать;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формирование вербальных способов коммуникации (вижу, слышу, слушаю, отвечаю, спрашиваю);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формирование невербальных способов коммуникации – посредством контакта глаз, мимики, жестов, позы, интонации и т.п.);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формирование умения работать в парах и малых группах.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Технологии, помогающие формированию коммуникативных 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 технологии; </a:t>
            </a:r>
          </a:p>
          <a:p>
            <a:r>
              <a:rPr 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информационно-коммуникационные технологии; </a:t>
            </a:r>
          </a:p>
          <a:p>
            <a:r>
              <a:rPr 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 проектной деятельности; </a:t>
            </a:r>
          </a:p>
          <a:p>
            <a:r>
              <a:rPr 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 развития критического мышления;</a:t>
            </a:r>
          </a:p>
          <a:p>
            <a:r>
              <a:rPr 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технология проблемного обучения; </a:t>
            </a:r>
          </a:p>
          <a:p>
            <a:r>
              <a:rPr 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технология обучения в сотрудничестве.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09600"/>
            <a:ext cx="6345752" cy="6591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 технология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6633785" cy="44125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игровых технологий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достичь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сразу нескольких целей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расширить и закрепить изученный лексико-грамматический материал;</a:t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-развить речевые умения учеников;</a:t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-развить память, внимание, сообразительность, воображение;</a:t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-создать атмосферу поиска и творчества на уроке;</a:t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-развить творческую активность, инициативу,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учащихся;</a:t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-научить сотрудничать в разнообразных по составу группах;</a:t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-снять эмоциональное напряжение, монотонность.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09600"/>
            <a:ext cx="6345752" cy="6591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Учебные игры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556793"/>
            <a:ext cx="3088711" cy="288032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языковые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916832"/>
            <a:ext cx="3232727" cy="4124531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фонетические, лексические, грамматические</a:t>
            </a: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35896" y="1556792"/>
            <a:ext cx="3378704" cy="288032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речевые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51920" y="1916832"/>
            <a:ext cx="3105392" cy="4124531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формирование умения в одном или нескольких видах речевой деятельности.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get up at 7 o’clock.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get up at 7 o’clock. I wash myself.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get up at 7 o’clock. I wash myself. I have breakfast…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20700" t="11247" r="36341" b="19017"/>
          <a:stretch>
            <a:fillRect/>
          </a:stretch>
        </p:blipFill>
        <p:spPr bwMode="auto">
          <a:xfrm>
            <a:off x="539553" y="2996953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 l="13578" t="7143" r="14748" b="8571"/>
          <a:stretch>
            <a:fillRect/>
          </a:stretch>
        </p:blipFill>
        <p:spPr bwMode="auto">
          <a:xfrm>
            <a:off x="1691680" y="4653136"/>
            <a:ext cx="15841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6561776" cy="28803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Ролевые игры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6633785" cy="5132643"/>
          </a:xfrm>
        </p:spPr>
        <p:txBody>
          <a:bodyPr/>
          <a:lstStyle/>
          <a:p>
            <a:pPr>
              <a:buNone/>
            </a:pPr>
            <a:r>
              <a:rPr lang="ru-RU" sz="1000" dirty="0" smtClean="0"/>
              <a:t>1. </a:t>
            </a:r>
            <a:r>
              <a:rPr lang="en-US" sz="1000" dirty="0" smtClean="0"/>
              <a:t>Role play the dialogue  (by the characters/roles)</a:t>
            </a:r>
            <a:r>
              <a:rPr lang="ru-RU" sz="1000" dirty="0" smtClean="0"/>
              <a:t>       </a:t>
            </a:r>
            <a:r>
              <a:rPr lang="en-US" sz="1000" dirty="0" smtClean="0"/>
              <a:t>Student1 from China</a:t>
            </a:r>
            <a:r>
              <a:rPr lang="ru-RU" sz="1000" dirty="0" smtClean="0"/>
              <a:t>              </a:t>
            </a:r>
            <a:r>
              <a:rPr lang="en-US" sz="1000" dirty="0" smtClean="0"/>
              <a:t>Student 2 from  the USA</a:t>
            </a:r>
            <a:endParaRPr lang="ru-RU" sz="1000" dirty="0" smtClean="0"/>
          </a:p>
          <a:p>
            <a:pPr>
              <a:buNone/>
            </a:pPr>
            <a:r>
              <a:rPr lang="en-US" sz="1000" dirty="0" smtClean="0"/>
              <a:t>Introduce yourself (name, age, country)</a:t>
            </a:r>
            <a:endParaRPr lang="ru-RU" sz="1000" dirty="0" smtClean="0"/>
          </a:p>
          <a:p>
            <a:pPr>
              <a:buNone/>
            </a:pPr>
            <a:r>
              <a:rPr lang="ru-RU" sz="1000" dirty="0" smtClean="0"/>
              <a:t>_______________________________________________________________________________________________</a:t>
            </a:r>
          </a:p>
          <a:p>
            <a:pPr>
              <a:buNone/>
            </a:pPr>
            <a:r>
              <a:rPr lang="en-US" sz="1000" dirty="0" smtClean="0"/>
              <a:t>2.Role play the dialogue (by the characters/roles)</a:t>
            </a:r>
            <a:r>
              <a:rPr lang="ru-RU" sz="1000" dirty="0" smtClean="0"/>
              <a:t>   </a:t>
            </a:r>
            <a:r>
              <a:rPr lang="en-US" sz="1000" dirty="0" smtClean="0"/>
              <a:t>Student 1 (a shop assistant)</a:t>
            </a:r>
            <a:r>
              <a:rPr lang="ru-RU" sz="1000" dirty="0" smtClean="0"/>
              <a:t> </a:t>
            </a:r>
            <a:r>
              <a:rPr lang="en-US" sz="1000" dirty="0" smtClean="0"/>
              <a:t> Student 2 (a customer)</a:t>
            </a:r>
          </a:p>
          <a:p>
            <a:pPr>
              <a:buNone/>
            </a:pPr>
            <a:r>
              <a:rPr lang="en-US" sz="1000" dirty="0" smtClean="0"/>
              <a:t>You are at a souvenir shop in the UK. Act out a dialogue.</a:t>
            </a:r>
            <a:r>
              <a:rPr lang="ru-RU" sz="1000" dirty="0" smtClean="0"/>
              <a:t>     </a:t>
            </a:r>
            <a:r>
              <a:rPr lang="en-US" sz="1000" dirty="0" smtClean="0"/>
              <a:t>Use the following phrases:</a:t>
            </a:r>
          </a:p>
          <a:p>
            <a:pPr>
              <a:buNone/>
            </a:pPr>
            <a:r>
              <a:rPr lang="en-US" sz="1000" dirty="0" smtClean="0"/>
              <a:t>-How can I help you?</a:t>
            </a:r>
            <a:r>
              <a:rPr lang="ru-RU" sz="1000" dirty="0" smtClean="0"/>
              <a:t>    </a:t>
            </a:r>
            <a:r>
              <a:rPr lang="en-US" sz="1000" dirty="0" smtClean="0"/>
              <a:t>-I want to buy..</a:t>
            </a:r>
            <a:r>
              <a:rPr lang="ru-RU" sz="1000" dirty="0" smtClean="0"/>
              <a:t>     </a:t>
            </a:r>
            <a:r>
              <a:rPr lang="en-US" sz="1000" dirty="0" smtClean="0"/>
              <a:t>-How about....?      How much is it?                   Here you are.</a:t>
            </a:r>
          </a:p>
          <a:p>
            <a:pPr>
              <a:buNone/>
            </a:pPr>
            <a:r>
              <a:rPr lang="en-US" sz="1000" dirty="0" smtClean="0"/>
              <a:t>_______________________________________________________________________________________________</a:t>
            </a:r>
          </a:p>
          <a:p>
            <a:pPr>
              <a:buNone/>
            </a:pPr>
            <a:r>
              <a:rPr lang="ru-RU" sz="1000" dirty="0" smtClean="0"/>
              <a:t>3.</a:t>
            </a:r>
            <a:r>
              <a:rPr lang="en-US" sz="1000" i="1" dirty="0" smtClean="0"/>
              <a:t> At the hotel.</a:t>
            </a:r>
            <a:endParaRPr lang="ru-RU" sz="1000" dirty="0" smtClean="0"/>
          </a:p>
          <a:p>
            <a:pPr>
              <a:buNone/>
            </a:pPr>
            <a:r>
              <a:rPr lang="en-US" sz="1000" dirty="0" smtClean="0"/>
              <a:t>You have just arrived at the hotel. Ask at the reception if your room is ready, by what time you should check</a:t>
            </a:r>
            <a:r>
              <a:rPr lang="ru-RU" sz="1000" dirty="0" smtClean="0"/>
              <a:t> </a:t>
            </a:r>
          </a:p>
          <a:p>
            <a:pPr>
              <a:buNone/>
            </a:pPr>
            <a:r>
              <a:rPr lang="en-US" sz="1000" dirty="0" smtClean="0"/>
              <a:t>out on Sunday. You would like to know where you can have dinner and when breakfast is served in the morning.</a:t>
            </a:r>
            <a:endParaRPr lang="ru-RU" sz="1000" dirty="0" smtClean="0"/>
          </a:p>
          <a:p>
            <a:pPr>
              <a:buNone/>
            </a:pPr>
            <a:r>
              <a:rPr lang="en-US" sz="1000" dirty="0" smtClean="0"/>
              <a:t> Be polite.</a:t>
            </a:r>
            <a:endParaRPr lang="ru-RU" sz="1000" dirty="0" smtClean="0"/>
          </a:p>
          <a:p>
            <a:pPr>
              <a:buNone/>
            </a:pPr>
            <a:r>
              <a:rPr lang="ru-RU" sz="1000" dirty="0" smtClean="0"/>
              <a:t>________________________________________________________________________________________________</a:t>
            </a:r>
          </a:p>
          <a:p>
            <a:pPr>
              <a:buNone/>
            </a:pPr>
            <a:r>
              <a:rPr lang="ru-RU" sz="1000" i="1" dirty="0" smtClean="0"/>
              <a:t>4.</a:t>
            </a:r>
            <a:r>
              <a:rPr lang="en-US" sz="1000" i="1" dirty="0" smtClean="0"/>
              <a:t>At the airport.</a:t>
            </a:r>
            <a:endParaRPr lang="ru-RU" sz="1000" dirty="0" smtClean="0"/>
          </a:p>
          <a:p>
            <a:pPr>
              <a:buNone/>
            </a:pPr>
            <a:r>
              <a:rPr lang="en-US" sz="1000" dirty="0" smtClean="0"/>
              <a:t>You are at the airport. Ask at the information bureau where you can find the check-in desk for a flight to </a:t>
            </a:r>
            <a:endParaRPr lang="ru-RU" sz="1000" dirty="0" smtClean="0"/>
          </a:p>
          <a:p>
            <a:pPr>
              <a:buNone/>
            </a:pPr>
            <a:r>
              <a:rPr lang="en-US" sz="1000" dirty="0" smtClean="0"/>
              <a:t>Moscow; how much luggage you can have; how many pieces of hand luggage you can take on board.</a:t>
            </a:r>
            <a:endParaRPr lang="ru-RU" sz="1000" dirty="0" smtClean="0"/>
          </a:p>
          <a:p>
            <a:pPr>
              <a:buNone/>
            </a:pPr>
            <a:r>
              <a:rPr lang="ru-RU" sz="1000" dirty="0" smtClean="0"/>
              <a:t>_______________________________________________________________________________________________</a:t>
            </a:r>
          </a:p>
          <a:p>
            <a:pPr>
              <a:buNone/>
            </a:pPr>
            <a:r>
              <a:rPr lang="ru-RU" sz="1000" dirty="0" smtClean="0"/>
              <a:t>5. </a:t>
            </a:r>
            <a:r>
              <a:rPr lang="en-US" sz="1000" dirty="0" smtClean="0"/>
              <a:t>You are at the café with your foreign friend. You would like to have a table for two by the window. Ask the </a:t>
            </a:r>
            <a:endParaRPr lang="ru-RU" sz="1000" dirty="0" smtClean="0"/>
          </a:p>
          <a:p>
            <a:pPr>
              <a:buNone/>
            </a:pPr>
            <a:r>
              <a:rPr lang="en-US" sz="1000" dirty="0" smtClean="0"/>
              <a:t>waiter to bring the menu and recommend some dishes, make an order.</a:t>
            </a:r>
            <a:endParaRPr lang="ru-RU" sz="1000" dirty="0" smtClean="0"/>
          </a:p>
          <a:p>
            <a:pPr>
              <a:buNone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09600"/>
            <a:ext cx="6345752" cy="58715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Ролевая игра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6489769" cy="4700595"/>
          </a:xfrm>
        </p:spPr>
        <p:txBody>
          <a:bodyPr/>
          <a:lstStyle/>
          <a:p>
            <a:r>
              <a:rPr lang="en-US" dirty="0" smtClean="0"/>
              <a:t> </a:t>
            </a:r>
            <a:r>
              <a:rPr lang="en-US" b="1" dirty="0" smtClean="0"/>
              <a:t>Five-Minute Activities for Young Learners</a:t>
            </a:r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en-US" b="1" dirty="0" smtClean="0"/>
              <a:t>Hadfield Jill Intermediate Communication Games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45696" t="24834" r="27435" b="13893"/>
          <a:stretch>
            <a:fillRect/>
          </a:stretch>
        </p:blipFill>
        <p:spPr bwMode="auto">
          <a:xfrm>
            <a:off x="2987824" y="4149080"/>
            <a:ext cx="26642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43047" t="20364" r="26471" b="4801"/>
          <a:stretch>
            <a:fillRect/>
          </a:stretch>
        </p:blipFill>
        <p:spPr bwMode="auto">
          <a:xfrm>
            <a:off x="899592" y="4149080"/>
            <a:ext cx="21602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50258" t="12914" r="33232" b="42715"/>
          <a:stretch>
            <a:fillRect/>
          </a:stretch>
        </p:blipFill>
        <p:spPr bwMode="auto">
          <a:xfrm>
            <a:off x="755576" y="1844824"/>
            <a:ext cx="100811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 l="46045" t="21688" r="29595" b="29305"/>
          <a:stretch>
            <a:fillRect/>
          </a:stretch>
        </p:blipFill>
        <p:spPr bwMode="auto">
          <a:xfrm>
            <a:off x="1835696" y="1772816"/>
            <a:ext cx="1968776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 l="21808" t="22682" r="40414" b="14901"/>
          <a:stretch>
            <a:fillRect/>
          </a:stretch>
        </p:blipFill>
        <p:spPr bwMode="auto">
          <a:xfrm>
            <a:off x="4211960" y="1700808"/>
            <a:ext cx="194421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09600"/>
            <a:ext cx="6273744" cy="65916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Ролевая игра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2440" t="32022" r="37767" b="17198"/>
          <a:stretch>
            <a:fillRect/>
          </a:stretch>
        </p:blipFill>
        <p:spPr bwMode="auto">
          <a:xfrm>
            <a:off x="1331640" y="1700808"/>
            <a:ext cx="47525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788</TotalTime>
  <Words>960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Грань</vt:lpstr>
      <vt:lpstr>Муниципальное бюджетное общеобразовательное учреждение  города Новосибирска «Лицей № 136 имени Героя Российской Федерации  Сидорова Романа Викторовича»  «Формирование коммуникативных УУД на уроках английского языка как необходимое условие развития навыков устной и письменной речи у обучающихся»                                                                                                                                          Учитель английского языка                              первой                                                                           квалификационной категории                                                                                                                                    Красникова И.Ю    2023/2024     </vt:lpstr>
      <vt:lpstr>Презентация PowerPoint</vt:lpstr>
      <vt:lpstr>Коммуникативные универсальные учебные действия (согласно требованиям ФГОС) обеспечивают способность осуществлять продуктивное общение в совместной деятельности, проявляя толерантность в общении, соблюдая правила вербального и невербального поведения с учётом конкретной ситуации.  </vt:lpstr>
      <vt:lpstr>Технологии, помогающие формированию коммуникативных УУД</vt:lpstr>
      <vt:lpstr>Игровая технология </vt:lpstr>
      <vt:lpstr>Учебные игры</vt:lpstr>
      <vt:lpstr>Ролевые игры</vt:lpstr>
      <vt:lpstr>Ролевая игра</vt:lpstr>
      <vt:lpstr>Ролевая игра</vt:lpstr>
      <vt:lpstr>Технология критического мышления</vt:lpstr>
      <vt:lpstr>Фаза вызова (Evocation)  </vt:lpstr>
      <vt:lpstr>  Фаза осмысления содержания  ( realization of meaning)</vt:lpstr>
      <vt:lpstr>Фаза осмысления содержания  ( realization of meaning)</vt:lpstr>
      <vt:lpstr> Фаза рефлексии (reflection)</vt:lpstr>
      <vt:lpstr>Технология проектной деятельности </vt:lpstr>
      <vt:lpstr>ИКТ технология</vt:lpstr>
      <vt:lpstr>« Ребенок-это не сосуд, который надо наполнить, а факел, который надо зажечь» ( Плутарх)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Администратор</cp:lastModifiedBy>
  <cp:revision>83</cp:revision>
  <dcterms:created xsi:type="dcterms:W3CDTF">2020-11-24T13:17:02Z</dcterms:created>
  <dcterms:modified xsi:type="dcterms:W3CDTF">2024-01-22T03:59:10Z</dcterms:modified>
</cp:coreProperties>
</file>