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87" autoAdjust="0"/>
  </p:normalViewPr>
  <p:slideViewPr>
    <p:cSldViewPr snapToGrid="0">
      <p:cViewPr varScale="1">
        <p:scale>
          <a:sx n="71" d="100"/>
          <a:sy n="71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2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10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806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0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63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13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253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56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79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63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1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4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2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8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4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BEC9-5AC8-47AF-B4A5-60F5A0705786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9A5706-0841-4387-9656-8910F4BCF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9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73526"/>
          </a:xfrm>
        </p:spPr>
        <p:txBody>
          <a:bodyPr>
            <a:normAutofit/>
          </a:bodyPr>
          <a:lstStyle/>
          <a:p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Анализ образовательных платформ.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1859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Более подробно познакомиться с такими платформами как </a:t>
            </a:r>
            <a:r>
              <a:rPr lang="en-US" dirty="0" err="1" smtClean="0"/>
              <a:t>LearningApps</a:t>
            </a:r>
            <a:r>
              <a:rPr lang="en-US" dirty="0" smtClean="0"/>
              <a:t>, Online Test Pad</a:t>
            </a:r>
            <a:r>
              <a:rPr lang="ru-RU" dirty="0" smtClean="0"/>
              <a:t> и рекомендациями по их использованию можно в моей статье в газете «Интерактивное образование» в выпуски №110 (декабрь 2023 г.</a:t>
            </a:r>
          </a:p>
        </p:txBody>
      </p:sp>
    </p:spTree>
    <p:extLst>
      <p:ext uri="{BB962C8B-B14F-4D97-AF65-F5344CB8AC3E}">
        <p14:creationId xmlns:p14="http://schemas.microsoft.com/office/powerpoint/2010/main" val="123068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6337" y="465138"/>
            <a:ext cx="8328275" cy="1304925"/>
          </a:xfrm>
        </p:spPr>
        <p:txBody>
          <a:bodyPr/>
          <a:lstStyle/>
          <a:p>
            <a:r>
              <a:rPr lang="ru-RU" dirty="0" smtClean="0"/>
              <a:t>Российская электронная </a:t>
            </a:r>
            <a:r>
              <a:rPr lang="ru-RU" dirty="0"/>
              <a:t>школа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442568"/>
              </p:ext>
            </p:extLst>
          </p:nvPr>
        </p:nvGraphicFramePr>
        <p:xfrm>
          <a:off x="600889" y="2124891"/>
          <a:ext cx="10694127" cy="4605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474"/>
                <a:gridCol w="1028390"/>
                <a:gridCol w="918781"/>
                <a:gridCol w="1825473"/>
                <a:gridCol w="2012453"/>
                <a:gridCol w="1361247"/>
                <a:gridCol w="1136386"/>
                <a:gridCol w="1154923"/>
              </a:tblGrid>
              <a:tr h="1973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Необходимость регистрации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Возможность работы в </a:t>
                      </a:r>
                      <a:r>
                        <a:rPr lang="ru-RU" sz="1400" dirty="0" err="1">
                          <a:effectLst/>
                        </a:rPr>
                        <a:t>офф-лайн</a:t>
                      </a:r>
                      <a:r>
                        <a:rPr lang="ru-RU" sz="1400" dirty="0">
                          <a:effectLst/>
                        </a:rPr>
                        <a:t> режиме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Разнообразие интерактивных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База готовых заданий и возможность ее использования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Формат заданий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Возможность отслеживания результатов учащихся, создание виртуальных 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Оплата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Привязка к УМК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</a:tr>
              <a:tr h="2631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Учитель, ученик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Нет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Да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Да. 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Свои задания создавать </a:t>
                      </a:r>
                      <a:r>
                        <a:rPr lang="ru-RU" sz="2400" dirty="0">
                          <a:effectLst/>
                        </a:rPr>
                        <a:t>нельзя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Разработанные уроки с видеоматериалом и контрольными заданиями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Да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УМК «</a:t>
                      </a:r>
                      <a:r>
                        <a:rPr lang="en-US" sz="2400" dirty="0">
                          <a:effectLst/>
                        </a:rPr>
                        <a:t>Spotlight</a:t>
                      </a:r>
                      <a:r>
                        <a:rPr lang="ru-RU" sz="2400" dirty="0">
                          <a:effectLst/>
                        </a:rPr>
                        <a:t>» 2-11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</a:tr>
            </a:tbl>
          </a:graphicData>
        </a:graphic>
      </p:graphicFrame>
      <p:sp>
        <p:nvSpPr>
          <p:cNvPr id="6" name="AutoShape 2" descr="Логотип РЭШ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Логотип РЭ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465138"/>
            <a:ext cx="2800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SkySmart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389943"/>
              </p:ext>
            </p:extLst>
          </p:nvPr>
        </p:nvGraphicFramePr>
        <p:xfrm>
          <a:off x="782426" y="1810513"/>
          <a:ext cx="11010506" cy="4908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3646"/>
                <a:gridCol w="1058814"/>
                <a:gridCol w="945964"/>
                <a:gridCol w="1879478"/>
                <a:gridCol w="2071989"/>
                <a:gridCol w="1401519"/>
                <a:gridCol w="1170005"/>
                <a:gridCol w="1189091"/>
              </a:tblGrid>
              <a:tr h="2431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Необходимость регистрации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Возможность работы в </a:t>
                      </a:r>
                      <a:r>
                        <a:rPr lang="ru-RU" sz="1600" dirty="0" err="1">
                          <a:effectLst/>
                        </a:rPr>
                        <a:t>офф-лайн</a:t>
                      </a:r>
                      <a:r>
                        <a:rPr lang="ru-RU" sz="1600" dirty="0">
                          <a:effectLst/>
                        </a:rPr>
                        <a:t> режиме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Разнообразие интерактивных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База готовых заданий и возможность ее использования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Формат заданий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Возможность отслеживания результатов учащихся, создание виртуальных 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Оплата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Привязка к УМК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</a:tr>
              <a:tr h="2469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Учитель, ученик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Да.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Свои упражнения  создавать нельзя, но можно комбинировать задания из базы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Интерактивные упражнения на отработку чтения, </a:t>
                      </a:r>
                      <a:r>
                        <a:rPr lang="ru-RU" sz="1600" dirty="0" err="1">
                          <a:effectLst/>
                        </a:rPr>
                        <a:t>аудирования</a:t>
                      </a:r>
                      <a:r>
                        <a:rPr lang="ru-RU" sz="1600" dirty="0">
                          <a:effectLst/>
                        </a:rPr>
                        <a:t>, лексики, грамматике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Частично бесплатно (через </a:t>
                      </a:r>
                      <a:r>
                        <a:rPr lang="en-US" sz="1600">
                          <a:effectLst/>
                        </a:rPr>
                        <a:t>educont</a:t>
                      </a:r>
                      <a:r>
                        <a:rPr lang="ru-RU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ru</a:t>
                      </a:r>
                      <a:r>
                        <a:rPr lang="ru-RU" sz="1600">
                          <a:effectLst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УМК «</a:t>
                      </a:r>
                      <a:r>
                        <a:rPr lang="en-US" sz="1600" dirty="0">
                          <a:effectLst/>
                        </a:rPr>
                        <a:t>Spotlight</a:t>
                      </a:r>
                      <a:r>
                        <a:rPr lang="ru-RU" sz="1600" dirty="0">
                          <a:effectLst/>
                        </a:rPr>
                        <a:t>» 2-11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02" marR="63002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3" y="588280"/>
            <a:ext cx="16954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Учи.ру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456976"/>
              </p:ext>
            </p:extLst>
          </p:nvPr>
        </p:nvGraphicFramePr>
        <p:xfrm>
          <a:off x="999240" y="2078700"/>
          <a:ext cx="10680569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880"/>
                <a:gridCol w="1027086"/>
                <a:gridCol w="917616"/>
                <a:gridCol w="1823158"/>
                <a:gridCol w="2009902"/>
                <a:gridCol w="1359521"/>
                <a:gridCol w="1134946"/>
                <a:gridCol w="1153460"/>
              </a:tblGrid>
              <a:tr h="530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Необходимость регистрации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Возможность работы в </a:t>
                      </a:r>
                      <a:r>
                        <a:rPr lang="ru-RU" sz="1600" dirty="0" err="1">
                          <a:effectLst/>
                        </a:rPr>
                        <a:t>офф-лайн</a:t>
                      </a:r>
                      <a:r>
                        <a:rPr lang="ru-RU" sz="1600" dirty="0">
                          <a:effectLst/>
                        </a:rPr>
                        <a:t> режиме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Разнообразие интерактивных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База готовых заданий и возможность ее использования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Формат заданий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отслеживания результатов учащихся, создание виртуальных 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Оплата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Привязка к УМК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</a:tr>
              <a:tr h="1237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Учитель, ученик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Да.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Свои упражнения  создавать нельзя, но можно комбинировать задания из базы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Интерактивные упражнения на отработку чтения, </a:t>
                      </a:r>
                      <a:r>
                        <a:rPr lang="ru-RU" sz="1600" dirty="0" err="1">
                          <a:effectLst/>
                        </a:rPr>
                        <a:t>аудирования</a:t>
                      </a:r>
                      <a:r>
                        <a:rPr lang="ru-RU" sz="1600" dirty="0">
                          <a:effectLst/>
                        </a:rPr>
                        <a:t>, лексики, грамматике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Частично бесплатно (через </a:t>
                      </a:r>
                      <a:r>
                        <a:rPr lang="en-US" sz="1600" dirty="0" err="1">
                          <a:effectLst/>
                        </a:rPr>
                        <a:t>educont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ru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УМК «</a:t>
                      </a:r>
                      <a:r>
                        <a:rPr lang="en-US" sz="1600" dirty="0">
                          <a:effectLst/>
                        </a:rPr>
                        <a:t>Spotlight</a:t>
                      </a:r>
                      <a:r>
                        <a:rPr lang="ru-RU" sz="1600" dirty="0">
                          <a:effectLst/>
                        </a:rPr>
                        <a:t>» 2-11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14" marR="49714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08" y="624110"/>
            <a:ext cx="737106" cy="72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err="1"/>
              <a:t>Якласс</a:t>
            </a:r>
            <a:r>
              <a:rPr lang="ru-RU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882358"/>
              </p:ext>
            </p:extLst>
          </p:nvPr>
        </p:nvGraphicFramePr>
        <p:xfrm>
          <a:off x="876695" y="2133600"/>
          <a:ext cx="10972799" cy="414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213"/>
                <a:gridCol w="1055188"/>
                <a:gridCol w="942722"/>
                <a:gridCol w="1873043"/>
                <a:gridCol w="2064896"/>
                <a:gridCol w="1396718"/>
                <a:gridCol w="1166000"/>
                <a:gridCol w="1185019"/>
              </a:tblGrid>
              <a:tr h="221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Необходимость регистрации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работы в офф-лайн режиме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Разнообразие интерактивных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База готовых заданий и возможность ее использования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Формат заданий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отслеживания результатов учащихся, создание виртуальных 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Оплата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Привязка к УМК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  <a:tr h="517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Учитель, ученик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Да.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Свои упражнения  создавать нельзя, но можно комбинировать задания из базы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Интерактивные упражнения на отработку чтения, аудирования, лексики, грамматике, письма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Частично бесплатно (через </a:t>
                      </a:r>
                      <a:r>
                        <a:rPr lang="en-US" sz="1600">
                          <a:effectLst/>
                        </a:rPr>
                        <a:t>educont</a:t>
                      </a:r>
                      <a:r>
                        <a:rPr lang="ru-RU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ru</a:t>
                      </a:r>
                      <a:r>
                        <a:rPr lang="ru-RU" sz="1600">
                          <a:effectLst/>
                        </a:rPr>
                        <a:t>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2-11 класс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00" y="104775"/>
            <a:ext cx="172402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Моя школа</a:t>
            </a:r>
            <a:r>
              <a:rPr lang="ru-RU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288669"/>
              </p:ext>
            </p:extLst>
          </p:nvPr>
        </p:nvGraphicFramePr>
        <p:xfrm>
          <a:off x="669303" y="2133600"/>
          <a:ext cx="11085922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2506"/>
                <a:gridCol w="1066066"/>
                <a:gridCol w="952440"/>
                <a:gridCol w="1892355"/>
                <a:gridCol w="2086182"/>
                <a:gridCol w="1411116"/>
                <a:gridCol w="1178022"/>
                <a:gridCol w="1197235"/>
              </a:tblGrid>
              <a:tr h="221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Необходимость регистрации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работы в офф-лайн режиме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Разнообразие интерактивных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База готовых заданий и возможность ее использования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Формат заданий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отслеживания результатов учащихся, создание виртуальных 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Оплата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Привязка к УМК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  <a:tr h="323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Вход через ГИС «Электронная школа»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Да. Свои задания создавать </a:t>
                      </a:r>
                      <a:r>
                        <a:rPr lang="ru-RU" sz="1600" dirty="0">
                          <a:effectLst/>
                        </a:rPr>
                        <a:t>нельзя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Полностью разработанные </a:t>
                      </a:r>
                      <a:r>
                        <a:rPr lang="ru-RU" sz="1600" smtClean="0">
                          <a:effectLst/>
                        </a:rPr>
                        <a:t>уроки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бесплатно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УМК «</a:t>
                      </a:r>
                      <a:r>
                        <a:rPr lang="en-US" sz="1600" dirty="0">
                          <a:effectLst/>
                        </a:rPr>
                        <a:t>Spotlight</a:t>
                      </a:r>
                      <a:r>
                        <a:rPr lang="ru-RU" sz="1600" dirty="0">
                          <a:effectLst/>
                        </a:rPr>
                        <a:t>» 2-11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61" y="624110"/>
            <a:ext cx="15811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4463" y="624110"/>
            <a:ext cx="828014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Образовательный портал</a:t>
            </a:r>
            <a:r>
              <a:rPr lang="ru-RU" sz="3200" dirty="0" smtClean="0"/>
              <a:t>: сдам </a:t>
            </a:r>
            <a:r>
              <a:rPr lang="ru-RU" sz="3200" dirty="0"/>
              <a:t>ГИА: Решу ЕГЭ</a:t>
            </a:r>
            <a:r>
              <a:rPr lang="ru-RU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583877"/>
              </p:ext>
            </p:extLst>
          </p:nvPr>
        </p:nvGraphicFramePr>
        <p:xfrm>
          <a:off x="650448" y="2133600"/>
          <a:ext cx="10972801" cy="414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214"/>
                <a:gridCol w="1055190"/>
                <a:gridCol w="942724"/>
                <a:gridCol w="1873043"/>
                <a:gridCol w="2064895"/>
                <a:gridCol w="1396717"/>
                <a:gridCol w="1166000"/>
                <a:gridCol w="1185018"/>
              </a:tblGrid>
              <a:tr h="221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Необходимость регистрации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работы в офф-лайн режиме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Разнообразие интерактивных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База готовых заданий и возможность ее использования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Формат заданий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отслеживания результатов учащихся, создание виртуальных 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Оплата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Привязка к УМК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  <a:tr h="452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Учитель, ученик (если отслеживать результаты)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Да. Можно </a:t>
                      </a:r>
                      <a:r>
                        <a:rPr lang="ru-RU" sz="1600" dirty="0">
                          <a:effectLst/>
                        </a:rPr>
                        <a:t>создавать свои варианты заданий, пользуясь базой.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Интерактивные упражнения на отработку чтения, аудирования, лексики, грамматике, письма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 (при регистрации)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бесплатно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9,11 класс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70" y="276225"/>
            <a:ext cx="26860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624110"/>
            <a:ext cx="7847012" cy="1280890"/>
          </a:xfrm>
        </p:spPr>
        <p:txBody>
          <a:bodyPr/>
          <a:lstStyle/>
          <a:p>
            <a:pPr algn="ctr"/>
            <a:r>
              <a:rPr lang="ru-RU" dirty="0"/>
              <a:t>Московская электронная школа</a:t>
            </a:r>
            <a:r>
              <a:rPr lang="ru-RU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739952"/>
              </p:ext>
            </p:extLst>
          </p:nvPr>
        </p:nvGraphicFramePr>
        <p:xfrm>
          <a:off x="518472" y="2133600"/>
          <a:ext cx="11321593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804"/>
                <a:gridCol w="1065017"/>
                <a:gridCol w="951504"/>
                <a:gridCol w="1890491"/>
                <a:gridCol w="2084130"/>
                <a:gridCol w="1409728"/>
                <a:gridCol w="1176861"/>
                <a:gridCol w="1196058"/>
              </a:tblGrid>
              <a:tr h="221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Необходимость регистрации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работы в офф-лайн режиме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Разнообразие интерактивных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База готовых заданий и возможность ее использования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Формат заданий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отслеживания результатов учащихся, создание виртуальных 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Оплата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Привязка к УМК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  <a:tr h="711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Учителя московской области. Возможно без регистрации, но доступ только к видеоурокам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Да. Свои</a:t>
                      </a:r>
                      <a:r>
                        <a:rPr lang="ru-RU" sz="1600" baseline="0" dirty="0" smtClean="0">
                          <a:effectLst/>
                        </a:rPr>
                        <a:t> задания составлять нельзя. 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Видео к урокам, учебные пособия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бесплатно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2-11 класс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" y="257175"/>
            <a:ext cx="26765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4400" dirty="0" err="1"/>
              <a:t>myQuiz</a:t>
            </a:r>
            <a:endParaRPr lang="ru-RU" sz="4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621530"/>
              </p:ext>
            </p:extLst>
          </p:nvPr>
        </p:nvGraphicFramePr>
        <p:xfrm>
          <a:off x="575035" y="2133600"/>
          <a:ext cx="1144414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593"/>
                <a:gridCol w="1100513"/>
                <a:gridCol w="983217"/>
                <a:gridCol w="1953501"/>
                <a:gridCol w="2153593"/>
                <a:gridCol w="1456713"/>
                <a:gridCol w="1216088"/>
                <a:gridCol w="1235922"/>
              </a:tblGrid>
              <a:tr h="221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Необходимость регистрации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работы в офф-лайн режиме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Разнообразие интерактивных упражнений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База готовых заданий и возможность ее использования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Формат заданий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Возможность отслеживания результатов учащихся, создание виртуальных 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Оплата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Привязка к УМК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  <a:tr h="193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Учитель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Нет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Нет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Нет. Нужно </a:t>
                      </a:r>
                      <a:r>
                        <a:rPr lang="ru-RU" sz="2400" dirty="0">
                          <a:effectLst/>
                        </a:rPr>
                        <a:t>создавать свои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Только онлайн викторины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Да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Частично бесплатно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Нет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785" marR="20785" marT="0" marB="0"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75" y="624110"/>
            <a:ext cx="22288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433</TotalTime>
  <Words>577</Words>
  <Application>Microsoft Office PowerPoint</Application>
  <PresentationFormat>Широкоэкранный</PresentationFormat>
  <Paragraphs>170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 Анализ образовательных платформ.</vt:lpstr>
      <vt:lpstr>Российская электронная школа </vt:lpstr>
      <vt:lpstr>SkySmart </vt:lpstr>
      <vt:lpstr>Учи.ру </vt:lpstr>
      <vt:lpstr>Якласс </vt:lpstr>
      <vt:lpstr>Моя школа </vt:lpstr>
      <vt:lpstr>Образовательный портал: сдам ГИА: Решу ЕГЭ </vt:lpstr>
      <vt:lpstr>Московская электронная школа </vt:lpstr>
      <vt:lpstr>myQuiz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Анализ образовательных платформ.</dc:title>
  <dc:creator>Пользователь</dc:creator>
  <cp:lastModifiedBy>Пользователь</cp:lastModifiedBy>
  <cp:revision>12</cp:revision>
  <dcterms:created xsi:type="dcterms:W3CDTF">2023-12-01T10:34:39Z</dcterms:created>
  <dcterms:modified xsi:type="dcterms:W3CDTF">2024-01-13T01:21:47Z</dcterms:modified>
</cp:coreProperties>
</file>