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6" r:id="rId3"/>
    <p:sldId id="284" r:id="rId4"/>
    <p:sldId id="281" r:id="rId5"/>
    <p:sldId id="282" r:id="rId6"/>
    <p:sldId id="283" r:id="rId7"/>
    <p:sldId id="287" r:id="rId8"/>
    <p:sldId id="285" r:id="rId9"/>
    <p:sldId id="256" r:id="rId10"/>
    <p:sldId id="273" r:id="rId11"/>
    <p:sldId id="275" r:id="rId12"/>
    <p:sldId id="277" r:id="rId13"/>
    <p:sldId id="279" r:id="rId14"/>
    <p:sldId id="274" r:id="rId15"/>
    <p:sldId id="257" r:id="rId16"/>
    <p:sldId id="258" r:id="rId17"/>
    <p:sldId id="259" r:id="rId18"/>
    <p:sldId id="261" r:id="rId19"/>
    <p:sldId id="262" r:id="rId20"/>
    <p:sldId id="269" r:id="rId21"/>
    <p:sldId id="263" r:id="rId22"/>
    <p:sldId id="264" r:id="rId23"/>
    <p:sldId id="260" r:id="rId24"/>
    <p:sldId id="265" r:id="rId25"/>
    <p:sldId id="268" r:id="rId26"/>
    <p:sldId id="270" r:id="rId27"/>
    <p:sldId id="271" r:id="rId28"/>
    <p:sldId id="272" r:id="rId29"/>
    <p:sldId id="266" r:id="rId30"/>
    <p:sldId id="278" r:id="rId31"/>
    <p:sldId id="267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-2160" y="-12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00EF8F-336A-4548-B0B6-148B9DCFD1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EE364A8-0019-4B74-BA32-DE3E0EE8E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101371-3640-42CD-9FCA-91E040F62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74EE1-FF71-4898-B523-E3842CBE095E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03B91A4-D2F7-4295-A3B1-EE4A8F050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3084CCA-F6CA-4BC6-B5E0-C2CF91019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FE7F4-CA37-4E97-989E-80BAB30D2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108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4C53BA-979A-4D01-BD11-76BE3EA16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1D51107-F87B-4E76-9DF3-AE7B86C8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0CF77D0-0A14-4650-ADE4-85EE072E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74EE1-FF71-4898-B523-E3842CBE095E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4182FC7-55A1-44DD-B01C-913E7562F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F54A0C9-3917-4384-85D8-A58DF412D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FE7F4-CA37-4E97-989E-80BAB30D2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057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42CBCC5-CD13-4DB9-9C5E-C6BA0AD659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86B20D5-AFF4-4C9E-AB55-3B2595BA19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1775AC3-959D-4BE6-8FFB-45069F777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74EE1-FF71-4898-B523-E3842CBE095E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D046094-A19D-45F6-A981-AAD69BB08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38D148B-087D-4A01-89BB-FEAAD2C5E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FE7F4-CA37-4E97-989E-80BAB30D2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628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B85B03-1200-45C0-BB3E-DF2EB13A9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D5C7D84-054D-4790-BD6E-B11267AF9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CFED2A1-95D1-4E7C-A296-AAFE3465B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74EE1-FF71-4898-B523-E3842CBE095E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FAB79D7-2989-4957-A815-E3DCD5E9A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6A5A0FC-AC38-4ACA-889B-9A815D3DB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FE7F4-CA37-4E97-989E-80BAB30D2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54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2B394-1B4A-44A0-AD24-C7CC1A936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E50611D-65F7-491C-86C5-04470CD8D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A5A8F48-1122-4D13-A9D4-2BAB94C31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74EE1-FF71-4898-B523-E3842CBE095E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B173C42-EEDF-439D-A525-2FF1B4B8F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BA27F31-85E1-42E1-A7D0-0C13C072D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FE7F4-CA37-4E97-989E-80BAB30D2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520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FAD01F-2A7E-4DB1-B80D-1BF89A05D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D128DDD-E8C9-4B04-8406-0606B79BD6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55B344A-66EB-4D1A-A03D-D760CCB84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C6F6960-B9A1-4CC2-A8AD-8897E2B24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74EE1-FF71-4898-B523-E3842CBE095E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FB4EDAB-AE99-4249-A7FA-B0277B258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D391018-F712-4723-BC18-A3CD78A72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FE7F4-CA37-4E97-989E-80BAB30D2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43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A7BC3C-CA49-4FD1-A0CA-70E6B2451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B9864E6-33FF-4A91-AF31-436DE4F4A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DD3E51F-1B5A-4484-9D48-352CBC75A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38C6360-C32F-4C11-97FE-3B6A06A10B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23957B4-703A-4805-A99F-A5A0675019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87D0D40-E757-48F1-BF66-978F46E42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74EE1-FF71-4898-B523-E3842CBE095E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603CB9A-9C81-4CF2-9DAC-280D465DD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C5D892F-6EDA-489F-B477-70B177E45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FE7F4-CA37-4E97-989E-80BAB30D2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493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9C5AE1-C029-431D-B265-3A44ECF27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0770D3F-FD56-4A23-9738-43A36F7EE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74EE1-FF71-4898-B523-E3842CBE095E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0C3C91B-2389-4A36-9F8F-61B7D02EA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F1F8986-233C-492A-98E2-5D49A77C0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FE7F4-CA37-4E97-989E-80BAB30D2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340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FD635EA-F6C1-4DC3-9AD8-397503887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74EE1-FF71-4898-B523-E3842CBE095E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D11974A-3982-4D87-9C4E-0F122B1E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F4FEBC9-BB35-4C5B-A7D8-AFF57889C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FE7F4-CA37-4E97-989E-80BAB30D2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094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8EC2F8-0540-4B99-81EC-0A558DEE3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075E61F-B854-4925-9B97-35D07172B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8011119-129F-4D22-844B-122F9276B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EE0B005-B6E4-429F-8B7E-6F43D0991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74EE1-FF71-4898-B523-E3842CBE095E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82B4579-2D22-4702-B4D3-19632448F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7232CCD-C239-4C4C-B1E1-598C4143E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FE7F4-CA37-4E97-989E-80BAB30D2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623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A03627-7426-47CF-B679-6A815CF75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1F6CCC7-7608-4A80-8D75-BDDD8DFFE5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7E3CCDA-A2C9-4881-BE0D-DFE1F02E6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B716EF8-CCFD-4523-B019-7ED30A514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74EE1-FF71-4898-B523-E3842CBE095E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ED7A692-B26E-4FD0-B138-DDCDA1362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EEEE8BC-A76F-4060-A819-C710AB2E5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FE7F4-CA37-4E97-989E-80BAB30D2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16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CFB7B4-8A46-4A19-8729-9A66B9018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6FB556F-B5F3-47D9-B7D9-4D58D77C5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A15F9FA-30DA-412F-B5F9-8B81AAAC0A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74EE1-FF71-4898-B523-E3842CBE095E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9725B3D-CE84-42CD-8CEC-E68A141B0A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3DD2F7D-3127-4FCA-9C26-D30C94ACEE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FE7F4-CA37-4E97-989E-80BAB30D2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2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tif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2" y="-45534"/>
            <a:ext cx="12381186" cy="7088706"/>
            <a:chOff x="-1" y="0"/>
            <a:chExt cx="9144002" cy="6858001"/>
          </a:xfrm>
        </p:grpSpPr>
        <p:pic>
          <p:nvPicPr>
            <p:cNvPr id="21" name="Picture 9" descr="\\172.16.15.171\обмен\Пресс-центр\Полина\папка\фон легкий.tif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33" t="27508" r="16881" b="15423"/>
            <a:stretch/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7" descr="C:\Users\User\Desktop\Кубы png\св гол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88"/>
            <a:stretch/>
          </p:blipFill>
          <p:spPr bwMode="auto">
            <a:xfrm>
              <a:off x="490842" y="0"/>
              <a:ext cx="1931740" cy="712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C:\Users\User\Desktop\Кубы png\беж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40" b="11266"/>
            <a:stretch/>
          </p:blipFill>
          <p:spPr bwMode="auto">
            <a:xfrm>
              <a:off x="-1" y="5301208"/>
              <a:ext cx="1360901" cy="1556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3" descr="C:\Users\User\Desktop\Кубы png\гол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08" y="3384948"/>
              <a:ext cx="1763456" cy="1558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C:\Users\User\Desktop\Кубы png\жел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6712" y="5148409"/>
              <a:ext cx="1065089" cy="1030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5" descr="C:\Users\User\Desktop\Кубы png\Зел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1457108"/>
              <a:ext cx="772195" cy="799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C:\Users\User\Desktop\Кубы png\ор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15" t="13490"/>
            <a:stretch/>
          </p:blipFill>
          <p:spPr bwMode="auto">
            <a:xfrm>
              <a:off x="0" y="0"/>
              <a:ext cx="1475656" cy="1457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C:\Users\User\Desktop\Кубы png\свзел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665"/>
            <a:stretch/>
          </p:blipFill>
          <p:spPr bwMode="auto">
            <a:xfrm>
              <a:off x="8764172" y="3703679"/>
              <a:ext cx="379829" cy="720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0" descr="C:\Users\User\Desktop\Кубы png\сер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239"/>
            <a:stretch/>
          </p:blipFill>
          <p:spPr bwMode="auto">
            <a:xfrm>
              <a:off x="8604448" y="1471061"/>
              <a:ext cx="539552" cy="1813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1" descr="C:\Users\User\Desktop\Кубы png\син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85"/>
            <a:stretch/>
          </p:blipFill>
          <p:spPr bwMode="auto">
            <a:xfrm>
              <a:off x="0" y="1792951"/>
              <a:ext cx="899592" cy="1636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2" descr="C:\Users\User\Desktop\Кубы png\сир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913" b="30163"/>
            <a:stretch/>
          </p:blipFill>
          <p:spPr bwMode="auto">
            <a:xfrm>
              <a:off x="7524329" y="5301435"/>
              <a:ext cx="1619672" cy="1556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3" descr="C:\Users\User\Desktop\Кубы png\сргол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750"/>
            <a:stretch/>
          </p:blipFill>
          <p:spPr bwMode="auto">
            <a:xfrm>
              <a:off x="2810938" y="6018887"/>
              <a:ext cx="1362596" cy="839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4" descr="C:\Users\User\Desktop\Кубы png\тор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6984" y="4064073"/>
              <a:ext cx="654744" cy="609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5" descr="C:\Users\User\Desktop\Кубы png\тсер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495" y="4663235"/>
              <a:ext cx="525462" cy="603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6" descr="C:\Users\User\Desktop\Кубы png\фиол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4531497"/>
              <a:ext cx="1808163" cy="1884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7" descr="C:\Users\User\Полина Штофф\От Лены с любовью\файлы ДЛЯ РЕДАКЦИИ\Логотипы НГПУ\Логотип НГПУ для рассылки\Логотип НГПУ в PNG без фона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4356" y="292181"/>
              <a:ext cx="1123949" cy="840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Заголовок 40"/>
          <p:cNvSpPr txBox="1">
            <a:spLocks/>
          </p:cNvSpPr>
          <p:nvPr/>
        </p:nvSpPr>
        <p:spPr>
          <a:xfrm>
            <a:off x="2584494" y="1467067"/>
            <a:ext cx="8577204" cy="2361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solidFill>
                  <a:schemeClr val="bg1"/>
                </a:solidFill>
                <a:latin typeface="+mn-lt"/>
              </a:rPr>
              <a:t>Методический </a:t>
            </a:r>
            <a:r>
              <a:rPr lang="ru-RU" sz="3600" dirty="0">
                <a:solidFill>
                  <a:schemeClr val="bg1"/>
                </a:solidFill>
                <a:latin typeface="+mn-lt"/>
              </a:rPr>
              <a:t>семинар </a:t>
            </a:r>
            <a:endParaRPr lang="ru-RU" sz="3600" dirty="0" smtClean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ru-RU" sz="3600" i="1" dirty="0" smtClean="0">
                <a:solidFill>
                  <a:schemeClr val="bg1"/>
                </a:solidFill>
                <a:latin typeface="+mn-lt"/>
              </a:rPr>
              <a:t>«</a:t>
            </a:r>
            <a:r>
              <a:rPr lang="ru-RU" sz="3600" b="1" i="1" dirty="0">
                <a:solidFill>
                  <a:schemeClr val="bg1"/>
                </a:solidFill>
                <a:latin typeface="+mn-lt"/>
              </a:rPr>
              <a:t>Подготовка обучающихся к выполнению заданий повышенной сложности единого государственного экзамена по химии</a:t>
            </a:r>
            <a:r>
              <a:rPr lang="ru-RU" sz="3600" i="1" dirty="0">
                <a:solidFill>
                  <a:schemeClr val="bg1"/>
                </a:solidFill>
                <a:latin typeface="+mn-lt"/>
              </a:rPr>
              <a:t>»</a:t>
            </a:r>
            <a:r>
              <a:rPr lang="ru-RU" sz="3600" dirty="0">
                <a:solidFill>
                  <a:schemeClr val="bg1"/>
                </a:solidFill>
                <a:latin typeface="+mn-lt"/>
              </a:rPr>
              <a:t> </a:t>
            </a:r>
            <a:endParaRPr lang="ru-RU" sz="3600" b="1" dirty="0">
              <a:solidFill>
                <a:schemeClr val="bg1"/>
              </a:solidFill>
              <a:latin typeface="+mn-lt"/>
              <a:ea typeface="DejaVu Sans" panose="020B0603030804020204" pitchFamily="34" charset="0"/>
              <a:cs typeface="DejaVu Sans" panose="020B0603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31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1E36A3-5B84-4882-975A-BD6B8A998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9" y="234497"/>
            <a:ext cx="2960914" cy="690789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latin typeface="+mn-lt"/>
              </a:rPr>
              <a:t>Задание 32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85DE0C9-4621-4EAE-972B-8CAA4726C2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32" t="16755" r="35536" b="8007"/>
          <a:stretch/>
        </p:blipFill>
        <p:spPr>
          <a:xfrm>
            <a:off x="3592285" y="105497"/>
            <a:ext cx="6738257" cy="675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4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1E36A3-5B84-4882-975A-BD6B8A998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9" y="234497"/>
            <a:ext cx="2960914" cy="690789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latin typeface="+mn-lt"/>
              </a:rPr>
              <a:t>Задание 32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605F71A-C1A1-4780-BE02-814E998172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53" t="22064" r="38215" b="7937"/>
          <a:stretch/>
        </p:blipFill>
        <p:spPr>
          <a:xfrm>
            <a:off x="2960914" y="0"/>
            <a:ext cx="8196944" cy="683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1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1E36A3-5B84-4882-975A-BD6B8A998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9" y="234497"/>
            <a:ext cx="2960914" cy="690789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latin typeface="+mn-lt"/>
              </a:rPr>
              <a:t>Задание 32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0469540-5CD5-4EE8-A44D-6DD53C9327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82" t="16984" r="33711" b="5397"/>
          <a:stretch/>
        </p:blipFill>
        <p:spPr>
          <a:xfrm>
            <a:off x="2917371" y="141513"/>
            <a:ext cx="6531429" cy="666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9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1E36A3-5B84-4882-975A-BD6B8A998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9" y="234497"/>
            <a:ext cx="2960914" cy="690789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latin typeface="+mn-lt"/>
              </a:rPr>
              <a:t>Задание 32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27EA9CB-07F8-490E-9336-EA27901136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1481" r="33854" b="5741"/>
          <a:stretch/>
        </p:blipFill>
        <p:spPr>
          <a:xfrm>
            <a:off x="2914649" y="127000"/>
            <a:ext cx="8614995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8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1E36A3-5B84-4882-975A-BD6B8A998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408668"/>
            <a:ext cx="2960914" cy="690789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latin typeface="+mn-lt"/>
              </a:rPr>
              <a:t>Задание 34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629B71E-DB80-4A61-92BB-E63CF6FB6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0" t="22699" r="31875" b="7778"/>
          <a:stretch/>
        </p:blipFill>
        <p:spPr>
          <a:xfrm>
            <a:off x="2601685" y="223157"/>
            <a:ext cx="9734635" cy="641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7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0BDD75E-4282-4337-85D8-2A495FC36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066" y="4260749"/>
            <a:ext cx="4970798" cy="253510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3588070-2432-48C3-ADBA-5FAF95A9B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13181" cy="432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9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C4E7F4F-E988-4318-824E-9EFF42DFC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1477"/>
            <a:ext cx="11963230" cy="21635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5680C1F-7777-495A-95ED-F374A2DE3F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1"/>
          <a:stretch/>
        </p:blipFill>
        <p:spPr>
          <a:xfrm>
            <a:off x="2971615" y="3812961"/>
            <a:ext cx="6515100" cy="251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1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2FF6C3-C9A2-4410-9302-89C6EED1C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929" y="195567"/>
            <a:ext cx="11444141" cy="783977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rgbClr val="C00000"/>
                </a:solidFill>
                <a:latin typeface="+mn-lt"/>
              </a:rPr>
              <a:t>Мягкое окисление </a:t>
            </a:r>
            <a:r>
              <a:rPr lang="ru-RU" sz="3600" b="1" i="1" dirty="0" err="1">
                <a:solidFill>
                  <a:srgbClr val="C00000"/>
                </a:solidFill>
                <a:latin typeface="+mn-lt"/>
              </a:rPr>
              <a:t>алкенов</a:t>
            </a:r>
            <a:r>
              <a:rPr lang="ru-RU" sz="3600" b="1" i="1" dirty="0">
                <a:solidFill>
                  <a:srgbClr val="C00000"/>
                </a:solidFill>
                <a:latin typeface="+mn-lt"/>
              </a:rPr>
              <a:t> (</a:t>
            </a:r>
            <a:r>
              <a:rPr lang="ru-RU" sz="3600" b="1" i="1" dirty="0" err="1">
                <a:solidFill>
                  <a:srgbClr val="C00000"/>
                </a:solidFill>
                <a:latin typeface="+mn-lt"/>
              </a:rPr>
              <a:t>цис-гидроксилирование</a:t>
            </a:r>
            <a:r>
              <a:rPr lang="ru-RU" sz="3600" b="1" i="1" dirty="0">
                <a:solidFill>
                  <a:srgbClr val="C00000"/>
                </a:solidFill>
                <a:latin typeface="+mn-lt"/>
              </a:rPr>
              <a:t>)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79110E6C-B2B4-430B-BDC7-7220C9C4017C}"/>
              </a:ext>
            </a:extLst>
          </p:cNvPr>
          <p:cNvSpPr txBox="1">
            <a:spLocks/>
          </p:cNvSpPr>
          <p:nvPr/>
        </p:nvSpPr>
        <p:spPr>
          <a:xfrm>
            <a:off x="541945" y="3631034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цис-Гидроксилирование</a:t>
            </a:r>
            <a:endParaRPr lang="ru-RU" sz="20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77B4843-790B-47D0-8CC4-DCE0B45E4B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47" t="37400" r="33737" b="9691"/>
          <a:stretch/>
        </p:blipFill>
        <p:spPr>
          <a:xfrm>
            <a:off x="94268" y="988846"/>
            <a:ext cx="9356663" cy="5016028"/>
          </a:xfrm>
          <a:prstGeom prst="rect">
            <a:avLst/>
          </a:prstGeom>
        </p:spPr>
      </p:pic>
      <p:pic>
        <p:nvPicPr>
          <p:cNvPr id="5" name="Picture 4" descr="http://www.chemnet.ru/rus/teaching/alken2/Image280.gif">
            <a:extLst>
              <a:ext uri="{FF2B5EF4-FFF2-40B4-BE49-F238E27FC236}">
                <a16:creationId xmlns:a16="http://schemas.microsoft.com/office/drawing/2014/main" xmlns="" id="{548B8E00-060F-4800-BF11-9B6E1BF5D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95" r="9783" b="35931"/>
          <a:stretch/>
        </p:blipFill>
        <p:spPr bwMode="auto">
          <a:xfrm>
            <a:off x="9450931" y="940636"/>
            <a:ext cx="2430426" cy="25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1FA94EC-DB58-49B8-9228-6B3BBDA1040E}"/>
              </a:ext>
            </a:extLst>
          </p:cNvPr>
          <p:cNvSpPr txBox="1"/>
          <p:nvPr/>
        </p:nvSpPr>
        <p:spPr>
          <a:xfrm>
            <a:off x="9571078" y="4274523"/>
            <a:ext cx="25266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Аналогично: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OsO</a:t>
            </a:r>
            <a:r>
              <a:rPr lang="en-US" sz="2400" b="1" baseline="-25000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и Н</a:t>
            </a:r>
            <a:r>
              <a:rPr lang="ru-RU" sz="2400" b="1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О</a:t>
            </a:r>
            <a:r>
              <a:rPr lang="ru-RU" sz="2400" b="1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OsO</a:t>
            </a:r>
            <a:r>
              <a:rPr lang="en-US" sz="2400" b="1" baseline="-25000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endParaRPr lang="ru-RU" sz="2400" b="1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A96AC30-58FA-4F03-A5DF-99B39A519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2347" y="6171642"/>
            <a:ext cx="10052758" cy="42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9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2FF6C3-C9A2-4410-9302-89C6EED1C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43" y="94483"/>
            <a:ext cx="10859679" cy="783977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>
                <a:solidFill>
                  <a:srgbClr val="C00000"/>
                </a:solidFill>
                <a:latin typeface="+mn-lt"/>
              </a:rPr>
              <a:t>Глубокое окисление </a:t>
            </a:r>
            <a:r>
              <a:rPr lang="ru-RU" sz="4000" b="1" i="1" dirty="0" err="1">
                <a:solidFill>
                  <a:srgbClr val="C00000"/>
                </a:solidFill>
                <a:latin typeface="+mn-lt"/>
              </a:rPr>
              <a:t>алкенов</a:t>
            </a:r>
            <a:endParaRPr lang="ru-RU" sz="4000" b="1" i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0523D14-C82B-4B71-8032-2A2495864A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93" t="22543" r="33505" b="6529"/>
          <a:stretch/>
        </p:blipFill>
        <p:spPr>
          <a:xfrm>
            <a:off x="2026761" y="829559"/>
            <a:ext cx="8314442" cy="593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2FF6C3-C9A2-4410-9302-89C6EED1C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43" y="94483"/>
            <a:ext cx="10859679" cy="783977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>
                <a:solidFill>
                  <a:srgbClr val="C00000"/>
                </a:solidFill>
                <a:latin typeface="+mn-lt"/>
              </a:rPr>
              <a:t>Глубокое окисление </a:t>
            </a:r>
            <a:r>
              <a:rPr lang="ru-RU" sz="4000" b="1" i="1" dirty="0" err="1">
                <a:solidFill>
                  <a:srgbClr val="C00000"/>
                </a:solidFill>
                <a:latin typeface="+mn-lt"/>
              </a:rPr>
              <a:t>алкенов</a:t>
            </a:r>
            <a:endParaRPr lang="ru-RU" sz="4000" b="1" i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0C24012-6F96-45EE-8B76-022A052335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51" t="23505" r="33428" b="9141"/>
          <a:stretch/>
        </p:blipFill>
        <p:spPr>
          <a:xfrm>
            <a:off x="1885360" y="878460"/>
            <a:ext cx="8757501" cy="587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8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32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2FF6C3-C9A2-4410-9302-89C6EED1C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43" y="94483"/>
            <a:ext cx="10859679" cy="783977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>
                <a:solidFill>
                  <a:srgbClr val="C00000"/>
                </a:solidFill>
                <a:latin typeface="+mn-lt"/>
              </a:rPr>
              <a:t>Глубокое окисление </a:t>
            </a:r>
            <a:r>
              <a:rPr lang="ru-RU" sz="4000" b="1" i="1" dirty="0" err="1">
                <a:solidFill>
                  <a:srgbClr val="C00000"/>
                </a:solidFill>
                <a:latin typeface="+mn-lt"/>
              </a:rPr>
              <a:t>алкенов</a:t>
            </a:r>
            <a:endParaRPr lang="ru-RU" sz="4000" b="1" i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3ACEF38-4B05-4714-A4D1-9B50B13BB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740" y="1380490"/>
            <a:ext cx="5953760" cy="485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0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2FF6C3-C9A2-4410-9302-89C6EED1C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43" y="94483"/>
            <a:ext cx="10859679" cy="783977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>
                <a:solidFill>
                  <a:srgbClr val="C00000"/>
                </a:solidFill>
                <a:latin typeface="+mn-lt"/>
              </a:rPr>
              <a:t>Мягкое окисление </a:t>
            </a:r>
            <a:r>
              <a:rPr lang="ru-RU" sz="4000" b="1" i="1" dirty="0" err="1">
                <a:solidFill>
                  <a:srgbClr val="C00000"/>
                </a:solidFill>
                <a:latin typeface="+mn-lt"/>
              </a:rPr>
              <a:t>алкинов</a:t>
            </a:r>
            <a:endParaRPr lang="ru-RU" sz="4000" b="1" i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6F8D12-6AB8-4ACE-AE38-1501BDF26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82" t="22543" r="32191" b="46117"/>
          <a:stretch/>
        </p:blipFill>
        <p:spPr>
          <a:xfrm>
            <a:off x="-28280" y="1168922"/>
            <a:ext cx="12034895" cy="358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5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2FF6C3-C9A2-4410-9302-89C6EED1C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43" y="94483"/>
            <a:ext cx="10859679" cy="783977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>
                <a:solidFill>
                  <a:srgbClr val="C00000"/>
                </a:solidFill>
                <a:latin typeface="+mn-lt"/>
              </a:rPr>
              <a:t>Глубокое окисление </a:t>
            </a:r>
            <a:r>
              <a:rPr lang="ru-RU" sz="4000" b="1" i="1" dirty="0" err="1">
                <a:solidFill>
                  <a:srgbClr val="C00000"/>
                </a:solidFill>
                <a:latin typeface="+mn-lt"/>
              </a:rPr>
              <a:t>алкинов</a:t>
            </a:r>
            <a:endParaRPr lang="ru-RU" sz="4000" b="1" i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AE0F2D8-875F-42C2-900B-1524B6ABF1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82" t="52646" r="32191" b="6254"/>
          <a:stretch/>
        </p:blipFill>
        <p:spPr>
          <a:xfrm>
            <a:off x="239558" y="878460"/>
            <a:ext cx="11712884" cy="4571999"/>
          </a:xfrm>
          <a:prstGeom prst="rect">
            <a:avLst/>
          </a:prstGeom>
        </p:spPr>
      </p:pic>
      <p:pic>
        <p:nvPicPr>
          <p:cNvPr id="2050" name="Picture 2" descr="Химические свойства алкинов | Химия онлайн">
            <a:extLst>
              <a:ext uri="{FF2B5EF4-FFF2-40B4-BE49-F238E27FC236}">
                <a16:creationId xmlns:a16="http://schemas.microsoft.com/office/drawing/2014/main" xmlns="" id="{444D21A1-F8A4-4674-BE29-D8FE299E2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59"/>
          <a:stretch/>
        </p:blipFill>
        <p:spPr bwMode="auto">
          <a:xfrm>
            <a:off x="1393466" y="5842447"/>
            <a:ext cx="10114431" cy="78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9806A4-20FF-4BDB-88AE-01B9FFD14F9B}"/>
              </a:ext>
            </a:extLst>
          </p:cNvPr>
          <p:cNvSpPr txBox="1"/>
          <p:nvPr/>
        </p:nvSpPr>
        <p:spPr>
          <a:xfrm>
            <a:off x="5880100" y="5739417"/>
            <a:ext cx="428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</a:t>
            </a:r>
            <a:r>
              <a:rPr lang="en-US" sz="2800" baseline="50000" dirty="0"/>
              <a:t>o</a:t>
            </a:r>
            <a:endParaRPr lang="ru-RU" sz="2800" baseline="50000" dirty="0"/>
          </a:p>
        </p:txBody>
      </p:sp>
    </p:spTree>
    <p:extLst>
      <p:ext uri="{BB962C8B-B14F-4D97-AF65-F5344CB8AC3E}">
        <p14:creationId xmlns:p14="http://schemas.microsoft.com/office/powerpoint/2010/main" val="140162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95D914C-B6D9-4970-AF90-3C6E067C1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59" t="26667" r="33958" b="14629"/>
          <a:stretch/>
        </p:blipFill>
        <p:spPr>
          <a:xfrm>
            <a:off x="343901" y="-50800"/>
            <a:ext cx="11504197" cy="69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8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7122E3B-0ED1-4E18-B2C7-ED6824C75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760" y="6248400"/>
            <a:ext cx="7625080" cy="482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38889EC-0FFB-4B58-A2AF-5B0E6C7482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83" t="25185" r="35208" b="8704"/>
          <a:stretch/>
        </p:blipFill>
        <p:spPr>
          <a:xfrm>
            <a:off x="1943100" y="-5873"/>
            <a:ext cx="8864600" cy="625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1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2FF6C3-C9A2-4410-9302-89C6EED1C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43" y="94483"/>
            <a:ext cx="10859679" cy="783977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>
                <a:solidFill>
                  <a:srgbClr val="C00000"/>
                </a:solidFill>
                <a:latin typeface="+mn-lt"/>
              </a:rPr>
              <a:t>Окисление толуола (метилбензола)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D94DE0D-357A-4035-9A31-D5E4B4571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84" t="24630" r="33854" b="39677"/>
          <a:stretch/>
        </p:blipFill>
        <p:spPr>
          <a:xfrm>
            <a:off x="909562" y="1372680"/>
            <a:ext cx="10372876" cy="368192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77" y="5735786"/>
            <a:ext cx="10372876" cy="39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670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2FF6C3-C9A2-4410-9302-89C6EED1C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43" y="94483"/>
            <a:ext cx="10859679" cy="783977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>
                <a:solidFill>
                  <a:srgbClr val="C00000"/>
                </a:solidFill>
                <a:latin typeface="+mn-lt"/>
              </a:rPr>
              <a:t>Окисление толуола (метилбензола)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3CF374F-4558-41EB-B76D-7ABAD40B8F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56" t="58577" r="40181" b="12407"/>
          <a:stretch/>
        </p:blipFill>
        <p:spPr>
          <a:xfrm>
            <a:off x="990600" y="1543412"/>
            <a:ext cx="9906000" cy="32952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C5E660D-024A-47D6-AC86-8544DFD4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5503651"/>
            <a:ext cx="7861300" cy="43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8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2FF6C3-C9A2-4410-9302-89C6EED1C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43" y="94483"/>
            <a:ext cx="10859679" cy="783977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>
                <a:solidFill>
                  <a:srgbClr val="C00000"/>
                </a:solidFill>
                <a:latin typeface="+mn-lt"/>
              </a:rPr>
              <a:t>Окисление </a:t>
            </a:r>
            <a:r>
              <a:rPr lang="ru-RU" sz="4000" b="1" i="1" dirty="0" err="1">
                <a:solidFill>
                  <a:srgbClr val="C00000"/>
                </a:solidFill>
                <a:latin typeface="+mn-lt"/>
              </a:rPr>
              <a:t>алкилбензолов</a:t>
            </a:r>
            <a:endParaRPr lang="ru-RU" sz="4000" b="1" i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A3B9563-EE10-45C6-AF30-BA0B3984BF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79" t="36190" r="33304" b="8414"/>
          <a:stretch/>
        </p:blipFill>
        <p:spPr>
          <a:xfrm>
            <a:off x="754143" y="878460"/>
            <a:ext cx="10755087" cy="592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8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7F9495F-D792-42AB-B0CC-1C0D224989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78" t="26666" r="35804" b="12858"/>
          <a:stretch/>
        </p:blipFill>
        <p:spPr>
          <a:xfrm>
            <a:off x="1186542" y="0"/>
            <a:ext cx="10386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7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C89381D-7364-48BB-8D73-EFF27B3AB9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72" t="25238" r="34911" b="8730"/>
          <a:stretch/>
        </p:blipFill>
        <p:spPr>
          <a:xfrm>
            <a:off x="2019300" y="0"/>
            <a:ext cx="8539843" cy="58720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31B968C-6AE8-4447-91E9-6768C4CB0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430" y="6146800"/>
            <a:ext cx="945769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4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верх 3"/>
          <p:cNvSpPr/>
          <p:nvPr/>
        </p:nvSpPr>
        <p:spPr>
          <a:xfrm>
            <a:off x="4981903" y="1844565"/>
            <a:ext cx="484632" cy="978408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85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2FF6C3-C9A2-4410-9302-89C6EED1C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543" y="729483"/>
            <a:ext cx="10859679" cy="783977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>
                <a:solidFill>
                  <a:srgbClr val="C00000"/>
                </a:solidFill>
                <a:latin typeface="+mn-lt"/>
              </a:rPr>
              <a:t>Окисление </a:t>
            </a:r>
            <a:r>
              <a:rPr lang="ru-RU" sz="4000" b="1" i="1" dirty="0" err="1">
                <a:solidFill>
                  <a:srgbClr val="C00000"/>
                </a:solidFill>
                <a:latin typeface="+mn-lt"/>
              </a:rPr>
              <a:t>алкилбензолов</a:t>
            </a:r>
            <a:endParaRPr lang="ru-RU" sz="4000" b="1" i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10C2B25-547B-4D92-8FE4-A8DC4F11A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232" y="2373878"/>
            <a:ext cx="6529536" cy="193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6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05F0248-A9B1-42E2-B9DF-893B63860D71}"/>
              </a:ext>
            </a:extLst>
          </p:cNvPr>
          <p:cNvSpPr txBox="1"/>
          <p:nvPr/>
        </p:nvSpPr>
        <p:spPr>
          <a:xfrm>
            <a:off x="3479800" y="2870200"/>
            <a:ext cx="56477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>
                <a:solidFill>
                  <a:srgbClr val="C0000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20454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26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920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31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1758560" y="2944368"/>
            <a:ext cx="707667" cy="41903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1758561" y="3669262"/>
            <a:ext cx="707667" cy="41903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03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280030" cy="353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7" r="27266" b="14148"/>
          <a:stretch/>
        </p:blipFill>
        <p:spPr bwMode="auto">
          <a:xfrm>
            <a:off x="1" y="3292093"/>
            <a:ext cx="5865917" cy="356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5" r="27730" b="14827"/>
          <a:stretch/>
        </p:blipFill>
        <p:spPr bwMode="auto">
          <a:xfrm>
            <a:off x="5276193" y="220717"/>
            <a:ext cx="6530940" cy="398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1" r="27222" b="17806"/>
          <a:stretch/>
        </p:blipFill>
        <p:spPr bwMode="auto">
          <a:xfrm>
            <a:off x="5977186" y="3249194"/>
            <a:ext cx="6100113" cy="360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38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459CB6-E70E-422C-9541-A8627691E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2777" y="176155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Окисление </a:t>
            </a:r>
            <a:r>
              <a:rPr lang="ru-RU" b="1" i="1" dirty="0" err="1">
                <a:solidFill>
                  <a:srgbClr val="C00000"/>
                </a:solidFill>
              </a:rPr>
              <a:t>алкенов</a:t>
            </a:r>
            <a:r>
              <a:rPr lang="ru-RU" b="1" i="1" dirty="0">
                <a:solidFill>
                  <a:srgbClr val="C00000"/>
                </a:solidFill>
              </a:rPr>
              <a:t>, </a:t>
            </a:r>
            <a:r>
              <a:rPr lang="ru-RU" b="1" i="1" dirty="0" err="1">
                <a:solidFill>
                  <a:srgbClr val="C00000"/>
                </a:solidFill>
              </a:rPr>
              <a:t>алкинов</a:t>
            </a:r>
            <a:r>
              <a:rPr lang="ru-RU" b="1" i="1" dirty="0">
                <a:solidFill>
                  <a:srgbClr val="C00000"/>
                </a:solidFill>
              </a:rPr>
              <a:t> и </a:t>
            </a:r>
            <a:r>
              <a:rPr lang="ru-RU" b="1" i="1" dirty="0" err="1">
                <a:solidFill>
                  <a:srgbClr val="C00000"/>
                </a:solidFill>
              </a:rPr>
              <a:t>алкилбензолов</a:t>
            </a:r>
            <a:r>
              <a:rPr lang="ru-RU" b="1" i="1" dirty="0">
                <a:solidFill>
                  <a:srgbClr val="C00000"/>
                </a:solidFill>
              </a:rPr>
              <a:t> </a:t>
            </a:r>
            <a:br>
              <a:rPr lang="ru-RU" b="1" i="1" dirty="0">
                <a:solidFill>
                  <a:srgbClr val="C00000"/>
                </a:solidFill>
              </a:rPr>
            </a:br>
            <a:r>
              <a:rPr lang="ru-RU" b="1" i="1" dirty="0">
                <a:solidFill>
                  <a:srgbClr val="C00000"/>
                </a:solidFill>
              </a:rPr>
              <a:t>солями переходных металлов </a:t>
            </a:r>
          </a:p>
        </p:txBody>
      </p:sp>
    </p:spTree>
    <p:extLst>
      <p:ext uri="{BB962C8B-B14F-4D97-AF65-F5344CB8AC3E}">
        <p14:creationId xmlns:p14="http://schemas.microsoft.com/office/powerpoint/2010/main" val="97041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79</Words>
  <Application>Microsoft Office PowerPoint</Application>
  <PresentationFormat>Произвольный</PresentationFormat>
  <Paragraphs>23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Окисление алкенов, алкинов и алкилбензолов  солями переходных металлов </vt:lpstr>
      <vt:lpstr>Задание 32</vt:lpstr>
      <vt:lpstr>Задание 32</vt:lpstr>
      <vt:lpstr>Задание 32</vt:lpstr>
      <vt:lpstr>Задание 32</vt:lpstr>
      <vt:lpstr>Задание 34</vt:lpstr>
      <vt:lpstr>Презентация PowerPoint</vt:lpstr>
      <vt:lpstr>Презентация PowerPoint</vt:lpstr>
      <vt:lpstr>Мягкое окисление алкенов (цис-гидроксилирование)</vt:lpstr>
      <vt:lpstr>Глубокое окисление алкенов</vt:lpstr>
      <vt:lpstr>Глубокое окисление алкенов</vt:lpstr>
      <vt:lpstr>Глубокое окисление алкенов</vt:lpstr>
      <vt:lpstr>Мягкое окисление алкинов</vt:lpstr>
      <vt:lpstr>Глубокое окисление алкинов</vt:lpstr>
      <vt:lpstr>Презентация PowerPoint</vt:lpstr>
      <vt:lpstr>Презентация PowerPoint</vt:lpstr>
      <vt:lpstr>Окисление толуола (метилбензола)</vt:lpstr>
      <vt:lpstr>Окисление толуола (метилбензола)</vt:lpstr>
      <vt:lpstr>Окисление алкилбензолов</vt:lpstr>
      <vt:lpstr>Презентация PowerPoint</vt:lpstr>
      <vt:lpstr>Презентация PowerPoint</vt:lpstr>
      <vt:lpstr>Окисление алкилбензолов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Окисление алкенов и алкилбензолов  солями переходных металлов</dc:title>
  <dc:creator>User</dc:creator>
  <cp:lastModifiedBy>Student</cp:lastModifiedBy>
  <cp:revision>23</cp:revision>
  <dcterms:created xsi:type="dcterms:W3CDTF">2023-02-15T15:38:58Z</dcterms:created>
  <dcterms:modified xsi:type="dcterms:W3CDTF">2023-02-17T07:38:58Z</dcterms:modified>
</cp:coreProperties>
</file>