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309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4" r:id="rId12"/>
    <p:sldId id="343" r:id="rId13"/>
    <p:sldId id="342" r:id="rId14"/>
    <p:sldId id="345" r:id="rId15"/>
    <p:sldId id="288" r:id="rId16"/>
    <p:sldId id="289" r:id="rId17"/>
    <p:sldId id="312" r:id="rId18"/>
    <p:sldId id="311" r:id="rId19"/>
    <p:sldId id="315" r:id="rId20"/>
    <p:sldId id="313" r:id="rId21"/>
    <p:sldId id="314" r:id="rId22"/>
    <p:sldId id="349" r:id="rId23"/>
    <p:sldId id="348" r:id="rId24"/>
    <p:sldId id="291" r:id="rId25"/>
    <p:sldId id="323" r:id="rId26"/>
    <p:sldId id="316" r:id="rId27"/>
    <p:sldId id="317" r:id="rId28"/>
    <p:sldId id="318" r:id="rId29"/>
    <p:sldId id="319" r:id="rId30"/>
    <p:sldId id="265" r:id="rId31"/>
    <p:sldId id="346" r:id="rId32"/>
    <p:sldId id="293" r:id="rId33"/>
    <p:sldId id="294" r:id="rId34"/>
    <p:sldId id="350" r:id="rId35"/>
    <p:sldId id="295" r:id="rId36"/>
    <p:sldId id="320" r:id="rId37"/>
    <p:sldId id="296" r:id="rId38"/>
    <p:sldId id="321" r:id="rId39"/>
    <p:sldId id="328" r:id="rId40"/>
    <p:sldId id="347" r:id="rId41"/>
    <p:sldId id="322" r:id="rId42"/>
    <p:sldId id="333" r:id="rId43"/>
  </p:sldIdLst>
  <p:sldSz cx="9144000" cy="6858000" type="screen4x3"/>
  <p:notesSz cx="7207250" cy="7200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0">
          <p15:clr>
            <a:srgbClr val="A4A3A4"/>
          </p15:clr>
        </p15:guide>
        <p15:guide id="2" pos="27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061" autoAdjust="0"/>
  </p:normalViewPr>
  <p:slideViewPr>
    <p:cSldViewPr>
      <p:cViewPr varScale="1">
        <p:scale>
          <a:sx n="70" d="100"/>
          <a:sy n="70" d="100"/>
        </p:scale>
        <p:origin x="1764" y="60"/>
      </p:cViewPr>
      <p:guideLst>
        <p:guide orient="horz" pos="2740"/>
        <p:guide pos="2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609603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1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4068765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1" y="3924302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2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2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1" cy="4525964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1" y="1600201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4040188" cy="609599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3" y="1600203"/>
            <a:ext cx="4041774" cy="609599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1" y="2212849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6" y="2212851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2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0" y="273051"/>
            <a:ext cx="4995863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4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8" y="228602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8" y="1143002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8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51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2" y="635635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2" y="6499386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0" y="6499386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209800"/>
            <a:ext cx="6822553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995">
              <a:lnSpc>
                <a:spcPct val="109500"/>
              </a:lnSpc>
              <a:spcBef>
                <a:spcPts val="100"/>
              </a:spcBef>
            </a:pPr>
            <a:r>
              <a:rPr lang="ru-RU" sz="3600" b="1" spc="-5" dirty="0">
                <a:solidFill>
                  <a:srgbClr val="002060"/>
                </a:solidFill>
              </a:rPr>
              <a:t>Особенности и основные стратегии подготовки к ЕГЭ по английскому языку в разделах «Говорение» и «Письмо» </a:t>
            </a:r>
            <a:r>
              <a:rPr lang="ru-RU" sz="3600" b="1" spc="-15" dirty="0">
                <a:solidFill>
                  <a:srgbClr val="002060"/>
                </a:solidFill>
              </a:rPr>
              <a:t>в </a:t>
            </a:r>
            <a:r>
              <a:rPr sz="3600" b="1" spc="-5" dirty="0">
                <a:solidFill>
                  <a:srgbClr val="002060"/>
                </a:solidFill>
              </a:rPr>
              <a:t>202</a:t>
            </a:r>
            <a:r>
              <a:rPr lang="ru-RU" sz="3600" b="1" spc="-5" dirty="0">
                <a:solidFill>
                  <a:srgbClr val="002060"/>
                </a:solidFill>
              </a:rPr>
              <a:t>4 году</a:t>
            </a:r>
            <a:endParaRPr sz="3600" b="1" spc="-5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6E99F-419E-2716-08B0-E049F7A8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60" y="121568"/>
            <a:ext cx="27866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7CC84B-90F2-DECA-6B24-90FDECBEA04A}"/>
              </a:ext>
            </a:extLst>
          </p:cNvPr>
          <p:cNvSpPr txBox="1"/>
          <p:nvPr/>
        </p:nvSpPr>
        <p:spPr>
          <a:xfrm>
            <a:off x="4419600" y="54102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Карапетян И.В. –</a:t>
            </a:r>
            <a:r>
              <a:rPr lang="en-US" b="1" dirty="0"/>
              <a:t> </a:t>
            </a:r>
            <a:r>
              <a:rPr lang="ru-RU" b="1" dirty="0"/>
              <a:t>учитель английского и немецкого языков </a:t>
            </a:r>
            <a:r>
              <a:rPr lang="ru-RU" b="1" dirty="0" err="1"/>
              <a:t>в.к.к</a:t>
            </a:r>
            <a:r>
              <a:rPr lang="ru-RU" b="1" dirty="0"/>
              <a:t>. </a:t>
            </a:r>
            <a:endParaRPr lang="en-US" b="1" dirty="0"/>
          </a:p>
          <a:p>
            <a:r>
              <a:rPr lang="ru-RU" b="1" dirty="0"/>
              <a:t>МАОУ «Лицей №9»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29556044"/>
              </p:ext>
            </p:extLst>
          </p:nvPr>
        </p:nvGraphicFramePr>
        <p:xfrm>
          <a:off x="171484" y="362341"/>
          <a:ext cx="8784976" cy="6235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22">
                <a:tc>
                  <a:txBody>
                    <a:bodyPr/>
                    <a:lstStyle/>
                    <a:p>
                      <a:r>
                        <a:rPr lang="ru-RU" sz="2400" dirty="0"/>
                        <a:t>ЕГЭ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2023/2024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8089">
                <a:tc>
                  <a:txBody>
                    <a:bodyPr/>
                    <a:lstStyle/>
                    <a:p>
                      <a:r>
                        <a:rPr lang="ru-RU" sz="1800" dirty="0"/>
                        <a:t>ПИСЬМЕННАЯ</a:t>
                      </a:r>
                      <a:r>
                        <a:rPr lang="ru-RU" sz="1800" baseline="0" dirty="0"/>
                        <a:t> РЕЧЬ</a:t>
                      </a:r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r>
                        <a:rPr lang="ru-RU" sz="1800" baseline="0" dirty="0"/>
                        <a:t>Задание 39(</a:t>
                      </a:r>
                      <a:r>
                        <a:rPr lang="ru-RU" sz="1800" baseline="0" dirty="0" err="1"/>
                        <a:t>эл.письмо</a:t>
                      </a:r>
                      <a:r>
                        <a:rPr lang="ru-RU" sz="1800" baseline="0" dirty="0"/>
                        <a:t>) – </a:t>
                      </a:r>
                    </a:p>
                    <a:p>
                      <a:r>
                        <a:rPr lang="ru-RU" sz="1800" baseline="0" dirty="0"/>
                        <a:t>6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40 (проект) – </a:t>
                      </a:r>
                    </a:p>
                    <a:p>
                      <a:r>
                        <a:rPr lang="ru-RU" sz="1800" baseline="0" dirty="0"/>
                        <a:t>14 баллов</a:t>
                      </a:r>
                    </a:p>
                    <a:p>
                      <a:endParaRPr lang="ru-RU" sz="1800" baseline="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ПИСЬМЕННАЯ</a:t>
                      </a:r>
                      <a:r>
                        <a:rPr lang="ru-RU" sz="1800" baseline="0" dirty="0"/>
                        <a:t> РЕЧЬ</a:t>
                      </a:r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r>
                        <a:rPr lang="ru-RU" sz="1800" baseline="0" dirty="0"/>
                        <a:t>Задание 37(</a:t>
                      </a:r>
                      <a:r>
                        <a:rPr lang="ru-RU" sz="1800" baseline="0" dirty="0" err="1"/>
                        <a:t>эл.письмо</a:t>
                      </a:r>
                      <a:r>
                        <a:rPr lang="ru-RU" sz="1800" baseline="0" dirty="0"/>
                        <a:t>) – </a:t>
                      </a:r>
                    </a:p>
                    <a:p>
                      <a:r>
                        <a:rPr lang="ru-RU" sz="1800" baseline="0" dirty="0"/>
                        <a:t>6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38 (проект) – </a:t>
                      </a:r>
                    </a:p>
                    <a:p>
                      <a:r>
                        <a:rPr lang="ru-RU" sz="1800" baseline="0" dirty="0"/>
                        <a:t>14 баллов</a:t>
                      </a:r>
                    </a:p>
                    <a:p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*изменения в формулировке задания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baseline="0" dirty="0">
                          <a:solidFill>
                            <a:srgbClr val="FF0000"/>
                          </a:solidFill>
                        </a:rPr>
                        <a:t>(2024) в таблице появилась фраза </a:t>
                      </a:r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The opinion poll question: ……?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2" y="3597702"/>
            <a:ext cx="4328508" cy="16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7701"/>
            <a:ext cx="4042916" cy="16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012160" y="5085184"/>
            <a:ext cx="716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44" y="5913437"/>
            <a:ext cx="4504636" cy="50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29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84288127"/>
              </p:ext>
            </p:extLst>
          </p:nvPr>
        </p:nvGraphicFramePr>
        <p:xfrm>
          <a:off x="395535" y="731838"/>
          <a:ext cx="8280921" cy="528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922">
                <a:tc>
                  <a:txBody>
                    <a:bodyPr/>
                    <a:lstStyle/>
                    <a:p>
                      <a:r>
                        <a:rPr lang="ru-RU" sz="2400" dirty="0"/>
                        <a:t>ЕГЭ 2022/2023/2024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r>
                        <a:rPr lang="ru-RU" sz="1800" u="sng" dirty="0"/>
                        <a:t>УСТНАЯ ЧАСТЬ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1(чтение) – 1 балл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2 (вопросы) – 4 балла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3 (ответы на вопросы) – 5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4 ( голосовое сообщение) – 10 баллов</a:t>
                      </a:r>
                    </a:p>
                    <a:p>
                      <a:endParaRPr lang="ru-RU" sz="1800" baseline="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51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67502761"/>
              </p:ext>
            </p:extLst>
          </p:nvPr>
        </p:nvGraphicFramePr>
        <p:xfrm>
          <a:off x="395535" y="731838"/>
          <a:ext cx="8496945" cy="529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922">
                <a:tc>
                  <a:txBody>
                    <a:bodyPr/>
                    <a:lstStyle/>
                    <a:p>
                      <a:r>
                        <a:rPr lang="ru-RU" sz="2400" dirty="0"/>
                        <a:t>ЕГЭ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r>
                        <a:rPr lang="ru-RU" sz="1800" dirty="0"/>
                        <a:t>МАКСИМАЛЬНЫЙ БАЛЛ</a:t>
                      </a:r>
                    </a:p>
                    <a:p>
                      <a:r>
                        <a:rPr lang="ru-RU" sz="1800" dirty="0"/>
                        <a:t>100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АУДИРОВАНИЕ – 20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ЧТЕНИЕ – 20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ГРАММАТИКА</a:t>
                      </a:r>
                      <a:r>
                        <a:rPr lang="ru-RU" sz="1800" baseline="0" dirty="0"/>
                        <a:t> И ЛЕКСИКА – 20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ПИСЬМЕННАЯ РЕЧЬ – 20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УСТНАЯ РЕЧЬ - 20</a:t>
                      </a:r>
                      <a:endParaRPr lang="ru-RU" sz="1800" dirty="0"/>
                    </a:p>
                    <a:p>
                      <a:endParaRPr lang="ru-RU" sz="1800" baseline="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МАКСИМАЛЬНЫЙ БАЛЛ</a:t>
                      </a:r>
                    </a:p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86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АУДИРОВАНИЕ –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ЧТЕНИЕ –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ГРАММАТИКА</a:t>
                      </a:r>
                      <a:r>
                        <a:rPr lang="ru-RU" sz="1800" baseline="0" dirty="0"/>
                        <a:t> И ЛЕКСИКА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ПИСЬМЕННАЯ РЕЧЬ – 20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УСТНАЯ РЕЧЬ - 20</a:t>
                      </a:r>
                      <a:endParaRPr lang="ru-RU" sz="1800" dirty="0"/>
                    </a:p>
                    <a:p>
                      <a:endParaRPr lang="ru-RU" sz="1800" baseline="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МАКСИМАЛЬНЫЙ БАЛЛ</a:t>
                      </a:r>
                    </a:p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82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АУДИРОВАНИЕ –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ЧТЕНИЕ –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ГРАММАТИКА</a:t>
                      </a:r>
                      <a:r>
                        <a:rPr lang="ru-RU" sz="1800" baseline="0" dirty="0"/>
                        <a:t> И ЛЕКСИКА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ПИСЬМЕННАЯ РЕЧЬ – 20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УСТНАЯ РЕЧЬ - 20</a:t>
                      </a:r>
                      <a:endParaRPr lang="ru-RU" sz="1800" dirty="0"/>
                    </a:p>
                    <a:p>
                      <a:endParaRPr lang="ru-RU" sz="1800" baseline="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97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85919109"/>
              </p:ext>
            </p:extLst>
          </p:nvPr>
        </p:nvGraphicFramePr>
        <p:xfrm>
          <a:off x="179512" y="731838"/>
          <a:ext cx="8784976" cy="528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22">
                <a:tc>
                  <a:txBody>
                    <a:bodyPr/>
                    <a:lstStyle/>
                    <a:p>
                      <a:r>
                        <a:rPr lang="ru-RU" sz="2400" dirty="0"/>
                        <a:t>ЕГЭ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r>
                        <a:rPr lang="ru-RU" sz="1800" dirty="0"/>
                        <a:t>УСТНАЯ ЧАСТЬ</a:t>
                      </a:r>
                    </a:p>
                    <a:p>
                      <a:r>
                        <a:rPr lang="ru-RU" sz="1800" baseline="0" dirty="0"/>
                        <a:t>Задания 1, 2, 3  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Задание 4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УСТНАЯ ЧАСТЬ</a:t>
                      </a:r>
                    </a:p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Изменений нет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Задание 4 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Уточнены критерии оценивания </a:t>
                      </a:r>
                    </a:p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задания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9729" y="2572996"/>
            <a:ext cx="4117946" cy="231076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4526376" y="2564904"/>
            <a:ext cx="4320480" cy="231076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148064" y="2860314"/>
            <a:ext cx="3528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26376" y="3005044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99592" y="2924944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26376" y="3140968"/>
            <a:ext cx="415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72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К чему приведет снижение максимального первичного балла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/>
              </a:rPr>
              <a:t>Максимальный первичный балл за ЕГЭ 2024 по английскому языку — 82.</a:t>
            </a:r>
          </a:p>
          <a:p>
            <a:r>
              <a:rPr lang="ru-RU" b="1" dirty="0">
                <a:solidFill>
                  <a:srgbClr val="000000"/>
                </a:solidFill>
                <a:latin typeface="Roboto"/>
              </a:rPr>
              <a:t>Что означает это изменение?</a:t>
            </a:r>
            <a:endParaRPr lang="ru-RU" dirty="0">
              <a:solidFill>
                <a:srgbClr val="000000"/>
              </a:solidFill>
              <a:latin typeface="Roboto"/>
            </a:endParaRPr>
          </a:p>
          <a:p>
            <a:r>
              <a:rPr lang="ru-RU" dirty="0">
                <a:solidFill>
                  <a:srgbClr val="000000"/>
                </a:solidFill>
                <a:latin typeface="Roboto"/>
              </a:rPr>
              <a:t>В 2023 году нельзя было получить 95, 97 и 99 вторичных баллов за экзамен. Одна ошибка стоила выпускнику два первичных балла, что означает 98 баллов при переводе во вторичную систему. Следовательно, две ошибки = 96 баллов. Учитывая правила перевода баллов 2023 года, снижение максимума приведёт к ужесточению шкалы.</a:t>
            </a:r>
          </a:p>
          <a:p>
            <a:r>
              <a:rPr lang="ru-RU" b="1" dirty="0">
                <a:solidFill>
                  <a:srgbClr val="000000"/>
                </a:solidFill>
                <a:latin typeface="Roboto"/>
              </a:rPr>
              <a:t>Важно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: шкала перевода баллов ЕГЭ 2024 по английскому языку появится весной.</a:t>
            </a:r>
          </a:p>
          <a:p>
            <a:r>
              <a:rPr lang="ru-RU" b="1" dirty="0">
                <a:solidFill>
                  <a:srgbClr val="000000"/>
                </a:solidFill>
                <a:latin typeface="Roboto"/>
              </a:rPr>
              <a:t>Прогноз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:</a:t>
            </a:r>
            <a:r>
              <a:rPr lang="ru-RU" i="1" dirty="0">
                <a:solidFill>
                  <a:srgbClr val="000000"/>
                </a:solidFill>
                <a:latin typeface="Roboto"/>
              </a:rPr>
              <a:t> средний балл за ЕГЭ снова упадёт из-за большого разрыва в переводе баллов. </a:t>
            </a:r>
            <a:endParaRPr lang="ru-RU" dirty="0">
              <a:solidFill>
                <a:srgbClr val="000000"/>
              </a:solidFill>
              <a:latin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66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6002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Письмо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Английский язык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ЕГЭ 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68519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0114"/>
              </p:ext>
            </p:extLst>
          </p:nvPr>
        </p:nvGraphicFramePr>
        <p:xfrm>
          <a:off x="381000" y="609600"/>
          <a:ext cx="8610600" cy="6065366"/>
        </p:xfrm>
        <a:graphic>
          <a:graphicData uri="http://schemas.openxmlformats.org/drawingml/2006/table">
            <a:tbl>
              <a:tblPr/>
              <a:tblGrid>
                <a:gridCol w="211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49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722">
                <a:tc gridSpan="2">
                  <a:txBody>
                    <a:bodyPr/>
                    <a:lstStyle/>
                    <a:p>
                      <a:pPr algn="ctr"/>
                      <a:br>
                        <a:rPr lang="ru-RU" sz="800" dirty="0">
                          <a:effectLst/>
                        </a:rPr>
                      </a:br>
                      <a:endParaRPr lang="ru-RU" sz="800" dirty="0">
                        <a:effectLst/>
                      </a:endParaRPr>
                    </a:p>
                    <a:p>
                      <a:pPr algn="r"/>
                      <a:r>
                        <a:rPr lang="ru-RU" sz="400" b="1" dirty="0">
                          <a:effectLst/>
                          <a:latin typeface="Arial Narrow"/>
                        </a:rPr>
                        <a:t>                                                                              НОМЕР БЛАНКА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/>
                        </a:rPr>
                        <a:t>Объём высказывания соответствует поставленной задаче: </a:t>
                      </a:r>
                      <a:r>
                        <a:rPr lang="ru-RU" sz="800" b="1" dirty="0">
                          <a:effectLst/>
                          <a:latin typeface="Arial Narrow"/>
                        </a:rPr>
                        <a:t>90–154 слова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20">
                <a:tc rowSpan="7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Narrow"/>
                        </a:rPr>
                        <a:t>1. Решение коммуникативной задачи (Содержание)</a:t>
                      </a:r>
                      <a:endParaRPr lang="ru-RU" sz="10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Arial Narrow"/>
                        </a:rPr>
                        <a:t>Аспект 1.</a:t>
                      </a:r>
                      <a:r>
                        <a:rPr lang="ru-RU" sz="800" dirty="0">
                          <a:effectLst/>
                          <a:latin typeface="Arial Narrow"/>
                        </a:rPr>
                        <a:t> Ответ на вопрос о погоде летом в России дан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3202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Arial Narrow"/>
                        </a:rPr>
                        <a:t>Аспект 2. </a:t>
                      </a:r>
                      <a:r>
                        <a:rPr lang="ru-RU" sz="800" dirty="0">
                          <a:effectLst/>
                          <a:latin typeface="Arial Narrow"/>
                        </a:rPr>
                        <a:t>Ответ на вопрос о любимом времени года автора и о причине этого дан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3202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Arial Narrow"/>
                        </a:rPr>
                        <a:t>Аспект 3. </a:t>
                      </a:r>
                      <a:r>
                        <a:rPr lang="ru-RU" sz="800" dirty="0">
                          <a:effectLst/>
                          <a:latin typeface="Arial Narrow"/>
                        </a:rPr>
                        <a:t>Ответ на вопрос о планах автора письма на лето дан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3202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>
                          <a:effectLst/>
                          <a:latin typeface="Calibri"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Arial Narrow"/>
                        </a:rPr>
                        <a:t>Аспект 4. </a:t>
                      </a:r>
                      <a:r>
                        <a:rPr lang="ru-RU" sz="800" dirty="0">
                          <a:effectLst/>
                          <a:latin typeface="Arial Narrow"/>
                        </a:rPr>
                        <a:t>Три вопроса о дяде друга по переписке заданы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3202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Arial Narrow"/>
                        </a:rPr>
                        <a:t>Аспект 5. </a:t>
                      </a:r>
                      <a:r>
                        <a:rPr lang="ru-RU" sz="800" dirty="0">
                          <a:effectLst/>
                          <a:latin typeface="Arial Narrow"/>
                        </a:rPr>
                        <a:t>Нормы вежливости соблюдены: благодарность за полученное письмо; надежда на последующие контакты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3202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>
                          <a:effectLst/>
                          <a:latin typeface="Calibri"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effectLst/>
                          <a:latin typeface="Arial Narrow"/>
                        </a:rPr>
                        <a:t>Аспект 6. </a:t>
                      </a:r>
                      <a:r>
                        <a:rPr lang="ru-RU" sz="800" dirty="0">
                          <a:effectLst/>
                          <a:latin typeface="Arial Narrow"/>
                        </a:rPr>
                        <a:t>Стилевое оформление выбрано правильно: обращение, завер­шающая фраза, подпись автора в соответствии с неофициальным стилем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3202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>
                          <a:effectLst/>
                          <a:latin typeface="Calibri"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/>
                        </a:rPr>
                        <a:t>ИТОГОВЫЙ БАЛЛ (максимальный балл – 2)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220">
                <a:tc rowSpan="7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Narrow"/>
                        </a:rPr>
                        <a:t>2. Организация текста</a:t>
                      </a:r>
                      <a:endParaRPr lang="ru-RU" sz="10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/>
                        </a:rPr>
                        <a:t>Логичность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/>
                        </a:rPr>
                        <a:t>Деление на абзацы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/>
                        </a:rPr>
                        <a:t>Средства логической связи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/>
                        </a:rPr>
                        <a:t>Обращение </a:t>
                      </a:r>
                      <a:r>
                        <a:rPr lang="ru-RU" sz="800" b="1" dirty="0">
                          <a:effectLst/>
                          <a:latin typeface="Arial Narrow"/>
                        </a:rPr>
                        <a:t>на отдельной строке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/>
                        </a:rPr>
                        <a:t>Завершающая фраза </a:t>
                      </a:r>
                      <a:r>
                        <a:rPr lang="ru-RU" sz="800" b="1" dirty="0">
                          <a:effectLst/>
                          <a:latin typeface="Arial Narrow"/>
                        </a:rPr>
                        <a:t>на отдельной строке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/>
                        </a:rPr>
                        <a:t>Подпись </a:t>
                      </a:r>
                      <a:r>
                        <a:rPr lang="ru-RU" sz="800" b="1" dirty="0">
                          <a:effectLst/>
                          <a:latin typeface="Arial Narrow"/>
                        </a:rPr>
                        <a:t>на отдельной строке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/>
                        </a:rPr>
                        <a:t>ИТОГОВЫЙ БАЛЛ (максимальный балл – 2)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732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 Narrow"/>
                        </a:rPr>
                        <a:t>3. Языковое оформление текста. ИТОГОВЫЙ БАЛЛ (максимальный балл – 2)</a:t>
                      </a:r>
                      <a:endParaRPr lang="ru-RU" sz="1000" b="1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ru-RU" sz="800">
                          <a:effectLst/>
                        </a:rPr>
                      </a:b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>
                          <a:effectLst/>
                          <a:latin typeface="Calibri"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>
                          <a:effectLst/>
                          <a:latin typeface="Calibri"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</a:txBody>
                  <a:tcPr marL="400" marR="400" marT="400" marB="1921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19400" y="39871"/>
            <a:ext cx="38523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Дополнительная схема оценивания задания 39</a:t>
            </a:r>
            <a:endParaRPr kumimoji="0" lang="ru-RU" alt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«ЭЛЕКТРОННОЕ ПИСЬМО ЛИЧНОГО ХАРАКТЕРА»</a:t>
            </a:r>
            <a:endParaRPr kumimoji="0" lang="ru-RU" alt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9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письме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указываются адрес и дата.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всё же сделал это, то это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нарушением по критерию «Организация текста»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логическая ошибка.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предыдущие контакты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необязательна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ошибкой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считается.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вопрос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не знаю»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неполный ответ  и  в дополнительной схеме  ставится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(±)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трудность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экзаменуемых -  запрос информации в соответствии с коммуникативной задачей – вопросы другу по переписке: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 ком  заданы вопросы;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время, в котором нужно задать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58880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458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приветствии </a:t>
            </a:r>
            <a:r>
              <a:rPr lang="ru-RU" sz="2000" dirty="0"/>
              <a:t>с использованием имени друга по переписке возможны как одна</a:t>
            </a:r>
          </a:p>
          <a:p>
            <a:r>
              <a:rPr lang="ru-RU" sz="2000" dirty="0"/>
              <a:t>запятая после этих двух слов, так и две запятые:</a:t>
            </a:r>
          </a:p>
          <a:p>
            <a:r>
              <a:rPr lang="ru-RU" sz="2000" dirty="0" err="1"/>
              <a:t>Dear</a:t>
            </a:r>
            <a:r>
              <a:rPr lang="ru-RU" sz="2000" dirty="0"/>
              <a:t> </a:t>
            </a:r>
            <a:r>
              <a:rPr lang="ru-RU" sz="2000" dirty="0" err="1"/>
              <a:t>Kevin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Hello</a:t>
            </a:r>
            <a:r>
              <a:rPr lang="ru-RU" sz="2000" dirty="0"/>
              <a:t> </a:t>
            </a:r>
            <a:r>
              <a:rPr lang="ru-RU" sz="2000" dirty="0" err="1"/>
              <a:t>Kevin</a:t>
            </a:r>
            <a:r>
              <a:rPr lang="ru-RU" sz="2000" dirty="0"/>
              <a:t>, / </a:t>
            </a:r>
            <a:r>
              <a:rPr lang="ru-RU" sz="2000" dirty="0" err="1"/>
              <a:t>Hello</a:t>
            </a:r>
            <a:r>
              <a:rPr lang="ru-RU" sz="2000" dirty="0"/>
              <a:t>, </a:t>
            </a:r>
            <a:r>
              <a:rPr lang="ru-RU" sz="2000" dirty="0" err="1"/>
              <a:t>Kevin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Hi</a:t>
            </a:r>
            <a:r>
              <a:rPr lang="ru-RU" sz="2000" dirty="0"/>
              <a:t> </a:t>
            </a:r>
            <a:r>
              <a:rPr lang="ru-RU" sz="2000" dirty="0" err="1"/>
              <a:t>Kevin</a:t>
            </a:r>
            <a:r>
              <a:rPr lang="ru-RU" sz="2000" dirty="0"/>
              <a:t>, / </a:t>
            </a:r>
            <a:r>
              <a:rPr lang="ru-RU" sz="2000" dirty="0" err="1"/>
              <a:t>Hi</a:t>
            </a:r>
            <a:r>
              <a:rPr lang="ru-RU" sz="2000" dirty="0"/>
              <a:t>, </a:t>
            </a:r>
            <a:r>
              <a:rPr lang="ru-RU" sz="2000" dirty="0" err="1"/>
              <a:t>Kevin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Kevin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Hi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Hi</a:t>
            </a:r>
            <a:r>
              <a:rPr lang="ru-RU" sz="2000" dirty="0"/>
              <a:t>!</a:t>
            </a:r>
          </a:p>
          <a:p>
            <a:r>
              <a:rPr lang="ru-RU" sz="2000" dirty="0" err="1"/>
              <a:t>Hello</a:t>
            </a:r>
            <a:r>
              <a:rPr lang="ru-RU" sz="2000" dirty="0"/>
              <a:t> </a:t>
            </a:r>
            <a:r>
              <a:rPr lang="ru-RU" sz="2000" dirty="0" err="1"/>
              <a:t>again</a:t>
            </a:r>
            <a:r>
              <a:rPr lang="ru-RU" sz="2000" dirty="0"/>
              <a:t>!</a:t>
            </a:r>
          </a:p>
          <a:p>
            <a:r>
              <a:rPr lang="ru-RU" sz="2000" dirty="0" err="1"/>
              <a:t>Hi</a:t>
            </a:r>
            <a:r>
              <a:rPr lang="ru-RU" sz="2000" dirty="0"/>
              <a:t> </a:t>
            </a:r>
            <a:r>
              <a:rPr lang="ru-RU" sz="2000" dirty="0" err="1"/>
              <a:t>there</a:t>
            </a:r>
            <a:r>
              <a:rPr lang="ru-RU" sz="2000" dirty="0"/>
              <a:t>! </a:t>
            </a:r>
          </a:p>
          <a:p>
            <a:r>
              <a:rPr lang="ru-RU" sz="2000" dirty="0"/>
              <a:t>В качестве </a:t>
            </a:r>
            <a:r>
              <a:rPr lang="ru-RU" sz="2000" b="1" dirty="0"/>
              <a:t>завершающих фраз </a:t>
            </a:r>
            <a:r>
              <a:rPr lang="ru-RU" sz="2000" dirty="0"/>
              <a:t>возможны следующие (они пишутся </a:t>
            </a:r>
            <a:r>
              <a:rPr lang="ru-RU" sz="2000" b="1" dirty="0"/>
              <a:t>слева</a:t>
            </a:r>
            <a:r>
              <a:rPr lang="ru-RU" sz="2000" dirty="0"/>
              <a:t>, </a:t>
            </a:r>
            <a:r>
              <a:rPr lang="ru-RU" sz="2000" b="1" dirty="0"/>
              <a:t>на отдельной строке</a:t>
            </a:r>
            <a:r>
              <a:rPr lang="ru-RU" sz="2000" dirty="0"/>
              <a:t> – </a:t>
            </a:r>
            <a:r>
              <a:rPr lang="ru-RU" sz="2000" b="1" dirty="0"/>
              <a:t>организация текста</a:t>
            </a:r>
            <a:r>
              <a:rPr lang="ru-RU" sz="2000" dirty="0"/>
              <a:t>):</a:t>
            </a:r>
          </a:p>
          <a:p>
            <a:r>
              <a:rPr lang="ru-RU" sz="2000" dirty="0" err="1"/>
              <a:t>Best</a:t>
            </a:r>
            <a:r>
              <a:rPr lang="ru-RU" sz="2000" dirty="0"/>
              <a:t> </a:t>
            </a:r>
            <a:r>
              <a:rPr lang="ru-RU" sz="2000" dirty="0" err="1"/>
              <a:t>wishes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All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best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love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Yours</a:t>
            </a:r>
            <a:r>
              <a:rPr lang="ru-RU" sz="2000" dirty="0"/>
              <a:t>,</a:t>
            </a:r>
          </a:p>
          <a:p>
            <a:r>
              <a:rPr lang="ru-RU" sz="2000" dirty="0"/>
              <a:t>В завершение следует поставить подпись автора – </a:t>
            </a:r>
            <a:r>
              <a:rPr lang="ru-RU" sz="2000" b="1" dirty="0"/>
              <a:t>только имя</a:t>
            </a:r>
            <a:r>
              <a:rPr lang="ru-RU" sz="2000" dirty="0"/>
              <a:t> (на отдельной</a:t>
            </a:r>
          </a:p>
          <a:p>
            <a:r>
              <a:rPr lang="ru-RU" sz="2000" dirty="0"/>
              <a:t>строке слева, под завершающей фразой, без точки):</a:t>
            </a:r>
          </a:p>
          <a:p>
            <a:r>
              <a:rPr lang="ru-RU" sz="2000" dirty="0" err="1"/>
              <a:t>Sasha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702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447800"/>
            <a:ext cx="76962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3260" indent="-671195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683260" algn="l"/>
                <a:tab pos="683895" algn="l"/>
              </a:tabLst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изменений в ЕГЭ по английскому языку в 2024 году</a:t>
            </a:r>
          </a:p>
          <a:p>
            <a:pPr marL="683260" indent="-67119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683260" algn="l"/>
                <a:tab pos="683895" algn="l"/>
              </a:tabLst>
            </a:pPr>
            <a:r>
              <a:rPr lang="ru-RU"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4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</a:t>
            </a:r>
            <a:r>
              <a:rPr lang="ru-RU" sz="4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</a:t>
            </a:r>
          </a:p>
          <a:p>
            <a:pPr marL="683260" indent="-67119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683260" algn="l"/>
                <a:tab pos="683895" algn="l"/>
              </a:tabLst>
            </a:pPr>
            <a:r>
              <a:rPr lang="ru-RU"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</a:t>
            </a:r>
            <a:r>
              <a:rPr lang="ru-RU" sz="4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4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</a:t>
            </a:r>
            <a:r>
              <a:rPr lang="ru-RU" sz="4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58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аспекту 5 (нормы вежливости)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выставляет в дополнительной схеме плюс (+) при наличии двух элементов –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благодарности за полученное письмо/ выражения положительных эмоций от его получения и (2) выражения надежды на последующие контакты.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за полученное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или/и выражение положительных эмоций от его получения, например: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recent email.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message.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writing to me.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to hear from you.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always glad to get messages from you.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message. I was very glad to hear from you.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writing to me. Great to hear from you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9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457200"/>
            <a:ext cx="85344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на последующие контакты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выражена по-разному: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Желательно, чтобы фраза была написана на отдельной строке, но не считается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ошибкой, если она примыкает к фразе, объясняющей, почему автор заканчивает письмо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(эта фраза необязательна, но допустима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Эти 2–3 фразы образуют отдельный абзац.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традиционных и общепринятых для электронной </a:t>
            </a:r>
            <a:r>
              <a:rPr lang="ru-RU" sz="2000" dirty="0"/>
              <a:t>среды </a:t>
            </a:r>
            <a:r>
              <a:rPr lang="ru-RU" sz="2400" b="1" dirty="0"/>
              <a:t>акронимов, аббревиатур, сокращений </a:t>
            </a:r>
            <a:r>
              <a:rPr lang="ru-RU" sz="2400" b="1" u="sng" dirty="0"/>
              <a:t>допускается в электронном письме.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04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229600" cy="22098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Проект-эссе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14 баллов</a:t>
            </a:r>
          </a:p>
        </p:txBody>
      </p:sp>
    </p:spTree>
    <p:extLst>
      <p:ext uri="{BB962C8B-B14F-4D97-AF65-F5344CB8AC3E}">
        <p14:creationId xmlns:p14="http://schemas.microsoft.com/office/powerpoint/2010/main" val="548616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4625"/>
            <a:ext cx="97536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704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68519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6043"/>
            <a:ext cx="861646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926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Аспект 1</a:t>
            </a:r>
            <a:r>
              <a:rPr lang="ru-RU" sz="2400" dirty="0"/>
              <a:t>: вступление, соответствующее теме проектной работы. Если участник экзамена во вступлении вообще не упоминает </a:t>
            </a:r>
            <a:r>
              <a:rPr lang="ru-RU" sz="2400" b="1" dirty="0"/>
              <a:t>проект</a:t>
            </a:r>
            <a:r>
              <a:rPr lang="ru-RU" sz="2400" dirty="0"/>
              <a:t>, </a:t>
            </a:r>
            <a:r>
              <a:rPr lang="ru-RU" sz="2400" b="1" dirty="0"/>
              <a:t>проектную</a:t>
            </a:r>
          </a:p>
          <a:p>
            <a:r>
              <a:rPr lang="ru-RU" sz="2400" b="1" dirty="0"/>
              <a:t>работу</a:t>
            </a:r>
            <a:r>
              <a:rPr lang="ru-RU" sz="2400" dirty="0"/>
              <a:t> (но далее в ответе есть такие упоминания), то аспект 1 является невыполненным(-).</a:t>
            </a:r>
          </a:p>
          <a:p>
            <a:endParaRPr lang="ru-RU" sz="2400" dirty="0"/>
          </a:p>
          <a:p>
            <a:r>
              <a:rPr lang="ru-RU" sz="2400" b="1" dirty="0"/>
              <a:t> Обязательно указывается страна </a:t>
            </a:r>
            <a:r>
              <a:rPr lang="ru-RU" sz="2400" b="1" dirty="0" err="1"/>
              <a:t>Zetland</a:t>
            </a:r>
            <a:r>
              <a:rPr lang="ru-RU" sz="2400" b="1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Аспект 1 является </a:t>
            </a:r>
            <a:r>
              <a:rPr lang="ru-RU" sz="2400" b="1" dirty="0"/>
              <a:t>неточным/неполным</a:t>
            </a:r>
            <a:r>
              <a:rPr lang="ru-RU" sz="2400" dirty="0"/>
              <a:t> ( «±»),</a:t>
            </a:r>
          </a:p>
          <a:p>
            <a:r>
              <a:rPr lang="ru-RU" sz="2400" dirty="0"/>
              <a:t>если участник экзамена:</a:t>
            </a:r>
          </a:p>
          <a:p>
            <a:r>
              <a:rPr lang="ru-RU" sz="2400" dirty="0"/>
              <a:t> пишет, что это он провёл опрос/собрал сведения;</a:t>
            </a:r>
          </a:p>
          <a:p>
            <a:r>
              <a:rPr lang="ru-RU" sz="2400" dirty="0"/>
              <a:t> не упоминает или искажает детали опроса (страна, аудитория).</a:t>
            </a:r>
          </a:p>
          <a:p>
            <a:endParaRPr lang="ru-RU" sz="2400" dirty="0"/>
          </a:p>
          <a:p>
            <a:r>
              <a:rPr lang="ru-RU" sz="2400" dirty="0"/>
              <a:t>Если автор в первом абзаце не указывает, что он нашёл сведения, а пишет об этом </a:t>
            </a:r>
            <a:r>
              <a:rPr lang="ru-RU" sz="2400" b="1" dirty="0"/>
              <a:t>во втором абзаце</a:t>
            </a:r>
            <a:r>
              <a:rPr lang="ru-RU" sz="2400" dirty="0"/>
              <a:t>, то такой ответ принимается, и в первом аспекте </a:t>
            </a:r>
            <a:r>
              <a:rPr lang="ru-RU" sz="2400" b="1" dirty="0"/>
              <a:t>не отмечается </a:t>
            </a:r>
            <a:r>
              <a:rPr lang="ru-RU" sz="2400" dirty="0"/>
              <a:t>как</a:t>
            </a:r>
          </a:p>
          <a:p>
            <a:r>
              <a:rPr lang="ru-RU" sz="2400" dirty="0"/>
              <a:t>неточный, так как данный факт указан в работе.</a:t>
            </a:r>
          </a:p>
        </p:txBody>
      </p:sp>
    </p:spTree>
    <p:extLst>
      <p:ext uri="{BB962C8B-B14F-4D97-AF65-F5344CB8AC3E}">
        <p14:creationId xmlns:p14="http://schemas.microsoft.com/office/powerpoint/2010/main" val="652301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5" y="146268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Аспект 2:</a:t>
            </a:r>
            <a:r>
              <a:rPr lang="ru-RU" sz="2400" dirty="0"/>
              <a:t> 2–3 факта из данных в таблице приведены.</a:t>
            </a:r>
          </a:p>
          <a:p>
            <a:endParaRPr lang="ru-RU" sz="2400" dirty="0"/>
          </a:p>
          <a:p>
            <a:r>
              <a:rPr lang="ru-RU" sz="2400" dirty="0"/>
              <a:t>В инструкции ясно сказано: </a:t>
            </a:r>
            <a:r>
              <a:rPr lang="ru-RU" sz="2400" b="1" dirty="0"/>
              <a:t>числительные надо писать цифрами</a:t>
            </a:r>
            <a:r>
              <a:rPr lang="ru-RU" sz="2400" dirty="0"/>
              <a:t>, а не</a:t>
            </a:r>
          </a:p>
          <a:p>
            <a:r>
              <a:rPr lang="ru-RU" sz="2400" dirty="0"/>
              <a:t>словами. Однако возможно частично описательное представление результатов опроса, например, </a:t>
            </a:r>
            <a:r>
              <a:rPr lang="ru-RU" sz="2400" b="1" dirty="0"/>
              <a:t>«половина», «треть», «почти</a:t>
            </a:r>
          </a:p>
          <a:p>
            <a:r>
              <a:rPr lang="ru-RU" sz="2400" b="1" dirty="0"/>
              <a:t>четверть»</a:t>
            </a:r>
            <a:r>
              <a:rPr lang="ru-RU" sz="2400" dirty="0"/>
              <a:t>, если оно не искажает приведённые в статистике данные и является </a:t>
            </a:r>
          </a:p>
          <a:p>
            <a:r>
              <a:rPr lang="ru-RU" sz="2400" dirty="0"/>
              <a:t>эквивалентом числового представления. Тем не менее, </a:t>
            </a:r>
            <a:r>
              <a:rPr lang="ru-RU" sz="2400" b="1" dirty="0"/>
              <a:t>цифры обязательно должны</a:t>
            </a:r>
          </a:p>
          <a:p>
            <a:r>
              <a:rPr lang="ru-RU" sz="2400" b="1" dirty="0"/>
              <a:t>присутствовать</a:t>
            </a:r>
            <a:r>
              <a:rPr lang="ru-RU" sz="2400" dirty="0"/>
              <a:t>. </a:t>
            </a:r>
            <a:r>
              <a:rPr lang="ru-RU" sz="2400" b="1" dirty="0"/>
              <a:t>Аспект оценивается (+/-)</a:t>
            </a:r>
          </a:p>
          <a:p>
            <a:endParaRPr lang="ru-RU" sz="2400" dirty="0"/>
          </a:p>
          <a:p>
            <a:r>
              <a:rPr lang="ru-RU" sz="2400" dirty="0"/>
              <a:t>Если автор пишет: </a:t>
            </a:r>
            <a:r>
              <a:rPr lang="ru-RU" sz="2400" b="1" dirty="0"/>
              <a:t>«Многие участники</a:t>
            </a:r>
            <a:r>
              <a:rPr lang="ru-RU" sz="2400" dirty="0"/>
              <a:t> выбирают как самый популярный</a:t>
            </a:r>
          </a:p>
          <a:p>
            <a:r>
              <a:rPr lang="ru-RU" sz="2400" dirty="0"/>
              <a:t>жанр приключения» – и </a:t>
            </a:r>
            <a:r>
              <a:rPr lang="ru-RU" sz="2400" b="1" dirty="0"/>
              <a:t>не даёт цифр </a:t>
            </a:r>
            <a:r>
              <a:rPr lang="ru-RU" sz="2400" dirty="0"/>
              <a:t>раскрывая аспект 2, то аспект</a:t>
            </a:r>
          </a:p>
          <a:p>
            <a:r>
              <a:rPr lang="ru-RU" sz="2400" b="1" dirty="0"/>
              <a:t>считается нераскрытым.</a:t>
            </a:r>
          </a:p>
        </p:txBody>
      </p:sp>
    </p:spTree>
    <p:extLst>
      <p:ext uri="{BB962C8B-B14F-4D97-AF65-F5344CB8AC3E}">
        <p14:creationId xmlns:p14="http://schemas.microsoft.com/office/powerpoint/2010/main" val="3626444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85799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Аспект 3:</a:t>
            </a:r>
            <a:r>
              <a:rPr lang="ru-RU" sz="2400" dirty="0"/>
              <a:t> </a:t>
            </a:r>
            <a:r>
              <a:rPr lang="ru-RU" sz="2400" b="1" dirty="0"/>
              <a:t>1–2 существенных сравнения даны</a:t>
            </a:r>
          </a:p>
          <a:p>
            <a:r>
              <a:rPr lang="ru-RU" sz="2400" dirty="0"/>
              <a:t>Прежде всего подчеркнём, что </a:t>
            </a:r>
            <a:r>
              <a:rPr lang="ru-RU" sz="2400" b="1" dirty="0"/>
              <a:t>проводимые сравнения автор должен связать</a:t>
            </a:r>
          </a:p>
          <a:p>
            <a:r>
              <a:rPr lang="ru-RU" sz="2400" b="1" dirty="0"/>
              <a:t>с темой проекта.</a:t>
            </a:r>
            <a:r>
              <a:rPr lang="ru-RU" sz="2400" dirty="0"/>
              <a:t> </a:t>
            </a:r>
          </a:p>
          <a:p>
            <a:endParaRPr lang="ru-RU" sz="2400" dirty="0"/>
          </a:p>
          <a:p>
            <a:r>
              <a:rPr lang="ru-RU" sz="2400" dirty="0"/>
              <a:t>Также </a:t>
            </a:r>
            <a:r>
              <a:rPr lang="ru-RU" sz="2400" b="1" dirty="0"/>
              <a:t>важно</a:t>
            </a:r>
            <a:r>
              <a:rPr lang="ru-RU" sz="2400" dirty="0"/>
              <a:t>, чтобы </a:t>
            </a:r>
            <a:r>
              <a:rPr lang="ru-RU" sz="2400" b="1" dirty="0"/>
              <a:t>пять фактов из таблицы/диаграммы были правильно распределены между двумя пунктами плана</a:t>
            </a:r>
            <a:r>
              <a:rPr lang="ru-RU" sz="2400" dirty="0"/>
              <a:t>, и чтобы для сравнения были выбраны такие</a:t>
            </a:r>
          </a:p>
          <a:p>
            <a:r>
              <a:rPr lang="ru-RU" sz="2400" dirty="0"/>
              <a:t>факты/цифры, о которых можно сказать что-то </a:t>
            </a:r>
            <a:r>
              <a:rPr lang="ru-RU" sz="2400" b="1" dirty="0"/>
              <a:t>существенное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965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3375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4.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Возможная проблема, связанная с…, обозначена, и её решение предложено.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предлагается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нереальная или абсурдная проблема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аспект считается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невыполненным.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реальна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болезни глаз, связанные с чтением), но предлагается её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абсурдное решение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 этом случае аспект считается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неточным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чтобы глаза выздоровели, нужно поспать).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5.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автора о… в заключении выражено.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раскрытия этого аспекта важно точно следовать формулировке, данной в плане ответа.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автор прямо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указывает, что мнение принадлежит ему,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такой ответ не принимается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дополнительной схеме ставится «–»).</a:t>
            </a:r>
          </a:p>
        </p:txBody>
      </p:sp>
    </p:spTree>
    <p:extLst>
      <p:ext uri="{BB962C8B-B14F-4D97-AF65-F5344CB8AC3E}">
        <p14:creationId xmlns:p14="http://schemas.microsoft.com/office/powerpoint/2010/main" val="10891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Обзор изменений ЕГЭ 2024 года</a:t>
            </a:r>
          </a:p>
        </p:txBody>
      </p:sp>
    </p:spTree>
    <p:extLst>
      <p:ext uri="{BB962C8B-B14F-4D97-AF65-F5344CB8AC3E}">
        <p14:creationId xmlns:p14="http://schemas.microsoft.com/office/powerpoint/2010/main" val="554975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6002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Устная часть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Английский язык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ЕГЭ 2024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68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97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685195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68519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4E7E3-4F53-6074-D612-B06D156D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1600200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Если участник не успел дочитать 1-2 слова, оценка зависит от качества прочтения текста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при чтении пропущена строка, ответ оценивается в «0» баллов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 чтении обязательна демонстрация правильно произнесенных звуков и их сочетаний</a:t>
            </a:r>
          </a:p>
        </p:txBody>
      </p:sp>
    </p:spTree>
    <p:extLst>
      <p:ext uri="{BB962C8B-B14F-4D97-AF65-F5344CB8AC3E}">
        <p14:creationId xmlns:p14="http://schemas.microsoft.com/office/powerpoint/2010/main" val="3944398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685195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066800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Ошибкой в задании 2 является </a:t>
            </a:r>
            <a:r>
              <a:rPr lang="ru-RU" sz="2400" b="1" dirty="0"/>
              <a:t>использование местоимения </a:t>
            </a:r>
            <a:r>
              <a:rPr lang="ru-RU" sz="2400" b="1" dirty="0" err="1"/>
              <a:t>it</a:t>
            </a:r>
            <a:endParaRPr lang="ru-RU" sz="2400" b="1" dirty="0"/>
          </a:p>
          <a:p>
            <a:r>
              <a:rPr lang="ru-RU" sz="2400" b="1" dirty="0"/>
              <a:t>в первом вопросе </a:t>
            </a:r>
            <a:r>
              <a:rPr lang="ru-RU" sz="2400" dirty="0"/>
              <a:t>вместо названия предмета/задания и т.д., так что непонятно, о чём идёт речь.</a:t>
            </a:r>
          </a:p>
          <a:p>
            <a:endParaRPr lang="ru-RU" sz="2400" dirty="0"/>
          </a:p>
          <a:p>
            <a:r>
              <a:rPr lang="ru-RU" sz="2400" dirty="0"/>
              <a:t>Б</a:t>
            </a:r>
            <a:r>
              <a:rPr lang="en-US" sz="2400" dirty="0" err="1"/>
              <a:t>ессмысленные</a:t>
            </a:r>
            <a:r>
              <a:rPr lang="en-US" sz="2400" dirty="0"/>
              <a:t> </a:t>
            </a:r>
            <a:r>
              <a:rPr lang="en-US" sz="2400" dirty="0" err="1"/>
              <a:t>вопросы</a:t>
            </a:r>
            <a:r>
              <a:rPr lang="en-US" sz="2400" dirty="0"/>
              <a:t>, </a:t>
            </a:r>
            <a:r>
              <a:rPr lang="en-US" sz="2400" dirty="0" err="1"/>
              <a:t>например</a:t>
            </a:r>
            <a:r>
              <a:rPr lang="en-US" sz="2400" dirty="0"/>
              <a:t>: “How much is the price?”, “Where is the location?”</a:t>
            </a:r>
            <a:r>
              <a:rPr lang="ru-RU" sz="2400" dirty="0"/>
              <a:t> не принимаются.</a:t>
            </a:r>
          </a:p>
          <a:p>
            <a:endParaRPr lang="ru-RU" sz="2400" dirty="0"/>
          </a:p>
          <a:p>
            <a:r>
              <a:rPr lang="ru-RU" sz="2400" dirty="0"/>
              <a:t>Если участники ЕГЭ используют местоимение </a:t>
            </a:r>
            <a:r>
              <a:rPr lang="ru-RU" sz="2400" b="1" dirty="0" err="1"/>
              <a:t>they</a:t>
            </a:r>
            <a:r>
              <a:rPr lang="ru-RU" sz="2400" b="1" dirty="0"/>
              <a:t> вместо </a:t>
            </a:r>
            <a:r>
              <a:rPr lang="ru-RU" sz="2400" b="1" dirty="0" err="1"/>
              <a:t>you</a:t>
            </a:r>
            <a:r>
              <a:rPr lang="ru-RU" sz="2400" dirty="0"/>
              <a:t>, например: “</a:t>
            </a:r>
            <a:r>
              <a:rPr lang="ru-RU" sz="2400" dirty="0" err="1"/>
              <a:t>Do</a:t>
            </a:r>
            <a:r>
              <a:rPr lang="ru-RU" sz="2400" dirty="0"/>
              <a:t> </a:t>
            </a:r>
            <a:r>
              <a:rPr lang="ru-RU" sz="2400" dirty="0" err="1"/>
              <a:t>they</a:t>
            </a:r>
            <a:r>
              <a:rPr lang="ru-RU" sz="2400" dirty="0"/>
              <a:t> (нужно </a:t>
            </a:r>
            <a:r>
              <a:rPr lang="ru-RU" sz="2400" dirty="0" err="1"/>
              <a:t>you</a:t>
            </a:r>
            <a:r>
              <a:rPr lang="ru-RU" sz="2400" dirty="0"/>
              <a:t>) </a:t>
            </a:r>
            <a:r>
              <a:rPr lang="ru-RU" sz="2400" dirty="0" err="1"/>
              <a:t>have</a:t>
            </a:r>
            <a:r>
              <a:rPr lang="ru-RU" sz="2400" dirty="0"/>
              <a:t> </a:t>
            </a:r>
            <a:r>
              <a:rPr lang="ru-RU" sz="2400" dirty="0" err="1"/>
              <a:t>music</a:t>
            </a:r>
            <a:r>
              <a:rPr lang="ru-RU" sz="2400" dirty="0"/>
              <a:t>?” – </a:t>
            </a:r>
            <a:r>
              <a:rPr lang="ru-RU" sz="2400" b="1" dirty="0"/>
              <a:t>вопрос не принимается </a:t>
            </a:r>
            <a:r>
              <a:rPr lang="ru-RU" sz="2400" dirty="0"/>
              <a:t>и оценивается в 0 баллов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297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345"/>
            <a:ext cx="9144000" cy="685195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929402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 3 базового уровня сложности – условный диалог-интервью</a:t>
            </a:r>
          </a:p>
          <a:p>
            <a:r>
              <a:rPr lang="ru-RU" dirty="0"/>
              <a:t>Под полным и точным</a:t>
            </a:r>
          </a:p>
          <a:p>
            <a:r>
              <a:rPr lang="ru-RU" dirty="0"/>
              <a:t>ответом подразумевается развернутый, точный ответ на запрос информации,</a:t>
            </a:r>
          </a:p>
          <a:p>
            <a:r>
              <a:rPr lang="ru-RU" dirty="0"/>
              <a:t>соответствующий коммуникативной установке и данный в нескольких фразах (минимум 2).</a:t>
            </a:r>
          </a:p>
          <a:p>
            <a:r>
              <a:rPr lang="ru-RU" dirty="0"/>
              <a:t>В случае, если запрос информации включает 2 вопроса, то полным будет считаться ответ, в</a:t>
            </a:r>
          </a:p>
          <a:p>
            <a:r>
              <a:rPr lang="ru-RU" dirty="0"/>
              <a:t>котором сообщена точная информация по этим двум вопросам.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54864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333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229600" cy="16002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2060"/>
                </a:solidFill>
                <a:effectLst/>
                <a:ea typeface="+mn-ea"/>
                <a:cs typeface="+mn-cs"/>
              </a:rPr>
              <a:t>Устная часть </a:t>
            </a:r>
            <a:br>
              <a:rPr lang="ru-RU" sz="4800" b="1" dirty="0">
                <a:solidFill>
                  <a:srgbClr val="002060"/>
                </a:solidFill>
                <a:effectLst/>
                <a:ea typeface="+mn-ea"/>
                <a:cs typeface="+mn-cs"/>
              </a:rPr>
            </a:br>
            <a:r>
              <a:rPr lang="ru-RU" sz="4800" b="1" dirty="0">
                <a:solidFill>
                  <a:srgbClr val="002060"/>
                </a:solidFill>
                <a:effectLst/>
                <a:ea typeface="+mn-ea"/>
                <a:cs typeface="+mn-cs"/>
              </a:rPr>
              <a:t>Задание 4 </a:t>
            </a:r>
            <a:br>
              <a:rPr lang="ru-RU" sz="4800" b="1" dirty="0">
                <a:solidFill>
                  <a:srgbClr val="002060"/>
                </a:solidFill>
                <a:effectLst/>
                <a:ea typeface="+mn-ea"/>
                <a:cs typeface="+mn-cs"/>
              </a:rPr>
            </a:br>
            <a:br>
              <a:rPr lang="ru-RU" sz="4800" b="1" dirty="0">
                <a:solidFill>
                  <a:srgbClr val="002060"/>
                </a:solidFill>
                <a:effectLst/>
                <a:ea typeface="+mn-ea"/>
                <a:cs typeface="+mn-cs"/>
              </a:rPr>
            </a:br>
            <a:r>
              <a:rPr lang="ru-RU" sz="4800" b="1" dirty="0">
                <a:solidFill>
                  <a:srgbClr val="002060"/>
                </a:solidFill>
                <a:effectLst/>
                <a:ea typeface="+mn-ea"/>
                <a:cs typeface="+mn-cs"/>
              </a:rPr>
              <a:t>Уточнены формулировка и </a:t>
            </a:r>
            <a:br>
              <a:rPr lang="ru-RU" sz="4800" b="1" dirty="0">
                <a:solidFill>
                  <a:srgbClr val="002060"/>
                </a:solidFill>
                <a:effectLst/>
                <a:ea typeface="+mn-ea"/>
                <a:cs typeface="+mn-cs"/>
              </a:rPr>
            </a:br>
            <a:r>
              <a:rPr lang="ru-RU" sz="4800" b="1" dirty="0">
                <a:solidFill>
                  <a:srgbClr val="002060"/>
                </a:solidFill>
                <a:effectLst/>
                <a:ea typeface="+mn-ea"/>
                <a:cs typeface="+mn-cs"/>
              </a:rPr>
              <a:t>критерии оценивания </a:t>
            </a:r>
            <a:br>
              <a:rPr lang="ru-RU" sz="4800" dirty="0">
                <a:solidFill>
                  <a:srgbClr val="002060"/>
                </a:solidFill>
                <a:effectLst/>
                <a:ea typeface="+mn-ea"/>
                <a:cs typeface="+mn-cs"/>
              </a:rPr>
            </a:br>
            <a:br>
              <a:rPr lang="ru-RU" sz="4800" dirty="0">
                <a:solidFill>
                  <a:srgbClr val="002060"/>
                </a:solidFill>
                <a:effectLst/>
                <a:ea typeface="+mn-ea"/>
                <a:cs typeface="+mn-cs"/>
              </a:rPr>
            </a:br>
            <a:r>
              <a:rPr lang="ru-RU" sz="4800" b="1" dirty="0">
                <a:solidFill>
                  <a:srgbClr val="002060"/>
                </a:solidFill>
                <a:effectLst/>
                <a:ea typeface="+mn-ea"/>
                <a:cs typeface="+mn-cs"/>
              </a:rPr>
              <a:t>10 баллов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2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85520359"/>
              </p:ext>
            </p:extLst>
          </p:nvPr>
        </p:nvGraphicFramePr>
        <p:xfrm>
          <a:off x="395535" y="731838"/>
          <a:ext cx="8496945" cy="528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922">
                <a:tc>
                  <a:txBody>
                    <a:bodyPr/>
                    <a:lstStyle/>
                    <a:p>
                      <a:r>
                        <a:rPr lang="ru-RU" sz="2400" dirty="0"/>
                        <a:t>ЕГЭ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r>
                        <a:rPr lang="ru-RU" sz="1800" dirty="0"/>
                        <a:t>Экзаменационная работа по английскому языку состоит из четырех разделов (</a:t>
                      </a:r>
                      <a:r>
                        <a:rPr lang="ru-RU" sz="1800" dirty="0" err="1"/>
                        <a:t>Аудирование</a:t>
                      </a:r>
                      <a:r>
                        <a:rPr lang="ru-RU" sz="1800" dirty="0"/>
                        <a:t>, Чтение, Грамматика и лексика, Письменная</a:t>
                      </a:r>
                      <a:r>
                        <a:rPr lang="ru-RU" sz="1800" baseline="0" dirty="0"/>
                        <a:t> речь), включающих в себя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ru-RU" sz="1800" baseline="0" dirty="0"/>
                        <a:t> заданий.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На выполнение экзаменационной работы отводится 3 часа 10 минут (190 минут)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Экзаменационная работа по английскому языку состоит из четырех разделов (</a:t>
                      </a:r>
                      <a:r>
                        <a:rPr lang="ru-RU" sz="1800" dirty="0" err="1"/>
                        <a:t>Аудирование</a:t>
                      </a:r>
                      <a:r>
                        <a:rPr lang="ru-RU" sz="1800" dirty="0"/>
                        <a:t>, Чтение, Грамматика и лексика, Письменная</a:t>
                      </a:r>
                      <a:r>
                        <a:rPr lang="ru-RU" sz="1800" baseline="0" dirty="0"/>
                        <a:t> речь), включающих в себя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38</a:t>
                      </a:r>
                      <a:r>
                        <a:rPr lang="ru-RU" sz="1800" baseline="0" dirty="0"/>
                        <a:t> заданий.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На выполнение экзаменационной работы отводится 3 часа 10 минут (190 минут)</a:t>
                      </a:r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Экзаменационная работа по английскому языку состоит из четырех разделов (</a:t>
                      </a:r>
                      <a:r>
                        <a:rPr lang="ru-RU" sz="1800" dirty="0" err="1"/>
                        <a:t>Аудирование</a:t>
                      </a:r>
                      <a:r>
                        <a:rPr lang="ru-RU" sz="1800" dirty="0"/>
                        <a:t>, Чтение, Грамматика и лексика, Письменная</a:t>
                      </a:r>
                      <a:r>
                        <a:rPr lang="ru-RU" sz="1800" baseline="0" dirty="0"/>
                        <a:t> речь), включающих в себя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38</a:t>
                      </a:r>
                      <a:r>
                        <a:rPr lang="ru-RU" sz="1800" baseline="0" dirty="0"/>
                        <a:t> заданий.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На выполнение экзаменационной работы отводится 3 часа 10 минут (190 минут)</a:t>
                      </a:r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840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" y="-2514600"/>
            <a:ext cx="97536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50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902" y="5334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Задание 4 высокого уровня сложности </a:t>
            </a:r>
            <a:r>
              <a:rPr lang="ru-RU" sz="2400" dirty="0"/>
              <a:t>– это связное тематическое монологическое высказывание с элементами описания и рассуждения.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dirty="0"/>
              <a:t>Типичные ошибки </a:t>
            </a:r>
            <a:r>
              <a:rPr lang="ru-RU" sz="2400" dirty="0"/>
              <a:t>в организации высказывания в задании 4 – отсутствие или неправильная формулировка вступительной </a:t>
            </a:r>
          </a:p>
          <a:p>
            <a:r>
              <a:rPr lang="ru-RU" sz="2400" dirty="0"/>
              <a:t>(</a:t>
            </a:r>
            <a:r>
              <a:rPr lang="ru-RU" sz="2400" dirty="0" err="1"/>
              <a:t>I’d</a:t>
            </a:r>
            <a:r>
              <a:rPr lang="ru-RU" sz="2400" dirty="0"/>
              <a:t> </a:t>
            </a:r>
            <a:r>
              <a:rPr lang="ru-RU" sz="2400" dirty="0" err="1"/>
              <a:t>like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compare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contrast</a:t>
            </a:r>
            <a:r>
              <a:rPr lang="ru-RU" sz="2400" dirty="0"/>
              <a:t>… </a:t>
            </a:r>
            <a:r>
              <a:rPr lang="ru-RU" sz="2400" dirty="0" err="1"/>
              <a:t>I’m</a:t>
            </a:r>
            <a:r>
              <a:rPr lang="ru-RU" sz="2400" dirty="0"/>
              <a:t> </a:t>
            </a:r>
            <a:r>
              <a:rPr lang="ru-RU" sz="2400" dirty="0" err="1"/>
              <a:t>going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talk</a:t>
            </a:r>
            <a:r>
              <a:rPr lang="ru-RU" sz="2400" dirty="0"/>
              <a:t> </a:t>
            </a:r>
            <a:r>
              <a:rPr lang="ru-RU" sz="2400" dirty="0" err="1"/>
              <a:t>about</a:t>
            </a:r>
            <a:r>
              <a:rPr lang="ru-RU" sz="2400" dirty="0"/>
              <a:t>… </a:t>
            </a:r>
            <a:r>
              <a:rPr lang="ru-RU" sz="2400" dirty="0" err="1"/>
              <a:t>There</a:t>
            </a:r>
            <a:r>
              <a:rPr lang="ru-RU" sz="2400" dirty="0"/>
              <a:t> </a:t>
            </a:r>
            <a:r>
              <a:rPr lang="ru-RU" sz="2400" dirty="0" err="1"/>
              <a:t>are</a:t>
            </a:r>
            <a:r>
              <a:rPr lang="ru-RU" sz="2400" dirty="0"/>
              <a:t> </a:t>
            </a:r>
            <a:r>
              <a:rPr lang="ru-RU" sz="2400" dirty="0" err="1"/>
              <a:t>two</a:t>
            </a:r>
            <a:r>
              <a:rPr lang="ru-RU" sz="2400" dirty="0"/>
              <a:t> </a:t>
            </a:r>
            <a:r>
              <a:rPr lang="ru-RU" sz="2400" dirty="0" err="1"/>
              <a:t>pictures</a:t>
            </a:r>
            <a:r>
              <a:rPr lang="ru-RU" sz="2400" dirty="0"/>
              <a:t>…)</a:t>
            </a:r>
          </a:p>
          <a:p>
            <a:r>
              <a:rPr lang="ru-RU" sz="2400" dirty="0"/>
              <a:t> и заключительной фраз, </a:t>
            </a:r>
            <a:r>
              <a:rPr lang="ru-RU" sz="2400" b="1" u="sng" dirty="0"/>
              <a:t>отсутствие адресности</a:t>
            </a:r>
          </a:p>
          <a:p>
            <a:r>
              <a:rPr lang="ru-RU" sz="2400" b="1" u="sng" dirty="0"/>
              <a:t>во введении</a:t>
            </a:r>
            <a:r>
              <a:rPr lang="ru-RU" sz="2400" dirty="0"/>
              <a:t>, отсутствие или неправильное использование средств логической связи,</a:t>
            </a:r>
          </a:p>
          <a:p>
            <a:r>
              <a:rPr lang="ru-RU" sz="2400" dirty="0"/>
              <a:t>большие паузы, мешающие целостности и связности монолога.</a:t>
            </a:r>
          </a:p>
        </p:txBody>
      </p:sp>
    </p:spTree>
    <p:extLst>
      <p:ext uri="{BB962C8B-B14F-4D97-AF65-F5344CB8AC3E}">
        <p14:creationId xmlns:p14="http://schemas.microsoft.com/office/powerpoint/2010/main" val="2916299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244334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https://speaking.svetlanaenglishonline.ru/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3702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76564173"/>
              </p:ext>
            </p:extLst>
          </p:nvPr>
        </p:nvGraphicFramePr>
        <p:xfrm>
          <a:off x="395535" y="731838"/>
          <a:ext cx="8496945" cy="528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922">
                <a:tc>
                  <a:txBody>
                    <a:bodyPr/>
                    <a:lstStyle/>
                    <a:p>
                      <a:r>
                        <a:rPr lang="ru-RU" sz="2400" dirty="0"/>
                        <a:t>ЕГЭ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r>
                        <a:rPr lang="ru-RU" sz="1800" u="sng" dirty="0"/>
                        <a:t>АУДИРОВАНИЕ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1 – 6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2 – 7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Задания 3-9 – 7 баллов</a:t>
                      </a:r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/>
                        <a:t>АУДИРОВАНИЕ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1 – 3 балла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2 – 4 балла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Задания 3-9 – 7 баллов</a:t>
                      </a:r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/>
                        <a:t>АУДИРОВАНИЕ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1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2 балла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2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3 балла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Задания 3-9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7 баллов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*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За каждый неверный ответ в заданиях 1,2 балл уменьшается на 1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93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88282242"/>
              </p:ext>
            </p:extLst>
          </p:nvPr>
        </p:nvGraphicFramePr>
        <p:xfrm>
          <a:off x="395535" y="731838"/>
          <a:ext cx="8496945" cy="528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922">
                <a:tc>
                  <a:txBody>
                    <a:bodyPr/>
                    <a:lstStyle/>
                    <a:p>
                      <a:r>
                        <a:rPr lang="ru-RU" sz="2400" dirty="0"/>
                        <a:t>ЕГЭ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r>
                        <a:rPr lang="ru-RU" sz="1800" u="sng" dirty="0"/>
                        <a:t>ЧТЕНИЕ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10 – 7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11 – 6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Задания 12-18 – </a:t>
                      </a:r>
                    </a:p>
                    <a:p>
                      <a:r>
                        <a:rPr lang="ru-RU" sz="1800" baseline="0" dirty="0"/>
                        <a:t>7 баллов</a:t>
                      </a:r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/>
                        <a:t>ЧТЕНИЕ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10 – 4 балла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11 – 3 балла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Задания 12-18 – </a:t>
                      </a:r>
                    </a:p>
                    <a:p>
                      <a:r>
                        <a:rPr lang="ru-RU" sz="1800" baseline="0" dirty="0"/>
                        <a:t>7 баллов</a:t>
                      </a:r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/>
                        <a:t>ЧТЕНИЕ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10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3 балла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11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2 балла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Задания 12-18 – </a:t>
                      </a:r>
                    </a:p>
                    <a:p>
                      <a:r>
                        <a:rPr lang="ru-RU" sz="1800" baseline="0" dirty="0"/>
                        <a:t>7 баллов</a:t>
                      </a:r>
                      <a:endParaRPr lang="ru-RU" sz="1800" dirty="0"/>
                    </a:p>
                    <a:p>
                      <a:endParaRPr lang="ru-RU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*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За каждый неверный ответ в заданиях 10,11 балл уменьшается на 1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35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97793909"/>
              </p:ext>
            </p:extLst>
          </p:nvPr>
        </p:nvGraphicFramePr>
        <p:xfrm>
          <a:off x="611559" y="731838"/>
          <a:ext cx="777686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Задания 1 и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 правильных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 правильных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 правильных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 правильных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 правильных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 правильный ответ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80187"/>
              </p:ext>
            </p:extLst>
          </p:nvPr>
        </p:nvGraphicFramePr>
        <p:xfrm>
          <a:off x="611560" y="3501008"/>
          <a:ext cx="77768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Задания 2 и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 правильных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 правильных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 правильных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 правильных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 правильных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 правильных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 правильный ответ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00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55991181"/>
              </p:ext>
            </p:extLst>
          </p:nvPr>
        </p:nvGraphicFramePr>
        <p:xfrm>
          <a:off x="395535" y="731838"/>
          <a:ext cx="8496945" cy="528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922">
                <a:tc>
                  <a:txBody>
                    <a:bodyPr/>
                    <a:lstStyle/>
                    <a:p>
                      <a:r>
                        <a:rPr lang="ru-RU" sz="2400" dirty="0"/>
                        <a:t>ЕГЭ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r>
                        <a:rPr lang="ru-RU" sz="1800" u="sng" dirty="0"/>
                        <a:t>ГРАММАТИКА И ЛЕКСИКА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19-25 – </a:t>
                      </a:r>
                    </a:p>
                    <a:p>
                      <a:r>
                        <a:rPr lang="ru-RU" sz="1800" baseline="0" dirty="0"/>
                        <a:t>7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26-31 – </a:t>
                      </a:r>
                    </a:p>
                    <a:p>
                      <a:r>
                        <a:rPr lang="ru-RU" sz="1800" baseline="0" dirty="0"/>
                        <a:t>6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Задания 32-38 – </a:t>
                      </a:r>
                    </a:p>
                    <a:p>
                      <a:r>
                        <a:rPr lang="ru-RU" sz="1800" baseline="0" dirty="0"/>
                        <a:t>7 баллов</a:t>
                      </a:r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/>
                        <a:t>ГРАММАТИКА И ЛЕКСИКА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19-24 – </a:t>
                      </a:r>
                    </a:p>
                    <a:p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6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25-29 – </a:t>
                      </a:r>
                    </a:p>
                    <a:p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Задания 30-36 – </a:t>
                      </a:r>
                    </a:p>
                    <a:p>
                      <a:r>
                        <a:rPr lang="ru-RU" sz="1800" baseline="0" dirty="0"/>
                        <a:t>7 баллов</a:t>
                      </a:r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/>
                        <a:t>ГРАММАТИКА И ЛЕКСИКА</a:t>
                      </a:r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19-24 – </a:t>
                      </a:r>
                    </a:p>
                    <a:p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6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25-29 – </a:t>
                      </a:r>
                    </a:p>
                    <a:p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Задания 30-36 – </a:t>
                      </a:r>
                    </a:p>
                    <a:p>
                      <a:r>
                        <a:rPr lang="ru-RU" sz="1800" baseline="0" dirty="0"/>
                        <a:t>7 баллов</a:t>
                      </a:r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8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2243433"/>
              </p:ext>
            </p:extLst>
          </p:nvPr>
        </p:nvGraphicFramePr>
        <p:xfrm>
          <a:off x="395535" y="731838"/>
          <a:ext cx="8496945" cy="528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922">
                <a:tc>
                  <a:txBody>
                    <a:bodyPr/>
                    <a:lstStyle/>
                    <a:p>
                      <a:r>
                        <a:rPr lang="ru-RU" sz="2400" dirty="0"/>
                        <a:t>ЕГЭ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ЕГЭ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r>
                        <a:rPr lang="ru-RU" sz="1800" u="sng" dirty="0"/>
                        <a:t>ПИСЬМЕННАЯ</a:t>
                      </a:r>
                      <a:r>
                        <a:rPr lang="ru-RU" sz="1800" u="sng" baseline="0" dirty="0"/>
                        <a:t> РЕЧЬ</a:t>
                      </a:r>
                      <a:endParaRPr lang="ru-RU" sz="1800" u="sng" dirty="0"/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39(</a:t>
                      </a:r>
                      <a:r>
                        <a:rPr lang="ru-RU" sz="1800" baseline="0" dirty="0" err="1"/>
                        <a:t>эл.письмо</a:t>
                      </a:r>
                      <a:r>
                        <a:rPr lang="ru-RU" sz="1800" baseline="0" dirty="0"/>
                        <a:t>) – </a:t>
                      </a:r>
                    </a:p>
                    <a:p>
                      <a:r>
                        <a:rPr lang="ru-RU" sz="1800" baseline="0" dirty="0"/>
                        <a:t>6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40 (эссе) – </a:t>
                      </a:r>
                    </a:p>
                    <a:p>
                      <a:r>
                        <a:rPr lang="ru-RU" sz="1800" baseline="0" dirty="0"/>
                        <a:t>14 баллов</a:t>
                      </a:r>
                    </a:p>
                    <a:p>
                      <a:endParaRPr lang="ru-RU" sz="1800" baseline="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/>
                        <a:t>ПИСЬМЕННАЯ</a:t>
                      </a:r>
                      <a:r>
                        <a:rPr lang="ru-RU" sz="1800" u="sng" baseline="0" dirty="0"/>
                        <a:t> РЕЧЬ</a:t>
                      </a:r>
                      <a:endParaRPr lang="ru-RU" sz="1800" u="sng" dirty="0"/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37(</a:t>
                      </a:r>
                      <a:r>
                        <a:rPr lang="ru-RU" sz="1800" baseline="0" dirty="0" err="1"/>
                        <a:t>эл.письмо</a:t>
                      </a:r>
                      <a:r>
                        <a:rPr lang="ru-RU" sz="1800" baseline="0" dirty="0"/>
                        <a:t>) – </a:t>
                      </a:r>
                    </a:p>
                    <a:p>
                      <a:r>
                        <a:rPr lang="ru-RU" sz="1800" baseline="0" dirty="0"/>
                        <a:t>6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38 (проект) – </a:t>
                      </a:r>
                    </a:p>
                    <a:p>
                      <a:r>
                        <a:rPr lang="ru-RU" sz="1800" baseline="0" dirty="0"/>
                        <a:t>14 баллов</a:t>
                      </a:r>
                    </a:p>
                    <a:p>
                      <a:endParaRPr lang="ru-RU" sz="1800" baseline="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/>
                        <a:t>ПИСЬМЕННАЯ</a:t>
                      </a:r>
                      <a:r>
                        <a:rPr lang="ru-RU" sz="1800" u="sng" baseline="0" dirty="0"/>
                        <a:t> РЕЧЬ</a:t>
                      </a:r>
                      <a:endParaRPr lang="ru-RU" sz="1800" u="sng" dirty="0"/>
                    </a:p>
                    <a:p>
                      <a:endParaRPr lang="ru-RU" sz="1800" dirty="0"/>
                    </a:p>
                    <a:p>
                      <a:r>
                        <a:rPr lang="ru-RU" sz="1800" dirty="0"/>
                        <a:t>Максимальный</a:t>
                      </a:r>
                      <a:r>
                        <a:rPr lang="ru-RU" sz="1800" baseline="0" dirty="0"/>
                        <a:t> балл –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aseline="0" dirty="0"/>
                        <a:t>Задание 37(</a:t>
                      </a:r>
                      <a:r>
                        <a:rPr lang="ru-RU" sz="1800" baseline="0" dirty="0" err="1"/>
                        <a:t>эл.письмо</a:t>
                      </a:r>
                      <a:r>
                        <a:rPr lang="ru-RU" sz="1800" baseline="0" dirty="0"/>
                        <a:t>) – </a:t>
                      </a:r>
                    </a:p>
                    <a:p>
                      <a:r>
                        <a:rPr lang="ru-RU" sz="1800" baseline="0" dirty="0"/>
                        <a:t>6 баллов</a:t>
                      </a:r>
                    </a:p>
                    <a:p>
                      <a:endParaRPr lang="ru-RU" sz="1800" baseline="0" dirty="0"/>
                    </a:p>
                    <a:p>
                      <a:r>
                        <a:rPr lang="ru-RU" sz="1800" baseline="0" dirty="0"/>
                        <a:t>Задание 38 (проект) – </a:t>
                      </a:r>
                    </a:p>
                    <a:p>
                      <a:r>
                        <a:rPr lang="ru-RU" sz="1800" baseline="0" dirty="0"/>
                        <a:t>14 баллов</a:t>
                      </a:r>
                    </a:p>
                    <a:p>
                      <a:endParaRPr lang="ru-RU" sz="1800" baseline="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3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1431</TotalTime>
  <Words>2250</Words>
  <Application>Microsoft Office PowerPoint</Application>
  <PresentationFormat>Экран (4:3)</PresentationFormat>
  <Paragraphs>513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Arial</vt:lpstr>
      <vt:lpstr>Arial Narrow</vt:lpstr>
      <vt:lpstr>Calibri</vt:lpstr>
      <vt:lpstr>Century Gothic</vt:lpstr>
      <vt:lpstr>Courier New</vt:lpstr>
      <vt:lpstr>Palatino Linotype</vt:lpstr>
      <vt:lpstr>Roboto</vt:lpstr>
      <vt:lpstr>Times New Roman</vt:lpstr>
      <vt:lpstr>Verdana</vt:lpstr>
      <vt:lpstr>Исполнительная</vt:lpstr>
      <vt:lpstr>Особенности и основные стратегии подготовки к ЕГЭ по английскому языку в разделах «Говорение» и «Письмо» в 2024 году</vt:lpstr>
      <vt:lpstr>Презентация PowerPoint</vt:lpstr>
      <vt:lpstr>Обзор изменений ЕГЭ 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чему приведет снижение максимального первичного балла</vt:lpstr>
      <vt:lpstr>Письмо Английский язык  ЕГЭ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Проект-эссе   Максимально 14 баллов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Устная часть Английский язык ЕГЭ 2024</vt:lpstr>
      <vt:lpstr>Презентация PowerPoint</vt:lpstr>
      <vt:lpstr>Презентация PowerPoint</vt:lpstr>
      <vt:lpstr>Презентация PowerPoint</vt:lpstr>
      <vt:lpstr>1. Если участник не успел дочитать 1-2 слова, оценка зависит от качества прочтения текста 2. Если при чтении пропущена строка, ответ оценивается в «0» баллов 3. При чтении обязательна демонстрация правильно произнесенных звуков и их сочетаний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Устная часть  Задание 4   Уточнены формулировка и  критерии оценивания   10 баллов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Разбор содержания ЕГЭ по  английскому языку 2023</dc:title>
  <dc:creator>Finnister</dc:creator>
  <cp:lastModifiedBy>Карапетян Ирина Вячеславовна</cp:lastModifiedBy>
  <cp:revision>26</cp:revision>
  <dcterms:created xsi:type="dcterms:W3CDTF">2022-09-12T07:18:23Z</dcterms:created>
  <dcterms:modified xsi:type="dcterms:W3CDTF">2023-12-12T11:20:11Z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2022-09-12T00:00:00Z</vt:filetime>
  </property>
</Properties>
</file>