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36"/>
  </p:notesMasterIdLst>
  <p:sldIdLst>
    <p:sldId id="256" r:id="rId2"/>
    <p:sldId id="319" r:id="rId3"/>
    <p:sldId id="267" r:id="rId4"/>
    <p:sldId id="296" r:id="rId5"/>
    <p:sldId id="294" r:id="rId6"/>
    <p:sldId id="268" r:id="rId7"/>
    <p:sldId id="286" r:id="rId8"/>
    <p:sldId id="297" r:id="rId9"/>
    <p:sldId id="269" r:id="rId10"/>
    <p:sldId id="271" r:id="rId11"/>
    <p:sldId id="310" r:id="rId12"/>
    <p:sldId id="272" r:id="rId13"/>
    <p:sldId id="299" r:id="rId14"/>
    <p:sldId id="311" r:id="rId15"/>
    <p:sldId id="274" r:id="rId16"/>
    <p:sldId id="302" r:id="rId17"/>
    <p:sldId id="312" r:id="rId18"/>
    <p:sldId id="276" r:id="rId19"/>
    <p:sldId id="304" r:id="rId20"/>
    <p:sldId id="313" r:id="rId21"/>
    <p:sldId id="278" r:id="rId22"/>
    <p:sldId id="306" r:id="rId23"/>
    <p:sldId id="314" r:id="rId24"/>
    <p:sldId id="280" r:id="rId25"/>
    <p:sldId id="281" r:id="rId26"/>
    <p:sldId id="315" r:id="rId27"/>
    <p:sldId id="282" r:id="rId28"/>
    <p:sldId id="283" r:id="rId29"/>
    <p:sldId id="318" r:id="rId30"/>
    <p:sldId id="284" r:id="rId31"/>
    <p:sldId id="285" r:id="rId32"/>
    <p:sldId id="309" r:id="rId33"/>
    <p:sldId id="295" r:id="rId34"/>
    <p:sldId id="316" r:id="rId35"/>
  </p:sldIdLst>
  <p:sldSz cx="12192000" cy="6858000"/>
  <p:notesSz cx="6858000" cy="9144000"/>
  <p:defaultTextStyle>
    <a:defPPr>
      <a:defRPr lang="ru-RU"/>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A87BD9-25BB-4B90-9F3C-9F124D0687BA}" type="doc">
      <dgm:prSet loTypeId="urn:microsoft.com/office/officeart/2005/8/layout/radial1" loCatId="cycle" qsTypeId="urn:microsoft.com/office/officeart/2005/8/quickstyle/simple4" qsCatId="simple" csTypeId="urn:microsoft.com/office/officeart/2005/8/colors/colorful1" csCatId="colorful" phldr="1"/>
      <dgm:spPr/>
      <dgm:t>
        <a:bodyPr/>
        <a:lstStyle/>
        <a:p>
          <a:endParaRPr lang="ru-RU"/>
        </a:p>
      </dgm:t>
    </dgm:pt>
    <dgm:pt modelId="{4BEACE5C-4461-43A1-AFF1-25D1583A94DB}">
      <dgm:prSet phldrT="[Текст]" custT="1"/>
      <dgm:spPr/>
      <dgm:t>
        <a:bodyPr/>
        <a:lstStyle/>
        <a:p>
          <a:r>
            <a:rPr lang="ru-RU" sz="2400" b="1" dirty="0" smtClean="0">
              <a:solidFill>
                <a:schemeClr val="bg1"/>
              </a:solidFill>
            </a:rPr>
            <a:t>Виды НЖП</a:t>
          </a:r>
          <a:endParaRPr lang="ru-RU" sz="2400" b="1" dirty="0">
            <a:solidFill>
              <a:schemeClr val="bg1"/>
            </a:solidFill>
          </a:endParaRPr>
        </a:p>
      </dgm:t>
    </dgm:pt>
    <dgm:pt modelId="{61581114-B50D-4CEC-A64A-B91D460DE1A8}" type="parTrans" cxnId="{549344A9-1281-4B59-A6CC-BD22BDFB9884}">
      <dgm:prSet/>
      <dgm:spPr/>
      <dgm:t>
        <a:bodyPr/>
        <a:lstStyle/>
        <a:p>
          <a:endParaRPr lang="ru-RU" sz="1400" b="1">
            <a:solidFill>
              <a:schemeClr val="bg1"/>
            </a:solidFill>
          </a:endParaRPr>
        </a:p>
      </dgm:t>
    </dgm:pt>
    <dgm:pt modelId="{5C6E651C-76F9-48F5-9930-439F460A5232}" type="sibTrans" cxnId="{549344A9-1281-4B59-A6CC-BD22BDFB9884}">
      <dgm:prSet/>
      <dgm:spPr/>
      <dgm:t>
        <a:bodyPr/>
        <a:lstStyle/>
        <a:p>
          <a:endParaRPr lang="ru-RU" sz="1400" b="1">
            <a:solidFill>
              <a:schemeClr val="bg1"/>
            </a:solidFill>
          </a:endParaRPr>
        </a:p>
      </dgm:t>
    </dgm:pt>
    <dgm:pt modelId="{6297D7EC-DB47-490B-A1A7-F4E154F356EA}">
      <dgm:prSet phldrT="[Текст]" custT="1"/>
      <dgm:spPr/>
      <dgm:t>
        <a:bodyPr/>
        <a:lstStyle/>
        <a:p>
          <a:r>
            <a:rPr lang="ru-RU" sz="1400" b="1" dirty="0" err="1" smtClean="0">
              <a:solidFill>
                <a:schemeClr val="bg1"/>
              </a:solidFill>
            </a:rPr>
            <a:t>Стереопитии</a:t>
          </a:r>
          <a:endParaRPr lang="ru-RU" sz="1400" b="1" dirty="0">
            <a:solidFill>
              <a:schemeClr val="bg1"/>
            </a:solidFill>
          </a:endParaRPr>
        </a:p>
      </dgm:t>
    </dgm:pt>
    <dgm:pt modelId="{06DB1B81-7758-4BF5-8C2F-6ED32103B53F}" type="parTrans" cxnId="{8A409EEC-8396-45B6-8CB3-C9E94C66C402}">
      <dgm:prSet custT="1"/>
      <dgm:spPr/>
      <dgm:t>
        <a:bodyPr/>
        <a:lstStyle/>
        <a:p>
          <a:endParaRPr lang="ru-RU" sz="1400" b="1">
            <a:solidFill>
              <a:schemeClr val="bg1"/>
            </a:solidFill>
          </a:endParaRPr>
        </a:p>
      </dgm:t>
    </dgm:pt>
    <dgm:pt modelId="{8532C7D9-CCE7-47B0-9036-5E48C4359051}" type="sibTrans" cxnId="{8A409EEC-8396-45B6-8CB3-C9E94C66C402}">
      <dgm:prSet/>
      <dgm:spPr/>
      <dgm:t>
        <a:bodyPr/>
        <a:lstStyle/>
        <a:p>
          <a:endParaRPr lang="ru-RU" sz="1400" b="1">
            <a:solidFill>
              <a:schemeClr val="bg1"/>
            </a:solidFill>
          </a:endParaRPr>
        </a:p>
      </dgm:t>
    </dgm:pt>
    <dgm:pt modelId="{2A055489-3885-46D6-B385-1F338560A3D4}">
      <dgm:prSet phldrT="[Текст]" custT="1"/>
      <dgm:spPr/>
      <dgm:t>
        <a:bodyPr/>
        <a:lstStyle/>
        <a:p>
          <a:r>
            <a:rPr lang="ru-RU" sz="1400" b="1" dirty="0" smtClean="0">
              <a:solidFill>
                <a:schemeClr val="bg1"/>
              </a:solidFill>
            </a:rPr>
            <a:t>Неадекватный крик</a:t>
          </a:r>
          <a:endParaRPr lang="ru-RU" sz="1400" b="1" dirty="0">
            <a:solidFill>
              <a:schemeClr val="bg1"/>
            </a:solidFill>
          </a:endParaRPr>
        </a:p>
      </dgm:t>
    </dgm:pt>
    <dgm:pt modelId="{06A5D195-8872-4FD2-A597-6EB4E53B0F26}" type="parTrans" cxnId="{6E195F41-783A-4928-95FB-AE78BDE0CB4F}">
      <dgm:prSet custT="1"/>
      <dgm:spPr/>
      <dgm:t>
        <a:bodyPr/>
        <a:lstStyle/>
        <a:p>
          <a:endParaRPr lang="ru-RU" sz="1400" b="1">
            <a:solidFill>
              <a:schemeClr val="bg1"/>
            </a:solidFill>
          </a:endParaRPr>
        </a:p>
      </dgm:t>
    </dgm:pt>
    <dgm:pt modelId="{1B3BED56-48D9-4730-98A8-CF87250F0231}" type="sibTrans" cxnId="{6E195F41-783A-4928-95FB-AE78BDE0CB4F}">
      <dgm:prSet/>
      <dgm:spPr/>
      <dgm:t>
        <a:bodyPr/>
        <a:lstStyle/>
        <a:p>
          <a:endParaRPr lang="ru-RU" sz="1400" b="1">
            <a:solidFill>
              <a:schemeClr val="bg1"/>
            </a:solidFill>
          </a:endParaRPr>
        </a:p>
      </dgm:t>
    </dgm:pt>
    <dgm:pt modelId="{D6D32BFB-4A19-440C-9701-DD27D1F54252}">
      <dgm:prSet phldrT="[Текст]" custT="1"/>
      <dgm:spPr/>
      <dgm:t>
        <a:bodyPr/>
        <a:lstStyle/>
        <a:p>
          <a:r>
            <a:rPr lang="ru-RU" sz="1400" b="1" dirty="0" smtClean="0">
              <a:solidFill>
                <a:schemeClr val="bg1"/>
              </a:solidFill>
            </a:rPr>
            <a:t>Неадекватный плач</a:t>
          </a:r>
          <a:endParaRPr lang="ru-RU" sz="1400" b="1" dirty="0">
            <a:solidFill>
              <a:schemeClr val="bg1"/>
            </a:solidFill>
          </a:endParaRPr>
        </a:p>
      </dgm:t>
    </dgm:pt>
    <dgm:pt modelId="{52D9452A-E465-4975-92B4-89FBBBA13459}" type="parTrans" cxnId="{815933FD-0655-446D-8E86-8783AA24DBD1}">
      <dgm:prSet custT="1"/>
      <dgm:spPr/>
      <dgm:t>
        <a:bodyPr/>
        <a:lstStyle/>
        <a:p>
          <a:endParaRPr lang="ru-RU" sz="1400" b="1">
            <a:solidFill>
              <a:schemeClr val="bg1"/>
            </a:solidFill>
          </a:endParaRPr>
        </a:p>
      </dgm:t>
    </dgm:pt>
    <dgm:pt modelId="{07BD801A-9AF1-4CF7-918D-9278BB478C38}" type="sibTrans" cxnId="{815933FD-0655-446D-8E86-8783AA24DBD1}">
      <dgm:prSet/>
      <dgm:spPr/>
      <dgm:t>
        <a:bodyPr/>
        <a:lstStyle/>
        <a:p>
          <a:endParaRPr lang="ru-RU" sz="1400" b="1">
            <a:solidFill>
              <a:schemeClr val="bg1"/>
            </a:solidFill>
          </a:endParaRPr>
        </a:p>
      </dgm:t>
    </dgm:pt>
    <dgm:pt modelId="{C9103EF1-35D0-49B0-BAF5-4F986190FDAE}">
      <dgm:prSet phldrT="[Текст]" custT="1"/>
      <dgm:spPr/>
      <dgm:t>
        <a:bodyPr/>
        <a:lstStyle/>
        <a:p>
          <a:r>
            <a:rPr lang="ru-RU" sz="1400" b="1" dirty="0" smtClean="0">
              <a:solidFill>
                <a:schemeClr val="bg1"/>
              </a:solidFill>
            </a:rPr>
            <a:t>Неадекватный смех</a:t>
          </a:r>
          <a:endParaRPr lang="ru-RU" sz="1400" b="1" dirty="0">
            <a:solidFill>
              <a:schemeClr val="bg1"/>
            </a:solidFill>
          </a:endParaRPr>
        </a:p>
      </dgm:t>
    </dgm:pt>
    <dgm:pt modelId="{D030EF12-AFE0-4C53-9915-89378B7A2692}" type="parTrans" cxnId="{0AF3A96F-7248-4A1A-AE9C-10E60D77102A}">
      <dgm:prSet custT="1"/>
      <dgm:spPr/>
      <dgm:t>
        <a:bodyPr/>
        <a:lstStyle/>
        <a:p>
          <a:endParaRPr lang="ru-RU" sz="1400" b="1">
            <a:solidFill>
              <a:schemeClr val="bg1"/>
            </a:solidFill>
          </a:endParaRPr>
        </a:p>
      </dgm:t>
    </dgm:pt>
    <dgm:pt modelId="{69A97434-F5B0-4152-8D7C-C905885821F5}" type="sibTrans" cxnId="{0AF3A96F-7248-4A1A-AE9C-10E60D77102A}">
      <dgm:prSet/>
      <dgm:spPr/>
      <dgm:t>
        <a:bodyPr/>
        <a:lstStyle/>
        <a:p>
          <a:endParaRPr lang="ru-RU" sz="1400" b="1">
            <a:solidFill>
              <a:schemeClr val="bg1"/>
            </a:solidFill>
          </a:endParaRPr>
        </a:p>
      </dgm:t>
    </dgm:pt>
    <dgm:pt modelId="{4425BB76-7172-4D30-8E53-ED5CC90CDEF9}">
      <dgm:prSet phldrT="[Текст]" custT="1"/>
      <dgm:spPr/>
      <dgm:t>
        <a:bodyPr/>
        <a:lstStyle/>
        <a:p>
          <a:r>
            <a:rPr lang="ru-RU" sz="1400" b="1" dirty="0" smtClean="0">
              <a:solidFill>
                <a:schemeClr val="bg1"/>
              </a:solidFill>
            </a:rPr>
            <a:t>Физическое сопротивление</a:t>
          </a:r>
          <a:endParaRPr lang="ru-RU" sz="1400" b="1" dirty="0">
            <a:solidFill>
              <a:schemeClr val="bg1"/>
            </a:solidFill>
          </a:endParaRPr>
        </a:p>
      </dgm:t>
    </dgm:pt>
    <dgm:pt modelId="{B92E48C3-D2F3-4FD4-86B6-3A5E27EAC73D}" type="parTrans" cxnId="{603F56D1-2FCF-4A76-84A6-4AB6DE477A62}">
      <dgm:prSet custT="1"/>
      <dgm:spPr/>
      <dgm:t>
        <a:bodyPr/>
        <a:lstStyle/>
        <a:p>
          <a:endParaRPr lang="ru-RU" sz="1400" b="1">
            <a:solidFill>
              <a:schemeClr val="bg1"/>
            </a:solidFill>
          </a:endParaRPr>
        </a:p>
      </dgm:t>
    </dgm:pt>
    <dgm:pt modelId="{67923FF0-49FD-43F0-A1D9-F851ECD5BFC5}" type="sibTrans" cxnId="{603F56D1-2FCF-4A76-84A6-4AB6DE477A62}">
      <dgm:prSet/>
      <dgm:spPr/>
      <dgm:t>
        <a:bodyPr/>
        <a:lstStyle/>
        <a:p>
          <a:endParaRPr lang="ru-RU" sz="1400" b="1">
            <a:solidFill>
              <a:schemeClr val="bg1"/>
            </a:solidFill>
          </a:endParaRPr>
        </a:p>
      </dgm:t>
    </dgm:pt>
    <dgm:pt modelId="{94795210-0735-493C-98EC-ABACF08830C3}">
      <dgm:prSet phldrT="[Текст]" custT="1"/>
      <dgm:spPr/>
      <dgm:t>
        <a:bodyPr/>
        <a:lstStyle/>
        <a:p>
          <a:r>
            <a:rPr lang="ru-RU" sz="1400" b="1" dirty="0" smtClean="0">
              <a:solidFill>
                <a:schemeClr val="bg1"/>
              </a:solidFill>
            </a:rPr>
            <a:t>Невыполнение инструкций</a:t>
          </a:r>
          <a:endParaRPr lang="ru-RU" sz="1400" b="1" dirty="0">
            <a:solidFill>
              <a:schemeClr val="bg1"/>
            </a:solidFill>
          </a:endParaRPr>
        </a:p>
      </dgm:t>
    </dgm:pt>
    <dgm:pt modelId="{B266D8F7-24E7-406C-AD90-0218E6F9BB2E}" type="parTrans" cxnId="{743D70FD-D0E4-4A19-A18A-3623A5C8C347}">
      <dgm:prSet custT="1"/>
      <dgm:spPr/>
      <dgm:t>
        <a:bodyPr/>
        <a:lstStyle/>
        <a:p>
          <a:endParaRPr lang="ru-RU" sz="1400" b="1">
            <a:solidFill>
              <a:schemeClr val="bg1"/>
            </a:solidFill>
          </a:endParaRPr>
        </a:p>
      </dgm:t>
    </dgm:pt>
    <dgm:pt modelId="{17E7CA54-3678-40F7-BC97-23A812E068A2}" type="sibTrans" cxnId="{743D70FD-D0E4-4A19-A18A-3623A5C8C347}">
      <dgm:prSet/>
      <dgm:spPr/>
      <dgm:t>
        <a:bodyPr/>
        <a:lstStyle/>
        <a:p>
          <a:endParaRPr lang="ru-RU" sz="1400" b="1">
            <a:solidFill>
              <a:schemeClr val="bg1"/>
            </a:solidFill>
          </a:endParaRPr>
        </a:p>
      </dgm:t>
    </dgm:pt>
    <dgm:pt modelId="{BCF9B432-0741-4C49-A994-BD407D352FBE}">
      <dgm:prSet phldrT="[Текст]" custT="1"/>
      <dgm:spPr/>
      <dgm:t>
        <a:bodyPr/>
        <a:lstStyle/>
        <a:p>
          <a:r>
            <a:rPr lang="ru-RU" sz="1400" b="1" dirty="0" smtClean="0">
              <a:solidFill>
                <a:schemeClr val="bg1"/>
              </a:solidFill>
            </a:rPr>
            <a:t>Агрессия</a:t>
          </a:r>
          <a:endParaRPr lang="ru-RU" sz="1400" b="1" dirty="0">
            <a:solidFill>
              <a:schemeClr val="bg1"/>
            </a:solidFill>
          </a:endParaRPr>
        </a:p>
      </dgm:t>
    </dgm:pt>
    <dgm:pt modelId="{0D01EE51-92B7-4D93-B7C8-D727E364C3A9}" type="parTrans" cxnId="{3E2BC770-56ED-41C9-8999-D67407C3D679}">
      <dgm:prSet custT="1"/>
      <dgm:spPr/>
      <dgm:t>
        <a:bodyPr/>
        <a:lstStyle/>
        <a:p>
          <a:endParaRPr lang="ru-RU" sz="1400" b="1">
            <a:solidFill>
              <a:schemeClr val="bg1"/>
            </a:solidFill>
          </a:endParaRPr>
        </a:p>
      </dgm:t>
    </dgm:pt>
    <dgm:pt modelId="{7A50657D-E0FC-4085-B4B6-97C27C4C2290}" type="sibTrans" cxnId="{3E2BC770-56ED-41C9-8999-D67407C3D679}">
      <dgm:prSet/>
      <dgm:spPr/>
      <dgm:t>
        <a:bodyPr/>
        <a:lstStyle/>
        <a:p>
          <a:endParaRPr lang="ru-RU" sz="1400" b="1">
            <a:solidFill>
              <a:schemeClr val="bg1"/>
            </a:solidFill>
          </a:endParaRPr>
        </a:p>
      </dgm:t>
    </dgm:pt>
    <dgm:pt modelId="{83722A2D-0A28-444D-ACAD-D65186558FB8}">
      <dgm:prSet phldrT="[Текст]" custT="1"/>
      <dgm:spPr/>
      <dgm:t>
        <a:bodyPr/>
        <a:lstStyle/>
        <a:p>
          <a:r>
            <a:rPr lang="ru-RU" sz="1400" b="1" dirty="0" err="1" smtClean="0">
              <a:solidFill>
                <a:schemeClr val="bg1"/>
              </a:solidFill>
            </a:rPr>
            <a:t>Самоагрессия</a:t>
          </a:r>
          <a:endParaRPr lang="ru-RU" sz="1400" b="1" dirty="0">
            <a:solidFill>
              <a:schemeClr val="bg1"/>
            </a:solidFill>
          </a:endParaRPr>
        </a:p>
      </dgm:t>
    </dgm:pt>
    <dgm:pt modelId="{23C9B79D-0912-4D01-8E39-A3A4F5F8CF75}" type="parTrans" cxnId="{7E8CBD59-C487-4F91-A8A2-FEB4DF7FB986}">
      <dgm:prSet custT="1"/>
      <dgm:spPr/>
      <dgm:t>
        <a:bodyPr/>
        <a:lstStyle/>
        <a:p>
          <a:endParaRPr lang="ru-RU" sz="1400" b="1">
            <a:solidFill>
              <a:schemeClr val="bg1"/>
            </a:solidFill>
          </a:endParaRPr>
        </a:p>
      </dgm:t>
    </dgm:pt>
    <dgm:pt modelId="{4FC456FD-2DED-4841-831F-F2417A1B0200}" type="sibTrans" cxnId="{7E8CBD59-C487-4F91-A8A2-FEB4DF7FB986}">
      <dgm:prSet/>
      <dgm:spPr/>
      <dgm:t>
        <a:bodyPr/>
        <a:lstStyle/>
        <a:p>
          <a:endParaRPr lang="ru-RU" sz="1400" b="1">
            <a:solidFill>
              <a:schemeClr val="bg1"/>
            </a:solidFill>
          </a:endParaRPr>
        </a:p>
      </dgm:t>
    </dgm:pt>
    <dgm:pt modelId="{290BAD60-ED12-4681-B741-EEF6CC6AE228}" type="pres">
      <dgm:prSet presAssocID="{43A87BD9-25BB-4B90-9F3C-9F124D0687BA}" presName="cycle" presStyleCnt="0">
        <dgm:presLayoutVars>
          <dgm:chMax val="1"/>
          <dgm:dir/>
          <dgm:animLvl val="ctr"/>
          <dgm:resizeHandles val="exact"/>
        </dgm:presLayoutVars>
      </dgm:prSet>
      <dgm:spPr/>
      <dgm:t>
        <a:bodyPr/>
        <a:lstStyle/>
        <a:p>
          <a:endParaRPr lang="ru-RU"/>
        </a:p>
      </dgm:t>
    </dgm:pt>
    <dgm:pt modelId="{FA488517-508D-470F-BC72-34D0FE3FB60D}" type="pres">
      <dgm:prSet presAssocID="{4BEACE5C-4461-43A1-AFF1-25D1583A94DB}" presName="centerShape" presStyleLbl="node0" presStyleIdx="0" presStyleCnt="1" custLinFactNeighborY="471"/>
      <dgm:spPr/>
      <dgm:t>
        <a:bodyPr/>
        <a:lstStyle/>
        <a:p>
          <a:endParaRPr lang="ru-RU"/>
        </a:p>
      </dgm:t>
    </dgm:pt>
    <dgm:pt modelId="{767C8E0A-F838-4E39-80B4-B5AD7924D88D}" type="pres">
      <dgm:prSet presAssocID="{06DB1B81-7758-4BF5-8C2F-6ED32103B53F}" presName="Name9" presStyleLbl="parChTrans1D2" presStyleIdx="0" presStyleCnt="8"/>
      <dgm:spPr/>
      <dgm:t>
        <a:bodyPr/>
        <a:lstStyle/>
        <a:p>
          <a:endParaRPr lang="ru-RU"/>
        </a:p>
      </dgm:t>
    </dgm:pt>
    <dgm:pt modelId="{F3320474-3174-47AC-A98E-4249D3100911}" type="pres">
      <dgm:prSet presAssocID="{06DB1B81-7758-4BF5-8C2F-6ED32103B53F}" presName="connTx" presStyleLbl="parChTrans1D2" presStyleIdx="0" presStyleCnt="8"/>
      <dgm:spPr/>
      <dgm:t>
        <a:bodyPr/>
        <a:lstStyle/>
        <a:p>
          <a:endParaRPr lang="ru-RU"/>
        </a:p>
      </dgm:t>
    </dgm:pt>
    <dgm:pt modelId="{F2D52E37-4EDE-42B8-9987-87DE11DAC68E}" type="pres">
      <dgm:prSet presAssocID="{6297D7EC-DB47-490B-A1A7-F4E154F356EA}" presName="node" presStyleLbl="node1" presStyleIdx="0" presStyleCnt="8">
        <dgm:presLayoutVars>
          <dgm:bulletEnabled val="1"/>
        </dgm:presLayoutVars>
      </dgm:prSet>
      <dgm:spPr/>
      <dgm:t>
        <a:bodyPr/>
        <a:lstStyle/>
        <a:p>
          <a:endParaRPr lang="ru-RU"/>
        </a:p>
      </dgm:t>
    </dgm:pt>
    <dgm:pt modelId="{67DB2F72-20F6-4668-814C-9EEB74BFCF55}" type="pres">
      <dgm:prSet presAssocID="{06A5D195-8872-4FD2-A597-6EB4E53B0F26}" presName="Name9" presStyleLbl="parChTrans1D2" presStyleIdx="1" presStyleCnt="8"/>
      <dgm:spPr/>
      <dgm:t>
        <a:bodyPr/>
        <a:lstStyle/>
        <a:p>
          <a:endParaRPr lang="ru-RU"/>
        </a:p>
      </dgm:t>
    </dgm:pt>
    <dgm:pt modelId="{5E70ACF5-8CE2-449C-9349-F45FA02F2AFB}" type="pres">
      <dgm:prSet presAssocID="{06A5D195-8872-4FD2-A597-6EB4E53B0F26}" presName="connTx" presStyleLbl="parChTrans1D2" presStyleIdx="1" presStyleCnt="8"/>
      <dgm:spPr/>
      <dgm:t>
        <a:bodyPr/>
        <a:lstStyle/>
        <a:p>
          <a:endParaRPr lang="ru-RU"/>
        </a:p>
      </dgm:t>
    </dgm:pt>
    <dgm:pt modelId="{172CCCE2-77E1-4697-A9B1-CF307AAF430C}" type="pres">
      <dgm:prSet presAssocID="{2A055489-3885-46D6-B385-1F338560A3D4}" presName="node" presStyleLbl="node1" presStyleIdx="1" presStyleCnt="8">
        <dgm:presLayoutVars>
          <dgm:bulletEnabled val="1"/>
        </dgm:presLayoutVars>
      </dgm:prSet>
      <dgm:spPr/>
      <dgm:t>
        <a:bodyPr/>
        <a:lstStyle/>
        <a:p>
          <a:endParaRPr lang="ru-RU"/>
        </a:p>
      </dgm:t>
    </dgm:pt>
    <dgm:pt modelId="{BA813657-EB26-42D3-95DB-C019359F3F69}" type="pres">
      <dgm:prSet presAssocID="{52D9452A-E465-4975-92B4-89FBBBA13459}" presName="Name9" presStyleLbl="parChTrans1D2" presStyleIdx="2" presStyleCnt="8"/>
      <dgm:spPr/>
      <dgm:t>
        <a:bodyPr/>
        <a:lstStyle/>
        <a:p>
          <a:endParaRPr lang="ru-RU"/>
        </a:p>
      </dgm:t>
    </dgm:pt>
    <dgm:pt modelId="{9F67A990-26B6-4EFA-B242-5563706FF046}" type="pres">
      <dgm:prSet presAssocID="{52D9452A-E465-4975-92B4-89FBBBA13459}" presName="connTx" presStyleLbl="parChTrans1D2" presStyleIdx="2" presStyleCnt="8"/>
      <dgm:spPr/>
      <dgm:t>
        <a:bodyPr/>
        <a:lstStyle/>
        <a:p>
          <a:endParaRPr lang="ru-RU"/>
        </a:p>
      </dgm:t>
    </dgm:pt>
    <dgm:pt modelId="{726D7616-307C-4D73-AFDF-4017C00B15BB}" type="pres">
      <dgm:prSet presAssocID="{D6D32BFB-4A19-440C-9701-DD27D1F54252}" presName="node" presStyleLbl="node1" presStyleIdx="2" presStyleCnt="8">
        <dgm:presLayoutVars>
          <dgm:bulletEnabled val="1"/>
        </dgm:presLayoutVars>
      </dgm:prSet>
      <dgm:spPr/>
      <dgm:t>
        <a:bodyPr/>
        <a:lstStyle/>
        <a:p>
          <a:endParaRPr lang="ru-RU"/>
        </a:p>
      </dgm:t>
    </dgm:pt>
    <dgm:pt modelId="{F78D9F0E-AAB2-40EC-B025-4FB6E3BB268C}" type="pres">
      <dgm:prSet presAssocID="{D030EF12-AFE0-4C53-9915-89378B7A2692}" presName="Name9" presStyleLbl="parChTrans1D2" presStyleIdx="3" presStyleCnt="8"/>
      <dgm:spPr/>
      <dgm:t>
        <a:bodyPr/>
        <a:lstStyle/>
        <a:p>
          <a:endParaRPr lang="ru-RU"/>
        </a:p>
      </dgm:t>
    </dgm:pt>
    <dgm:pt modelId="{96D2ED1C-F127-496F-A5C6-22788D6416E1}" type="pres">
      <dgm:prSet presAssocID="{D030EF12-AFE0-4C53-9915-89378B7A2692}" presName="connTx" presStyleLbl="parChTrans1D2" presStyleIdx="3" presStyleCnt="8"/>
      <dgm:spPr/>
      <dgm:t>
        <a:bodyPr/>
        <a:lstStyle/>
        <a:p>
          <a:endParaRPr lang="ru-RU"/>
        </a:p>
      </dgm:t>
    </dgm:pt>
    <dgm:pt modelId="{989C84BB-0B72-4BDD-95C2-90846F587394}" type="pres">
      <dgm:prSet presAssocID="{C9103EF1-35D0-49B0-BAF5-4F986190FDAE}" presName="node" presStyleLbl="node1" presStyleIdx="3" presStyleCnt="8">
        <dgm:presLayoutVars>
          <dgm:bulletEnabled val="1"/>
        </dgm:presLayoutVars>
      </dgm:prSet>
      <dgm:spPr/>
      <dgm:t>
        <a:bodyPr/>
        <a:lstStyle/>
        <a:p>
          <a:endParaRPr lang="ru-RU"/>
        </a:p>
      </dgm:t>
    </dgm:pt>
    <dgm:pt modelId="{B40090D9-5DD9-41FC-A70A-0ACB1991E97B}" type="pres">
      <dgm:prSet presAssocID="{B92E48C3-D2F3-4FD4-86B6-3A5E27EAC73D}" presName="Name9" presStyleLbl="parChTrans1D2" presStyleIdx="4" presStyleCnt="8"/>
      <dgm:spPr/>
      <dgm:t>
        <a:bodyPr/>
        <a:lstStyle/>
        <a:p>
          <a:endParaRPr lang="ru-RU"/>
        </a:p>
      </dgm:t>
    </dgm:pt>
    <dgm:pt modelId="{E2EA0FEA-8589-410B-97A8-A91FB2DA84B3}" type="pres">
      <dgm:prSet presAssocID="{B92E48C3-D2F3-4FD4-86B6-3A5E27EAC73D}" presName="connTx" presStyleLbl="parChTrans1D2" presStyleIdx="4" presStyleCnt="8"/>
      <dgm:spPr/>
      <dgm:t>
        <a:bodyPr/>
        <a:lstStyle/>
        <a:p>
          <a:endParaRPr lang="ru-RU"/>
        </a:p>
      </dgm:t>
    </dgm:pt>
    <dgm:pt modelId="{06F2DFDD-F1AF-482E-9839-4DDF593BCD79}" type="pres">
      <dgm:prSet presAssocID="{4425BB76-7172-4D30-8E53-ED5CC90CDEF9}" presName="node" presStyleLbl="node1" presStyleIdx="4" presStyleCnt="8">
        <dgm:presLayoutVars>
          <dgm:bulletEnabled val="1"/>
        </dgm:presLayoutVars>
      </dgm:prSet>
      <dgm:spPr/>
      <dgm:t>
        <a:bodyPr/>
        <a:lstStyle/>
        <a:p>
          <a:endParaRPr lang="ru-RU"/>
        </a:p>
      </dgm:t>
    </dgm:pt>
    <dgm:pt modelId="{E2F5569B-4E3D-4D35-9D84-89C4896FAA29}" type="pres">
      <dgm:prSet presAssocID="{B266D8F7-24E7-406C-AD90-0218E6F9BB2E}" presName="Name9" presStyleLbl="parChTrans1D2" presStyleIdx="5" presStyleCnt="8"/>
      <dgm:spPr/>
      <dgm:t>
        <a:bodyPr/>
        <a:lstStyle/>
        <a:p>
          <a:endParaRPr lang="ru-RU"/>
        </a:p>
      </dgm:t>
    </dgm:pt>
    <dgm:pt modelId="{D455F557-6E04-425E-8704-69796C12C37F}" type="pres">
      <dgm:prSet presAssocID="{B266D8F7-24E7-406C-AD90-0218E6F9BB2E}" presName="connTx" presStyleLbl="parChTrans1D2" presStyleIdx="5" presStyleCnt="8"/>
      <dgm:spPr/>
      <dgm:t>
        <a:bodyPr/>
        <a:lstStyle/>
        <a:p>
          <a:endParaRPr lang="ru-RU"/>
        </a:p>
      </dgm:t>
    </dgm:pt>
    <dgm:pt modelId="{3A57BC9B-B15E-453A-824E-FB7C8DEDA058}" type="pres">
      <dgm:prSet presAssocID="{94795210-0735-493C-98EC-ABACF08830C3}" presName="node" presStyleLbl="node1" presStyleIdx="5" presStyleCnt="8">
        <dgm:presLayoutVars>
          <dgm:bulletEnabled val="1"/>
        </dgm:presLayoutVars>
      </dgm:prSet>
      <dgm:spPr/>
      <dgm:t>
        <a:bodyPr/>
        <a:lstStyle/>
        <a:p>
          <a:endParaRPr lang="ru-RU"/>
        </a:p>
      </dgm:t>
    </dgm:pt>
    <dgm:pt modelId="{0DE229D5-33DB-483E-8903-FD155C17E046}" type="pres">
      <dgm:prSet presAssocID="{0D01EE51-92B7-4D93-B7C8-D727E364C3A9}" presName="Name9" presStyleLbl="parChTrans1D2" presStyleIdx="6" presStyleCnt="8"/>
      <dgm:spPr/>
      <dgm:t>
        <a:bodyPr/>
        <a:lstStyle/>
        <a:p>
          <a:endParaRPr lang="ru-RU"/>
        </a:p>
      </dgm:t>
    </dgm:pt>
    <dgm:pt modelId="{B426D3F8-77FE-4647-8CED-DC3A105A725E}" type="pres">
      <dgm:prSet presAssocID="{0D01EE51-92B7-4D93-B7C8-D727E364C3A9}" presName="connTx" presStyleLbl="parChTrans1D2" presStyleIdx="6" presStyleCnt="8"/>
      <dgm:spPr/>
      <dgm:t>
        <a:bodyPr/>
        <a:lstStyle/>
        <a:p>
          <a:endParaRPr lang="ru-RU"/>
        </a:p>
      </dgm:t>
    </dgm:pt>
    <dgm:pt modelId="{37777E1D-C58D-44AE-8FF4-3F8D3916B418}" type="pres">
      <dgm:prSet presAssocID="{BCF9B432-0741-4C49-A994-BD407D352FBE}" presName="node" presStyleLbl="node1" presStyleIdx="6" presStyleCnt="8">
        <dgm:presLayoutVars>
          <dgm:bulletEnabled val="1"/>
        </dgm:presLayoutVars>
      </dgm:prSet>
      <dgm:spPr/>
      <dgm:t>
        <a:bodyPr/>
        <a:lstStyle/>
        <a:p>
          <a:endParaRPr lang="ru-RU"/>
        </a:p>
      </dgm:t>
    </dgm:pt>
    <dgm:pt modelId="{8D1078FF-4967-47CB-B009-098AE87672D9}" type="pres">
      <dgm:prSet presAssocID="{23C9B79D-0912-4D01-8E39-A3A4F5F8CF75}" presName="Name9" presStyleLbl="parChTrans1D2" presStyleIdx="7" presStyleCnt="8"/>
      <dgm:spPr/>
      <dgm:t>
        <a:bodyPr/>
        <a:lstStyle/>
        <a:p>
          <a:endParaRPr lang="ru-RU"/>
        </a:p>
      </dgm:t>
    </dgm:pt>
    <dgm:pt modelId="{EDA4BCA8-A4C9-49AA-B283-BD7077CD233F}" type="pres">
      <dgm:prSet presAssocID="{23C9B79D-0912-4D01-8E39-A3A4F5F8CF75}" presName="connTx" presStyleLbl="parChTrans1D2" presStyleIdx="7" presStyleCnt="8"/>
      <dgm:spPr/>
      <dgm:t>
        <a:bodyPr/>
        <a:lstStyle/>
        <a:p>
          <a:endParaRPr lang="ru-RU"/>
        </a:p>
      </dgm:t>
    </dgm:pt>
    <dgm:pt modelId="{78C99DA3-3030-4891-AC1B-0DF2CE63C1D7}" type="pres">
      <dgm:prSet presAssocID="{83722A2D-0A28-444D-ACAD-D65186558FB8}" presName="node" presStyleLbl="node1" presStyleIdx="7" presStyleCnt="8">
        <dgm:presLayoutVars>
          <dgm:bulletEnabled val="1"/>
        </dgm:presLayoutVars>
      </dgm:prSet>
      <dgm:spPr/>
      <dgm:t>
        <a:bodyPr/>
        <a:lstStyle/>
        <a:p>
          <a:endParaRPr lang="ru-RU"/>
        </a:p>
      </dgm:t>
    </dgm:pt>
  </dgm:ptLst>
  <dgm:cxnLst>
    <dgm:cxn modelId="{779C24F3-27E3-41ED-B766-AEC69866A580}" type="presOf" srcId="{6297D7EC-DB47-490B-A1A7-F4E154F356EA}" destId="{F2D52E37-4EDE-42B8-9987-87DE11DAC68E}" srcOrd="0" destOrd="0" presId="urn:microsoft.com/office/officeart/2005/8/layout/radial1"/>
    <dgm:cxn modelId="{B926C9FD-F157-458B-89BD-5CCE23F72A4A}" type="presOf" srcId="{BCF9B432-0741-4C49-A994-BD407D352FBE}" destId="{37777E1D-C58D-44AE-8FF4-3F8D3916B418}" srcOrd="0" destOrd="0" presId="urn:microsoft.com/office/officeart/2005/8/layout/radial1"/>
    <dgm:cxn modelId="{CAB14AC2-E309-4864-B0F4-6371B65A2E03}" type="presOf" srcId="{B266D8F7-24E7-406C-AD90-0218E6F9BB2E}" destId="{E2F5569B-4E3D-4D35-9D84-89C4896FAA29}" srcOrd="0" destOrd="0" presId="urn:microsoft.com/office/officeart/2005/8/layout/radial1"/>
    <dgm:cxn modelId="{6CECFF67-EBE1-4A1A-A5EF-D4C5846D0CC3}" type="presOf" srcId="{D030EF12-AFE0-4C53-9915-89378B7A2692}" destId="{F78D9F0E-AAB2-40EC-B025-4FB6E3BB268C}" srcOrd="0" destOrd="0" presId="urn:microsoft.com/office/officeart/2005/8/layout/radial1"/>
    <dgm:cxn modelId="{6F9B2493-9523-445A-A47B-B61CA1808F78}" type="presOf" srcId="{06DB1B81-7758-4BF5-8C2F-6ED32103B53F}" destId="{767C8E0A-F838-4E39-80B4-B5AD7924D88D}" srcOrd="0" destOrd="0" presId="urn:microsoft.com/office/officeart/2005/8/layout/radial1"/>
    <dgm:cxn modelId="{7B856611-FCBB-4120-B8D4-4A38B36F7AEE}" type="presOf" srcId="{23C9B79D-0912-4D01-8E39-A3A4F5F8CF75}" destId="{EDA4BCA8-A4C9-49AA-B283-BD7077CD233F}" srcOrd="1" destOrd="0" presId="urn:microsoft.com/office/officeart/2005/8/layout/radial1"/>
    <dgm:cxn modelId="{603F56D1-2FCF-4A76-84A6-4AB6DE477A62}" srcId="{4BEACE5C-4461-43A1-AFF1-25D1583A94DB}" destId="{4425BB76-7172-4D30-8E53-ED5CC90CDEF9}" srcOrd="4" destOrd="0" parTransId="{B92E48C3-D2F3-4FD4-86B6-3A5E27EAC73D}" sibTransId="{67923FF0-49FD-43F0-A1D9-F851ECD5BFC5}"/>
    <dgm:cxn modelId="{4DECD9CB-1B0D-4B66-BD2D-C25E0ECB111C}" type="presOf" srcId="{B92E48C3-D2F3-4FD4-86B6-3A5E27EAC73D}" destId="{B40090D9-5DD9-41FC-A70A-0ACB1991E97B}" srcOrd="0" destOrd="0" presId="urn:microsoft.com/office/officeart/2005/8/layout/radial1"/>
    <dgm:cxn modelId="{ECDC2D3D-7016-4D18-8684-BCFF9AD75E4E}" type="presOf" srcId="{52D9452A-E465-4975-92B4-89FBBBA13459}" destId="{BA813657-EB26-42D3-95DB-C019359F3F69}" srcOrd="0" destOrd="0" presId="urn:microsoft.com/office/officeart/2005/8/layout/radial1"/>
    <dgm:cxn modelId="{8624D8AC-0907-47B8-9C42-0499B6797FE4}" type="presOf" srcId="{4BEACE5C-4461-43A1-AFF1-25D1583A94DB}" destId="{FA488517-508D-470F-BC72-34D0FE3FB60D}" srcOrd="0" destOrd="0" presId="urn:microsoft.com/office/officeart/2005/8/layout/radial1"/>
    <dgm:cxn modelId="{7B6A5B56-6AF2-4F64-BBA9-F66B28362599}" type="presOf" srcId="{06A5D195-8872-4FD2-A597-6EB4E53B0F26}" destId="{5E70ACF5-8CE2-449C-9349-F45FA02F2AFB}" srcOrd="1" destOrd="0" presId="urn:microsoft.com/office/officeart/2005/8/layout/radial1"/>
    <dgm:cxn modelId="{99F6A8E2-1D5A-4B36-BA4E-D78621419AEA}" type="presOf" srcId="{06DB1B81-7758-4BF5-8C2F-6ED32103B53F}" destId="{F3320474-3174-47AC-A98E-4249D3100911}" srcOrd="1" destOrd="0" presId="urn:microsoft.com/office/officeart/2005/8/layout/radial1"/>
    <dgm:cxn modelId="{23A6D579-B349-4A8C-9B51-088DE1C7BD76}" type="presOf" srcId="{23C9B79D-0912-4D01-8E39-A3A4F5F8CF75}" destId="{8D1078FF-4967-47CB-B009-098AE87672D9}" srcOrd="0" destOrd="0" presId="urn:microsoft.com/office/officeart/2005/8/layout/radial1"/>
    <dgm:cxn modelId="{0AF3A96F-7248-4A1A-AE9C-10E60D77102A}" srcId="{4BEACE5C-4461-43A1-AFF1-25D1583A94DB}" destId="{C9103EF1-35D0-49B0-BAF5-4F986190FDAE}" srcOrd="3" destOrd="0" parTransId="{D030EF12-AFE0-4C53-9915-89378B7A2692}" sibTransId="{69A97434-F5B0-4152-8D7C-C905885821F5}"/>
    <dgm:cxn modelId="{6E195F41-783A-4928-95FB-AE78BDE0CB4F}" srcId="{4BEACE5C-4461-43A1-AFF1-25D1583A94DB}" destId="{2A055489-3885-46D6-B385-1F338560A3D4}" srcOrd="1" destOrd="0" parTransId="{06A5D195-8872-4FD2-A597-6EB4E53B0F26}" sibTransId="{1B3BED56-48D9-4730-98A8-CF87250F0231}"/>
    <dgm:cxn modelId="{29BBEA5B-0FF3-43D0-9371-74C94E2CF054}" type="presOf" srcId="{2A055489-3885-46D6-B385-1F338560A3D4}" destId="{172CCCE2-77E1-4697-A9B1-CF307AAF430C}" srcOrd="0" destOrd="0" presId="urn:microsoft.com/office/officeart/2005/8/layout/radial1"/>
    <dgm:cxn modelId="{549344A9-1281-4B59-A6CC-BD22BDFB9884}" srcId="{43A87BD9-25BB-4B90-9F3C-9F124D0687BA}" destId="{4BEACE5C-4461-43A1-AFF1-25D1583A94DB}" srcOrd="0" destOrd="0" parTransId="{61581114-B50D-4CEC-A64A-B91D460DE1A8}" sibTransId="{5C6E651C-76F9-48F5-9930-439F460A5232}"/>
    <dgm:cxn modelId="{524CFAC6-9873-4124-A760-F447E82115C3}" type="presOf" srcId="{D6D32BFB-4A19-440C-9701-DD27D1F54252}" destId="{726D7616-307C-4D73-AFDF-4017C00B15BB}" srcOrd="0" destOrd="0" presId="urn:microsoft.com/office/officeart/2005/8/layout/radial1"/>
    <dgm:cxn modelId="{8A409EEC-8396-45B6-8CB3-C9E94C66C402}" srcId="{4BEACE5C-4461-43A1-AFF1-25D1583A94DB}" destId="{6297D7EC-DB47-490B-A1A7-F4E154F356EA}" srcOrd="0" destOrd="0" parTransId="{06DB1B81-7758-4BF5-8C2F-6ED32103B53F}" sibTransId="{8532C7D9-CCE7-47B0-9036-5E48C4359051}"/>
    <dgm:cxn modelId="{D5ACA55D-CEFA-48E6-91F8-DC2C8AF590C9}" type="presOf" srcId="{06A5D195-8872-4FD2-A597-6EB4E53B0F26}" destId="{67DB2F72-20F6-4668-814C-9EEB74BFCF55}" srcOrd="0" destOrd="0" presId="urn:microsoft.com/office/officeart/2005/8/layout/radial1"/>
    <dgm:cxn modelId="{F693E14F-47D1-4CE6-AE64-97B6A6829823}" type="presOf" srcId="{0D01EE51-92B7-4D93-B7C8-D727E364C3A9}" destId="{B426D3F8-77FE-4647-8CED-DC3A105A725E}" srcOrd="1" destOrd="0" presId="urn:microsoft.com/office/officeart/2005/8/layout/radial1"/>
    <dgm:cxn modelId="{3E2BC770-56ED-41C9-8999-D67407C3D679}" srcId="{4BEACE5C-4461-43A1-AFF1-25D1583A94DB}" destId="{BCF9B432-0741-4C49-A994-BD407D352FBE}" srcOrd="6" destOrd="0" parTransId="{0D01EE51-92B7-4D93-B7C8-D727E364C3A9}" sibTransId="{7A50657D-E0FC-4085-B4B6-97C27C4C2290}"/>
    <dgm:cxn modelId="{7E8CBD59-C487-4F91-A8A2-FEB4DF7FB986}" srcId="{4BEACE5C-4461-43A1-AFF1-25D1583A94DB}" destId="{83722A2D-0A28-444D-ACAD-D65186558FB8}" srcOrd="7" destOrd="0" parTransId="{23C9B79D-0912-4D01-8E39-A3A4F5F8CF75}" sibTransId="{4FC456FD-2DED-4841-831F-F2417A1B0200}"/>
    <dgm:cxn modelId="{815933FD-0655-446D-8E86-8783AA24DBD1}" srcId="{4BEACE5C-4461-43A1-AFF1-25D1583A94DB}" destId="{D6D32BFB-4A19-440C-9701-DD27D1F54252}" srcOrd="2" destOrd="0" parTransId="{52D9452A-E465-4975-92B4-89FBBBA13459}" sibTransId="{07BD801A-9AF1-4CF7-918D-9278BB478C38}"/>
    <dgm:cxn modelId="{9BA66EF2-5931-41E2-BC51-BB1E28D8A3B7}" type="presOf" srcId="{0D01EE51-92B7-4D93-B7C8-D727E364C3A9}" destId="{0DE229D5-33DB-483E-8903-FD155C17E046}" srcOrd="0" destOrd="0" presId="urn:microsoft.com/office/officeart/2005/8/layout/radial1"/>
    <dgm:cxn modelId="{E4CAF144-9C85-416D-AF30-CE1FCEBC10AC}" type="presOf" srcId="{43A87BD9-25BB-4B90-9F3C-9F124D0687BA}" destId="{290BAD60-ED12-4681-B741-EEF6CC6AE228}" srcOrd="0" destOrd="0" presId="urn:microsoft.com/office/officeart/2005/8/layout/radial1"/>
    <dgm:cxn modelId="{6542F0DA-A712-4722-ABC7-7B567A8CD275}" type="presOf" srcId="{94795210-0735-493C-98EC-ABACF08830C3}" destId="{3A57BC9B-B15E-453A-824E-FB7C8DEDA058}" srcOrd="0" destOrd="0" presId="urn:microsoft.com/office/officeart/2005/8/layout/radial1"/>
    <dgm:cxn modelId="{743D70FD-D0E4-4A19-A18A-3623A5C8C347}" srcId="{4BEACE5C-4461-43A1-AFF1-25D1583A94DB}" destId="{94795210-0735-493C-98EC-ABACF08830C3}" srcOrd="5" destOrd="0" parTransId="{B266D8F7-24E7-406C-AD90-0218E6F9BB2E}" sibTransId="{17E7CA54-3678-40F7-BC97-23A812E068A2}"/>
    <dgm:cxn modelId="{8F13C72A-F11A-40F9-973B-4AC9A73E74AC}" type="presOf" srcId="{52D9452A-E465-4975-92B4-89FBBBA13459}" destId="{9F67A990-26B6-4EFA-B242-5563706FF046}" srcOrd="1" destOrd="0" presId="urn:microsoft.com/office/officeart/2005/8/layout/radial1"/>
    <dgm:cxn modelId="{76F35B45-7588-46A8-873F-ABC82424E459}" type="presOf" srcId="{4425BB76-7172-4D30-8E53-ED5CC90CDEF9}" destId="{06F2DFDD-F1AF-482E-9839-4DDF593BCD79}" srcOrd="0" destOrd="0" presId="urn:microsoft.com/office/officeart/2005/8/layout/radial1"/>
    <dgm:cxn modelId="{6BD23063-DBBE-4F93-A33D-F8832310B42A}" type="presOf" srcId="{D030EF12-AFE0-4C53-9915-89378B7A2692}" destId="{96D2ED1C-F127-496F-A5C6-22788D6416E1}" srcOrd="1" destOrd="0" presId="urn:microsoft.com/office/officeart/2005/8/layout/radial1"/>
    <dgm:cxn modelId="{11179693-A7BD-4155-A5C1-4B6640ED7D6E}" type="presOf" srcId="{B92E48C3-D2F3-4FD4-86B6-3A5E27EAC73D}" destId="{E2EA0FEA-8589-410B-97A8-A91FB2DA84B3}" srcOrd="1" destOrd="0" presId="urn:microsoft.com/office/officeart/2005/8/layout/radial1"/>
    <dgm:cxn modelId="{BCA7F845-F299-4CB4-8C3F-1841550F072F}" type="presOf" srcId="{83722A2D-0A28-444D-ACAD-D65186558FB8}" destId="{78C99DA3-3030-4891-AC1B-0DF2CE63C1D7}" srcOrd="0" destOrd="0" presId="urn:microsoft.com/office/officeart/2005/8/layout/radial1"/>
    <dgm:cxn modelId="{6DE05DD6-4DC8-4E73-8991-51A8A6CCC4B4}" type="presOf" srcId="{C9103EF1-35D0-49B0-BAF5-4F986190FDAE}" destId="{989C84BB-0B72-4BDD-95C2-90846F587394}" srcOrd="0" destOrd="0" presId="urn:microsoft.com/office/officeart/2005/8/layout/radial1"/>
    <dgm:cxn modelId="{A3AA9DF9-C1A4-47A2-8BBF-B8B61D292299}" type="presOf" srcId="{B266D8F7-24E7-406C-AD90-0218E6F9BB2E}" destId="{D455F557-6E04-425E-8704-69796C12C37F}" srcOrd="1" destOrd="0" presId="urn:microsoft.com/office/officeart/2005/8/layout/radial1"/>
    <dgm:cxn modelId="{054982D9-D565-421D-9627-E6D589D140CE}" type="presParOf" srcId="{290BAD60-ED12-4681-B741-EEF6CC6AE228}" destId="{FA488517-508D-470F-BC72-34D0FE3FB60D}" srcOrd="0" destOrd="0" presId="urn:microsoft.com/office/officeart/2005/8/layout/radial1"/>
    <dgm:cxn modelId="{B83227ED-DC5A-41B4-A256-CDFC872F0281}" type="presParOf" srcId="{290BAD60-ED12-4681-B741-EEF6CC6AE228}" destId="{767C8E0A-F838-4E39-80B4-B5AD7924D88D}" srcOrd="1" destOrd="0" presId="urn:microsoft.com/office/officeart/2005/8/layout/radial1"/>
    <dgm:cxn modelId="{E18B2223-A668-4082-A768-1831DF545317}" type="presParOf" srcId="{767C8E0A-F838-4E39-80B4-B5AD7924D88D}" destId="{F3320474-3174-47AC-A98E-4249D3100911}" srcOrd="0" destOrd="0" presId="urn:microsoft.com/office/officeart/2005/8/layout/radial1"/>
    <dgm:cxn modelId="{64AF268C-12D8-45F6-B09C-9B541663F485}" type="presParOf" srcId="{290BAD60-ED12-4681-B741-EEF6CC6AE228}" destId="{F2D52E37-4EDE-42B8-9987-87DE11DAC68E}" srcOrd="2" destOrd="0" presId="urn:microsoft.com/office/officeart/2005/8/layout/radial1"/>
    <dgm:cxn modelId="{271B0BBC-8FDD-4F53-9043-0957AEA921D9}" type="presParOf" srcId="{290BAD60-ED12-4681-B741-EEF6CC6AE228}" destId="{67DB2F72-20F6-4668-814C-9EEB74BFCF55}" srcOrd="3" destOrd="0" presId="urn:microsoft.com/office/officeart/2005/8/layout/radial1"/>
    <dgm:cxn modelId="{1DFC07F4-8993-4E96-8ADE-2429EFEC0797}" type="presParOf" srcId="{67DB2F72-20F6-4668-814C-9EEB74BFCF55}" destId="{5E70ACF5-8CE2-449C-9349-F45FA02F2AFB}" srcOrd="0" destOrd="0" presId="urn:microsoft.com/office/officeart/2005/8/layout/radial1"/>
    <dgm:cxn modelId="{B75D37BE-0D39-4165-B335-B1565D1F84CC}" type="presParOf" srcId="{290BAD60-ED12-4681-B741-EEF6CC6AE228}" destId="{172CCCE2-77E1-4697-A9B1-CF307AAF430C}" srcOrd="4" destOrd="0" presId="urn:microsoft.com/office/officeart/2005/8/layout/radial1"/>
    <dgm:cxn modelId="{EC90F61F-31C4-4D0D-8410-75A213630D50}" type="presParOf" srcId="{290BAD60-ED12-4681-B741-EEF6CC6AE228}" destId="{BA813657-EB26-42D3-95DB-C019359F3F69}" srcOrd="5" destOrd="0" presId="urn:microsoft.com/office/officeart/2005/8/layout/radial1"/>
    <dgm:cxn modelId="{9CB3B628-2137-485B-A354-C6DA80879010}" type="presParOf" srcId="{BA813657-EB26-42D3-95DB-C019359F3F69}" destId="{9F67A990-26B6-4EFA-B242-5563706FF046}" srcOrd="0" destOrd="0" presId="urn:microsoft.com/office/officeart/2005/8/layout/radial1"/>
    <dgm:cxn modelId="{E64D63DC-AF4C-4AE6-8E6E-5744A226614B}" type="presParOf" srcId="{290BAD60-ED12-4681-B741-EEF6CC6AE228}" destId="{726D7616-307C-4D73-AFDF-4017C00B15BB}" srcOrd="6" destOrd="0" presId="urn:microsoft.com/office/officeart/2005/8/layout/radial1"/>
    <dgm:cxn modelId="{0B8410F5-3EEB-496B-BA59-DB2B0B8F2DB4}" type="presParOf" srcId="{290BAD60-ED12-4681-B741-EEF6CC6AE228}" destId="{F78D9F0E-AAB2-40EC-B025-4FB6E3BB268C}" srcOrd="7" destOrd="0" presId="urn:microsoft.com/office/officeart/2005/8/layout/radial1"/>
    <dgm:cxn modelId="{8D3C7F16-C0EC-4600-99FF-127DEEF26237}" type="presParOf" srcId="{F78D9F0E-AAB2-40EC-B025-4FB6E3BB268C}" destId="{96D2ED1C-F127-496F-A5C6-22788D6416E1}" srcOrd="0" destOrd="0" presId="urn:microsoft.com/office/officeart/2005/8/layout/radial1"/>
    <dgm:cxn modelId="{FA5C6BA9-BF72-4D84-A227-97814F9066B1}" type="presParOf" srcId="{290BAD60-ED12-4681-B741-EEF6CC6AE228}" destId="{989C84BB-0B72-4BDD-95C2-90846F587394}" srcOrd="8" destOrd="0" presId="urn:microsoft.com/office/officeart/2005/8/layout/radial1"/>
    <dgm:cxn modelId="{5D209D4C-400B-4C79-8B76-74A553FBAE52}" type="presParOf" srcId="{290BAD60-ED12-4681-B741-EEF6CC6AE228}" destId="{B40090D9-5DD9-41FC-A70A-0ACB1991E97B}" srcOrd="9" destOrd="0" presId="urn:microsoft.com/office/officeart/2005/8/layout/radial1"/>
    <dgm:cxn modelId="{75863D32-DF00-4B09-8F23-ED130CDE3D84}" type="presParOf" srcId="{B40090D9-5DD9-41FC-A70A-0ACB1991E97B}" destId="{E2EA0FEA-8589-410B-97A8-A91FB2DA84B3}" srcOrd="0" destOrd="0" presId="urn:microsoft.com/office/officeart/2005/8/layout/radial1"/>
    <dgm:cxn modelId="{74E288A3-74DD-4C1D-AEC5-264FC37983B3}" type="presParOf" srcId="{290BAD60-ED12-4681-B741-EEF6CC6AE228}" destId="{06F2DFDD-F1AF-482E-9839-4DDF593BCD79}" srcOrd="10" destOrd="0" presId="urn:microsoft.com/office/officeart/2005/8/layout/radial1"/>
    <dgm:cxn modelId="{D2EEA3E5-43DF-41FF-98BC-A585DE77993C}" type="presParOf" srcId="{290BAD60-ED12-4681-B741-EEF6CC6AE228}" destId="{E2F5569B-4E3D-4D35-9D84-89C4896FAA29}" srcOrd="11" destOrd="0" presId="urn:microsoft.com/office/officeart/2005/8/layout/radial1"/>
    <dgm:cxn modelId="{49674FAF-393C-4057-9110-D4CEAB94399B}" type="presParOf" srcId="{E2F5569B-4E3D-4D35-9D84-89C4896FAA29}" destId="{D455F557-6E04-425E-8704-69796C12C37F}" srcOrd="0" destOrd="0" presId="urn:microsoft.com/office/officeart/2005/8/layout/radial1"/>
    <dgm:cxn modelId="{29CF9F63-D101-4423-830E-043C71B010D8}" type="presParOf" srcId="{290BAD60-ED12-4681-B741-EEF6CC6AE228}" destId="{3A57BC9B-B15E-453A-824E-FB7C8DEDA058}" srcOrd="12" destOrd="0" presId="urn:microsoft.com/office/officeart/2005/8/layout/radial1"/>
    <dgm:cxn modelId="{5B5395EA-07CD-4857-8E11-DD236AF6896E}" type="presParOf" srcId="{290BAD60-ED12-4681-B741-EEF6CC6AE228}" destId="{0DE229D5-33DB-483E-8903-FD155C17E046}" srcOrd="13" destOrd="0" presId="urn:microsoft.com/office/officeart/2005/8/layout/radial1"/>
    <dgm:cxn modelId="{8109B5D3-D3E4-4052-8FBB-E38A80A8FB0D}" type="presParOf" srcId="{0DE229D5-33DB-483E-8903-FD155C17E046}" destId="{B426D3F8-77FE-4647-8CED-DC3A105A725E}" srcOrd="0" destOrd="0" presId="urn:microsoft.com/office/officeart/2005/8/layout/radial1"/>
    <dgm:cxn modelId="{5CA3C99A-AAF5-4DBA-AA46-EBB58FF5CC79}" type="presParOf" srcId="{290BAD60-ED12-4681-B741-EEF6CC6AE228}" destId="{37777E1D-C58D-44AE-8FF4-3F8D3916B418}" srcOrd="14" destOrd="0" presId="urn:microsoft.com/office/officeart/2005/8/layout/radial1"/>
    <dgm:cxn modelId="{78E46E06-54F6-463F-8D4F-4C9059D7BFBC}" type="presParOf" srcId="{290BAD60-ED12-4681-B741-EEF6CC6AE228}" destId="{8D1078FF-4967-47CB-B009-098AE87672D9}" srcOrd="15" destOrd="0" presId="urn:microsoft.com/office/officeart/2005/8/layout/radial1"/>
    <dgm:cxn modelId="{DAEE943B-B3DA-48CF-8A94-23AAB7C97898}" type="presParOf" srcId="{8D1078FF-4967-47CB-B009-098AE87672D9}" destId="{EDA4BCA8-A4C9-49AA-B283-BD7077CD233F}" srcOrd="0" destOrd="0" presId="urn:microsoft.com/office/officeart/2005/8/layout/radial1"/>
    <dgm:cxn modelId="{38B3212E-0D2E-4FB3-BD80-8EF3D0BE9214}" type="presParOf" srcId="{290BAD60-ED12-4681-B741-EEF6CC6AE228}" destId="{78C99DA3-3030-4891-AC1B-0DF2CE63C1D7}"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88517-508D-470F-BC72-34D0FE3FB60D}">
      <dsp:nvSpPr>
        <dsp:cNvPr id="0" name=""/>
        <dsp:cNvSpPr/>
      </dsp:nvSpPr>
      <dsp:spPr>
        <a:xfrm>
          <a:off x="4503503" y="2569647"/>
          <a:ext cx="1481160" cy="1481160"/>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b="1" kern="1200" dirty="0" smtClean="0">
              <a:solidFill>
                <a:schemeClr val="bg1"/>
              </a:solidFill>
            </a:rPr>
            <a:t>Виды НЖП</a:t>
          </a:r>
          <a:endParaRPr lang="ru-RU" sz="2400" b="1" kern="1200" dirty="0">
            <a:solidFill>
              <a:schemeClr val="bg1"/>
            </a:solidFill>
          </a:endParaRPr>
        </a:p>
      </dsp:txBody>
      <dsp:txXfrm>
        <a:off x="4720414" y="2786558"/>
        <a:ext cx="1047338" cy="1047338"/>
      </dsp:txXfrm>
    </dsp:sp>
    <dsp:sp modelId="{767C8E0A-F838-4E39-80B4-B5AD7924D88D}">
      <dsp:nvSpPr>
        <dsp:cNvPr id="0" name=""/>
        <dsp:cNvSpPr/>
      </dsp:nvSpPr>
      <dsp:spPr>
        <a:xfrm rot="16200000">
          <a:off x="4713167" y="2026021"/>
          <a:ext cx="1061832" cy="25419"/>
        </a:xfrm>
        <a:custGeom>
          <a:avLst/>
          <a:gdLst/>
          <a:ahLst/>
          <a:cxnLst/>
          <a:rect l="0" t="0" r="0" b="0"/>
          <a:pathLst>
            <a:path>
              <a:moveTo>
                <a:pt x="0" y="12709"/>
              </a:moveTo>
              <a:lnTo>
                <a:pt x="1061832" y="12709"/>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ru-RU" sz="1400" b="1" kern="1200">
            <a:solidFill>
              <a:schemeClr val="bg1"/>
            </a:solidFill>
          </a:endParaRPr>
        </a:p>
      </dsp:txBody>
      <dsp:txXfrm>
        <a:off x="5217538" y="2012185"/>
        <a:ext cx="53091" cy="53091"/>
      </dsp:txXfrm>
    </dsp:sp>
    <dsp:sp modelId="{F2D52E37-4EDE-42B8-9987-87DE11DAC68E}">
      <dsp:nvSpPr>
        <dsp:cNvPr id="0" name=""/>
        <dsp:cNvSpPr/>
      </dsp:nvSpPr>
      <dsp:spPr>
        <a:xfrm>
          <a:off x="4503503" y="26654"/>
          <a:ext cx="1481160" cy="1481160"/>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err="1" smtClean="0">
              <a:solidFill>
                <a:schemeClr val="bg1"/>
              </a:solidFill>
            </a:rPr>
            <a:t>Стереопитии</a:t>
          </a:r>
          <a:endParaRPr lang="ru-RU" sz="1400" b="1" kern="1200" dirty="0">
            <a:solidFill>
              <a:schemeClr val="bg1"/>
            </a:solidFill>
          </a:endParaRPr>
        </a:p>
      </dsp:txBody>
      <dsp:txXfrm>
        <a:off x="4720414" y="243565"/>
        <a:ext cx="1047338" cy="1047338"/>
      </dsp:txXfrm>
    </dsp:sp>
    <dsp:sp modelId="{67DB2F72-20F6-4668-814C-9EEB74BFCF55}">
      <dsp:nvSpPr>
        <dsp:cNvPr id="0" name=""/>
        <dsp:cNvSpPr/>
      </dsp:nvSpPr>
      <dsp:spPr>
        <a:xfrm rot="18877253">
          <a:off x="5607308" y="2394958"/>
          <a:ext cx="1054937" cy="25419"/>
        </a:xfrm>
        <a:custGeom>
          <a:avLst/>
          <a:gdLst/>
          <a:ahLst/>
          <a:cxnLst/>
          <a:rect l="0" t="0" r="0" b="0"/>
          <a:pathLst>
            <a:path>
              <a:moveTo>
                <a:pt x="0" y="12709"/>
              </a:moveTo>
              <a:lnTo>
                <a:pt x="1054937" y="12709"/>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ru-RU" sz="1400" b="1" kern="1200">
            <a:solidFill>
              <a:schemeClr val="bg1"/>
            </a:solidFill>
          </a:endParaRPr>
        </a:p>
      </dsp:txBody>
      <dsp:txXfrm>
        <a:off x="6108403" y="2381294"/>
        <a:ext cx="52746" cy="52746"/>
      </dsp:txXfrm>
    </dsp:sp>
    <dsp:sp modelId="{172CCCE2-77E1-4697-A9B1-CF307AAF430C}">
      <dsp:nvSpPr>
        <dsp:cNvPr id="0" name=""/>
        <dsp:cNvSpPr/>
      </dsp:nvSpPr>
      <dsp:spPr>
        <a:xfrm>
          <a:off x="6284890" y="764529"/>
          <a:ext cx="1481160" cy="1481160"/>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rPr>
            <a:t>Неадекватный крик</a:t>
          </a:r>
          <a:endParaRPr lang="ru-RU" sz="1400" b="1" kern="1200" dirty="0">
            <a:solidFill>
              <a:schemeClr val="bg1"/>
            </a:solidFill>
          </a:endParaRPr>
        </a:p>
      </dsp:txBody>
      <dsp:txXfrm>
        <a:off x="6501801" y="981440"/>
        <a:ext cx="1047338" cy="1047338"/>
      </dsp:txXfrm>
    </dsp:sp>
    <dsp:sp modelId="{BA813657-EB26-42D3-95DB-C019359F3F69}">
      <dsp:nvSpPr>
        <dsp:cNvPr id="0" name=""/>
        <dsp:cNvSpPr/>
      </dsp:nvSpPr>
      <dsp:spPr>
        <a:xfrm rot="21567617">
          <a:off x="5984608" y="3285651"/>
          <a:ext cx="1038213" cy="25419"/>
        </a:xfrm>
        <a:custGeom>
          <a:avLst/>
          <a:gdLst/>
          <a:ahLst/>
          <a:cxnLst/>
          <a:rect l="0" t="0" r="0" b="0"/>
          <a:pathLst>
            <a:path>
              <a:moveTo>
                <a:pt x="0" y="12709"/>
              </a:moveTo>
              <a:lnTo>
                <a:pt x="1038213" y="12709"/>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ru-RU" sz="1400" b="1" kern="1200">
            <a:solidFill>
              <a:schemeClr val="bg1"/>
            </a:solidFill>
          </a:endParaRPr>
        </a:p>
      </dsp:txBody>
      <dsp:txXfrm>
        <a:off x="6477759" y="3272406"/>
        <a:ext cx="51910" cy="51910"/>
      </dsp:txXfrm>
    </dsp:sp>
    <dsp:sp modelId="{726D7616-307C-4D73-AFDF-4017C00B15BB}">
      <dsp:nvSpPr>
        <dsp:cNvPr id="0" name=""/>
        <dsp:cNvSpPr/>
      </dsp:nvSpPr>
      <dsp:spPr>
        <a:xfrm>
          <a:off x="7022765" y="2545915"/>
          <a:ext cx="1481160" cy="1481160"/>
        </a:xfrm>
        <a:prstGeom prst="ellips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rPr>
            <a:t>Неадекватный плач</a:t>
          </a:r>
          <a:endParaRPr lang="ru-RU" sz="1400" b="1" kern="1200" dirty="0">
            <a:solidFill>
              <a:schemeClr val="bg1"/>
            </a:solidFill>
          </a:endParaRPr>
        </a:p>
      </dsp:txBody>
      <dsp:txXfrm>
        <a:off x="7239676" y="2762826"/>
        <a:ext cx="1047338" cy="1047338"/>
      </dsp:txXfrm>
    </dsp:sp>
    <dsp:sp modelId="{F78D9F0E-AAB2-40EC-B025-4FB6E3BB268C}">
      <dsp:nvSpPr>
        <dsp:cNvPr id="0" name=""/>
        <dsp:cNvSpPr/>
      </dsp:nvSpPr>
      <dsp:spPr>
        <a:xfrm rot="2676948">
          <a:off x="5624088" y="4176345"/>
          <a:ext cx="1021376" cy="25419"/>
        </a:xfrm>
        <a:custGeom>
          <a:avLst/>
          <a:gdLst/>
          <a:ahLst/>
          <a:cxnLst/>
          <a:rect l="0" t="0" r="0" b="0"/>
          <a:pathLst>
            <a:path>
              <a:moveTo>
                <a:pt x="0" y="12709"/>
              </a:moveTo>
              <a:lnTo>
                <a:pt x="1021376" y="12709"/>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ru-RU" sz="1400" b="1" kern="1200">
            <a:solidFill>
              <a:schemeClr val="bg1"/>
            </a:solidFill>
          </a:endParaRPr>
        </a:p>
      </dsp:txBody>
      <dsp:txXfrm>
        <a:off x="6109242" y="4163520"/>
        <a:ext cx="51068" cy="51068"/>
      </dsp:txXfrm>
    </dsp:sp>
    <dsp:sp modelId="{989C84BB-0B72-4BDD-95C2-90846F587394}">
      <dsp:nvSpPr>
        <dsp:cNvPr id="0" name=""/>
        <dsp:cNvSpPr/>
      </dsp:nvSpPr>
      <dsp:spPr>
        <a:xfrm>
          <a:off x="6284890" y="4327302"/>
          <a:ext cx="1481160" cy="1481160"/>
        </a:xfrm>
        <a:prstGeom prst="ellipse">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rPr>
            <a:t>Неадекватный смех</a:t>
          </a:r>
          <a:endParaRPr lang="ru-RU" sz="1400" b="1" kern="1200" dirty="0">
            <a:solidFill>
              <a:schemeClr val="bg1"/>
            </a:solidFill>
          </a:endParaRPr>
        </a:p>
      </dsp:txBody>
      <dsp:txXfrm>
        <a:off x="6501801" y="4544213"/>
        <a:ext cx="1047338" cy="1047338"/>
      </dsp:txXfrm>
    </dsp:sp>
    <dsp:sp modelId="{B40090D9-5DD9-41FC-A70A-0ACB1991E97B}">
      <dsp:nvSpPr>
        <dsp:cNvPr id="0" name=""/>
        <dsp:cNvSpPr/>
      </dsp:nvSpPr>
      <dsp:spPr>
        <a:xfrm rot="5400000">
          <a:off x="4736899" y="4545282"/>
          <a:ext cx="1014369" cy="25419"/>
        </a:xfrm>
        <a:custGeom>
          <a:avLst/>
          <a:gdLst/>
          <a:ahLst/>
          <a:cxnLst/>
          <a:rect l="0" t="0" r="0" b="0"/>
          <a:pathLst>
            <a:path>
              <a:moveTo>
                <a:pt x="0" y="12709"/>
              </a:moveTo>
              <a:lnTo>
                <a:pt x="1014369" y="12709"/>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ru-RU" sz="1400" b="1" kern="1200">
            <a:solidFill>
              <a:schemeClr val="bg1"/>
            </a:solidFill>
          </a:endParaRPr>
        </a:p>
      </dsp:txBody>
      <dsp:txXfrm>
        <a:off x="5218724" y="4532633"/>
        <a:ext cx="50718" cy="50718"/>
      </dsp:txXfrm>
    </dsp:sp>
    <dsp:sp modelId="{06F2DFDD-F1AF-482E-9839-4DDF593BCD79}">
      <dsp:nvSpPr>
        <dsp:cNvPr id="0" name=""/>
        <dsp:cNvSpPr/>
      </dsp:nvSpPr>
      <dsp:spPr>
        <a:xfrm>
          <a:off x="4503503" y="5065177"/>
          <a:ext cx="1481160" cy="1481160"/>
        </a:xfrm>
        <a:prstGeom prst="ellipse">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rPr>
            <a:t>Физическое сопротивление</a:t>
          </a:r>
          <a:endParaRPr lang="ru-RU" sz="1400" b="1" kern="1200" dirty="0">
            <a:solidFill>
              <a:schemeClr val="bg1"/>
            </a:solidFill>
          </a:endParaRPr>
        </a:p>
      </dsp:txBody>
      <dsp:txXfrm>
        <a:off x="4720414" y="5282088"/>
        <a:ext cx="1047338" cy="1047338"/>
      </dsp:txXfrm>
    </dsp:sp>
    <dsp:sp modelId="{E2F5569B-4E3D-4D35-9D84-89C4896FAA29}">
      <dsp:nvSpPr>
        <dsp:cNvPr id="0" name=""/>
        <dsp:cNvSpPr/>
      </dsp:nvSpPr>
      <dsp:spPr>
        <a:xfrm rot="8123052">
          <a:off x="3842702" y="4176345"/>
          <a:ext cx="1021376" cy="25419"/>
        </a:xfrm>
        <a:custGeom>
          <a:avLst/>
          <a:gdLst/>
          <a:ahLst/>
          <a:cxnLst/>
          <a:rect l="0" t="0" r="0" b="0"/>
          <a:pathLst>
            <a:path>
              <a:moveTo>
                <a:pt x="0" y="12709"/>
              </a:moveTo>
              <a:lnTo>
                <a:pt x="1021376" y="12709"/>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ru-RU" sz="1400" b="1" kern="1200">
            <a:solidFill>
              <a:schemeClr val="bg1"/>
            </a:solidFill>
          </a:endParaRPr>
        </a:p>
      </dsp:txBody>
      <dsp:txXfrm rot="10800000">
        <a:off x="4327856" y="4163520"/>
        <a:ext cx="51068" cy="51068"/>
      </dsp:txXfrm>
    </dsp:sp>
    <dsp:sp modelId="{3A57BC9B-B15E-453A-824E-FB7C8DEDA058}">
      <dsp:nvSpPr>
        <dsp:cNvPr id="0" name=""/>
        <dsp:cNvSpPr/>
      </dsp:nvSpPr>
      <dsp:spPr>
        <a:xfrm>
          <a:off x="2722117" y="4327302"/>
          <a:ext cx="1481160" cy="1481160"/>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rPr>
            <a:t>Невыполнение инструкций</a:t>
          </a:r>
          <a:endParaRPr lang="ru-RU" sz="1400" b="1" kern="1200" dirty="0">
            <a:solidFill>
              <a:schemeClr val="bg1"/>
            </a:solidFill>
          </a:endParaRPr>
        </a:p>
      </dsp:txBody>
      <dsp:txXfrm>
        <a:off x="2939028" y="4544213"/>
        <a:ext cx="1047338" cy="1047338"/>
      </dsp:txXfrm>
    </dsp:sp>
    <dsp:sp modelId="{0DE229D5-33DB-483E-8903-FD155C17E046}">
      <dsp:nvSpPr>
        <dsp:cNvPr id="0" name=""/>
        <dsp:cNvSpPr/>
      </dsp:nvSpPr>
      <dsp:spPr>
        <a:xfrm rot="10832383">
          <a:off x="3465346" y="3285651"/>
          <a:ext cx="1038213" cy="25419"/>
        </a:xfrm>
        <a:custGeom>
          <a:avLst/>
          <a:gdLst/>
          <a:ahLst/>
          <a:cxnLst/>
          <a:rect l="0" t="0" r="0" b="0"/>
          <a:pathLst>
            <a:path>
              <a:moveTo>
                <a:pt x="0" y="12709"/>
              </a:moveTo>
              <a:lnTo>
                <a:pt x="1038213" y="12709"/>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ru-RU" sz="1400" b="1" kern="1200">
            <a:solidFill>
              <a:schemeClr val="bg1"/>
            </a:solidFill>
          </a:endParaRPr>
        </a:p>
      </dsp:txBody>
      <dsp:txXfrm rot="10800000">
        <a:off x="3958497" y="3272406"/>
        <a:ext cx="51910" cy="51910"/>
      </dsp:txXfrm>
    </dsp:sp>
    <dsp:sp modelId="{37777E1D-C58D-44AE-8FF4-3F8D3916B418}">
      <dsp:nvSpPr>
        <dsp:cNvPr id="0" name=""/>
        <dsp:cNvSpPr/>
      </dsp:nvSpPr>
      <dsp:spPr>
        <a:xfrm>
          <a:off x="1984242" y="2545915"/>
          <a:ext cx="1481160" cy="1481160"/>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bg1"/>
              </a:solidFill>
            </a:rPr>
            <a:t>Агрессия</a:t>
          </a:r>
          <a:endParaRPr lang="ru-RU" sz="1400" b="1" kern="1200" dirty="0">
            <a:solidFill>
              <a:schemeClr val="bg1"/>
            </a:solidFill>
          </a:endParaRPr>
        </a:p>
      </dsp:txBody>
      <dsp:txXfrm>
        <a:off x="2201153" y="2762826"/>
        <a:ext cx="1047338" cy="1047338"/>
      </dsp:txXfrm>
    </dsp:sp>
    <dsp:sp modelId="{8D1078FF-4967-47CB-B009-098AE87672D9}">
      <dsp:nvSpPr>
        <dsp:cNvPr id="0" name=""/>
        <dsp:cNvSpPr/>
      </dsp:nvSpPr>
      <dsp:spPr>
        <a:xfrm rot="13522747">
          <a:off x="3825921" y="2394958"/>
          <a:ext cx="1054937" cy="25419"/>
        </a:xfrm>
        <a:custGeom>
          <a:avLst/>
          <a:gdLst/>
          <a:ahLst/>
          <a:cxnLst/>
          <a:rect l="0" t="0" r="0" b="0"/>
          <a:pathLst>
            <a:path>
              <a:moveTo>
                <a:pt x="0" y="12709"/>
              </a:moveTo>
              <a:lnTo>
                <a:pt x="1054937" y="12709"/>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ru-RU" sz="1400" b="1" kern="1200">
            <a:solidFill>
              <a:schemeClr val="bg1"/>
            </a:solidFill>
          </a:endParaRPr>
        </a:p>
      </dsp:txBody>
      <dsp:txXfrm rot="10800000">
        <a:off x="4327017" y="2381294"/>
        <a:ext cx="52746" cy="52746"/>
      </dsp:txXfrm>
    </dsp:sp>
    <dsp:sp modelId="{78C99DA3-3030-4891-AC1B-0DF2CE63C1D7}">
      <dsp:nvSpPr>
        <dsp:cNvPr id="0" name=""/>
        <dsp:cNvSpPr/>
      </dsp:nvSpPr>
      <dsp:spPr>
        <a:xfrm>
          <a:off x="2722117" y="764529"/>
          <a:ext cx="1481160" cy="1481160"/>
        </a:xfrm>
        <a:prstGeom prst="ellips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err="1" smtClean="0">
              <a:solidFill>
                <a:schemeClr val="bg1"/>
              </a:solidFill>
            </a:rPr>
            <a:t>Самоагрессия</a:t>
          </a:r>
          <a:endParaRPr lang="ru-RU" sz="1400" b="1" kern="1200" dirty="0">
            <a:solidFill>
              <a:schemeClr val="bg1"/>
            </a:solidFill>
          </a:endParaRPr>
        </a:p>
      </dsp:txBody>
      <dsp:txXfrm>
        <a:off x="2939028" y="981440"/>
        <a:ext cx="1047338" cy="104733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00458-D9D8-4BE4-8E89-52BB062EC1BA}" type="datetimeFigureOut">
              <a:rPr lang="ru-RU" smtClean="0"/>
              <a:t>28.03.2023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9754E-3B0D-4888-8C83-A948914125F8}" type="slidenum">
              <a:rPr lang="ru-RU" smtClean="0"/>
              <a:t>‹#›</a:t>
            </a:fld>
            <a:endParaRPr lang="ru-RU"/>
          </a:p>
        </p:txBody>
      </p:sp>
    </p:spTree>
    <p:extLst>
      <p:ext uri="{BB962C8B-B14F-4D97-AF65-F5344CB8AC3E}">
        <p14:creationId xmlns:p14="http://schemas.microsoft.com/office/powerpoint/2010/main" val="412531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B9754E-3B0D-4888-8C83-A948914125F8}" type="slidenum">
              <a:rPr lang="ru-RU" smtClean="0"/>
              <a:t>14</a:t>
            </a:fld>
            <a:endParaRPr lang="ru-RU"/>
          </a:p>
        </p:txBody>
      </p:sp>
    </p:spTree>
    <p:extLst>
      <p:ext uri="{BB962C8B-B14F-4D97-AF65-F5344CB8AC3E}">
        <p14:creationId xmlns:p14="http://schemas.microsoft.com/office/powerpoint/2010/main" val="108457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8DA470F9-0938-4D1E-8257-5BEE3C357007}" type="datetimeFigureOut">
              <a:rPr lang="ru-RU" smtClean="0"/>
              <a:pPr>
                <a:defRPr/>
              </a:pPr>
              <a:t>28.03.2023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D9053BFC-E234-44B4-9667-EA5DF7DC1D14}" type="slidenum">
              <a:rPr lang="ru-RU" smtClean="0"/>
              <a:pPr>
                <a:defRPr/>
              </a:pPr>
              <a:t>‹#›</a:t>
            </a:fld>
            <a:endParaRPr lang="ru-RU"/>
          </a:p>
        </p:txBody>
      </p:sp>
    </p:spTree>
    <p:extLst>
      <p:ext uri="{BB962C8B-B14F-4D97-AF65-F5344CB8AC3E}">
        <p14:creationId xmlns:p14="http://schemas.microsoft.com/office/powerpoint/2010/main" val="390303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0F3A7E8-BFC0-4202-8B6A-F6E7B2BA0739}" type="datetimeFigureOut">
              <a:rPr lang="ru-RU" smtClean="0"/>
              <a:pPr>
                <a:defRPr/>
              </a:pPr>
              <a:t>28.03.2023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BA1C531-B5A1-4287-A22F-7F77EE56472D}" type="slidenum">
              <a:rPr lang="ru-RU" smtClean="0"/>
              <a:pPr>
                <a:defRPr/>
              </a:pPr>
              <a:t>‹#›</a:t>
            </a:fld>
            <a:endParaRPr lang="ru-RU"/>
          </a:p>
        </p:txBody>
      </p:sp>
    </p:spTree>
    <p:extLst>
      <p:ext uri="{BB962C8B-B14F-4D97-AF65-F5344CB8AC3E}">
        <p14:creationId xmlns:p14="http://schemas.microsoft.com/office/powerpoint/2010/main" val="1757706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0F3A7E8-BFC0-4202-8B6A-F6E7B2BA0739}" type="datetimeFigureOut">
              <a:rPr lang="ru-RU" smtClean="0"/>
              <a:pPr>
                <a:defRPr/>
              </a:pPr>
              <a:t>28.03.2023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BA1C531-B5A1-4287-A22F-7F77EE56472D}" type="slidenum">
              <a:rPr lang="ru-RU" smtClean="0"/>
              <a:pPr>
                <a:defRPr/>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9923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0F3A7E8-BFC0-4202-8B6A-F6E7B2BA0739}" type="datetimeFigureOut">
              <a:rPr lang="ru-RU" smtClean="0"/>
              <a:pPr>
                <a:defRPr/>
              </a:pPr>
              <a:t>28.03.2023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BA1C531-B5A1-4287-A22F-7F77EE56472D}" type="slidenum">
              <a:rPr lang="ru-RU" smtClean="0"/>
              <a:pPr>
                <a:defRPr/>
              </a:pPr>
              <a:t>‹#›</a:t>
            </a:fld>
            <a:endParaRPr lang="ru-RU"/>
          </a:p>
        </p:txBody>
      </p:sp>
    </p:spTree>
    <p:extLst>
      <p:ext uri="{BB962C8B-B14F-4D97-AF65-F5344CB8AC3E}">
        <p14:creationId xmlns:p14="http://schemas.microsoft.com/office/powerpoint/2010/main" val="4141819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0F3A7E8-BFC0-4202-8B6A-F6E7B2BA0739}" type="datetimeFigureOut">
              <a:rPr lang="ru-RU" smtClean="0"/>
              <a:pPr>
                <a:defRPr/>
              </a:pPr>
              <a:t>28.03.2023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BA1C531-B5A1-4287-A22F-7F77EE56472D}" type="slidenum">
              <a:rPr lang="ru-RU" smtClean="0"/>
              <a:pPr>
                <a:defRPr/>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6522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0F3A7E8-BFC0-4202-8B6A-F6E7B2BA0739}" type="datetimeFigureOut">
              <a:rPr lang="ru-RU" smtClean="0"/>
              <a:pPr>
                <a:defRPr/>
              </a:pPr>
              <a:t>28.03.2023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BA1C531-B5A1-4287-A22F-7F77EE56472D}" type="slidenum">
              <a:rPr lang="ru-RU" smtClean="0"/>
              <a:pPr>
                <a:defRPr/>
              </a:pPr>
              <a:t>‹#›</a:t>
            </a:fld>
            <a:endParaRPr lang="ru-RU"/>
          </a:p>
        </p:txBody>
      </p:sp>
    </p:spTree>
    <p:extLst>
      <p:ext uri="{BB962C8B-B14F-4D97-AF65-F5344CB8AC3E}">
        <p14:creationId xmlns:p14="http://schemas.microsoft.com/office/powerpoint/2010/main" val="1228347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702DC9DB-E99F-4489-B9AE-CBAA225C9AB1}" type="datetimeFigureOut">
              <a:rPr lang="ru-RU" smtClean="0"/>
              <a:pPr>
                <a:defRPr/>
              </a:pPr>
              <a:t>28.03.2023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50F0813F-14C6-42D3-AFAD-16FF12986B9D}" type="slidenum">
              <a:rPr lang="ru-RU" smtClean="0"/>
              <a:pPr>
                <a:defRPr/>
              </a:pPr>
              <a:t>‹#›</a:t>
            </a:fld>
            <a:endParaRPr lang="ru-RU"/>
          </a:p>
        </p:txBody>
      </p:sp>
    </p:spTree>
    <p:extLst>
      <p:ext uri="{BB962C8B-B14F-4D97-AF65-F5344CB8AC3E}">
        <p14:creationId xmlns:p14="http://schemas.microsoft.com/office/powerpoint/2010/main" val="3732564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F535DB89-6F11-4282-89BE-1B9CC2DED83F}" type="datetimeFigureOut">
              <a:rPr lang="ru-RU" smtClean="0"/>
              <a:pPr>
                <a:defRPr/>
              </a:pPr>
              <a:t>28.03.2023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1CF87416-4D47-4A05-BD7B-DCB1EF5D338F}" type="slidenum">
              <a:rPr lang="ru-RU" smtClean="0"/>
              <a:pPr>
                <a:defRPr/>
              </a:pPr>
              <a:t>‹#›</a:t>
            </a:fld>
            <a:endParaRPr lang="ru-RU"/>
          </a:p>
        </p:txBody>
      </p:sp>
    </p:spTree>
    <p:extLst>
      <p:ext uri="{BB962C8B-B14F-4D97-AF65-F5344CB8AC3E}">
        <p14:creationId xmlns:p14="http://schemas.microsoft.com/office/powerpoint/2010/main" val="139559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6000DBFC-4A8F-4AD0-9043-45934826AD6C}" type="datetimeFigureOut">
              <a:rPr lang="ru-RU" smtClean="0"/>
              <a:pPr>
                <a:defRPr/>
              </a:pPr>
              <a:t>28.03.2023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88DB2721-527B-4268-BC13-99B6751A2D73}" type="slidenum">
              <a:rPr lang="ru-RU" smtClean="0"/>
              <a:pPr>
                <a:defRPr/>
              </a:pPr>
              <a:t>‹#›</a:t>
            </a:fld>
            <a:endParaRPr lang="ru-RU"/>
          </a:p>
        </p:txBody>
      </p:sp>
    </p:spTree>
    <p:extLst>
      <p:ext uri="{BB962C8B-B14F-4D97-AF65-F5344CB8AC3E}">
        <p14:creationId xmlns:p14="http://schemas.microsoft.com/office/powerpoint/2010/main" val="200477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9A3376AD-AF5B-4EDE-92B9-F602CDB1E2E7}" type="datetimeFigureOut">
              <a:rPr lang="ru-RU" smtClean="0"/>
              <a:pPr>
                <a:defRPr/>
              </a:pPr>
              <a:t>28.03.2023</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1F2445B-0FD0-4E61-9B9B-0BCD02CA574C}" type="slidenum">
              <a:rPr lang="ru-RU" smtClean="0"/>
              <a:pPr>
                <a:defRPr/>
              </a:pPr>
              <a:t>‹#›</a:t>
            </a:fld>
            <a:endParaRPr lang="ru-RU"/>
          </a:p>
        </p:txBody>
      </p:sp>
    </p:spTree>
    <p:extLst>
      <p:ext uri="{BB962C8B-B14F-4D97-AF65-F5344CB8AC3E}">
        <p14:creationId xmlns:p14="http://schemas.microsoft.com/office/powerpoint/2010/main" val="991732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79E01CAB-D1C9-47FA-85A8-B3C28EB8857A}" type="datetimeFigureOut">
              <a:rPr lang="ru-RU" smtClean="0"/>
              <a:pPr>
                <a:defRPr/>
              </a:pPr>
              <a:t>28.03.2023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F8647F28-96A8-4F03-9F08-B2B2C3C21AC9}" type="slidenum">
              <a:rPr lang="ru-RU" smtClean="0"/>
              <a:pPr>
                <a:defRPr/>
              </a:pPr>
              <a:t>‹#›</a:t>
            </a:fld>
            <a:endParaRPr lang="ru-RU"/>
          </a:p>
        </p:txBody>
      </p:sp>
    </p:spTree>
    <p:extLst>
      <p:ext uri="{BB962C8B-B14F-4D97-AF65-F5344CB8AC3E}">
        <p14:creationId xmlns:p14="http://schemas.microsoft.com/office/powerpoint/2010/main" val="2327144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90B59606-2308-4269-9E88-C9DD4BF084B9}" type="datetimeFigureOut">
              <a:rPr lang="ru-RU" smtClean="0"/>
              <a:pPr>
                <a:defRPr/>
              </a:pPr>
              <a:t>28.03.2023</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3BF1BA6F-9485-4E2D-9A35-C6511252E5E2}" type="slidenum">
              <a:rPr lang="ru-RU" smtClean="0"/>
              <a:pPr>
                <a:defRPr/>
              </a:pPr>
              <a:t>‹#›</a:t>
            </a:fld>
            <a:endParaRPr lang="ru-RU"/>
          </a:p>
        </p:txBody>
      </p:sp>
    </p:spTree>
    <p:extLst>
      <p:ext uri="{BB962C8B-B14F-4D97-AF65-F5344CB8AC3E}">
        <p14:creationId xmlns:p14="http://schemas.microsoft.com/office/powerpoint/2010/main" val="587085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7205B3DC-B106-4878-899C-D97E56669A64}" type="datetimeFigureOut">
              <a:rPr lang="ru-RU" smtClean="0"/>
              <a:pPr>
                <a:defRPr/>
              </a:pPr>
              <a:t>28.03.2023</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28856A19-EB69-4178-9B01-D626E1A2FC64}" type="slidenum">
              <a:rPr lang="ru-RU" smtClean="0"/>
              <a:pPr>
                <a:defRPr/>
              </a:pPr>
              <a:t>‹#›</a:t>
            </a:fld>
            <a:endParaRPr lang="ru-RU"/>
          </a:p>
        </p:txBody>
      </p:sp>
    </p:spTree>
    <p:extLst>
      <p:ext uri="{BB962C8B-B14F-4D97-AF65-F5344CB8AC3E}">
        <p14:creationId xmlns:p14="http://schemas.microsoft.com/office/powerpoint/2010/main" val="286709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D5EB84A-D6E5-4477-A82D-5121DB219AC7}" type="datetimeFigureOut">
              <a:rPr lang="ru-RU" smtClean="0"/>
              <a:pPr>
                <a:defRPr/>
              </a:pPr>
              <a:t>28.03.2023</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3D04D410-B6E9-4985-9208-787D70FCF369}" type="slidenum">
              <a:rPr lang="ru-RU" smtClean="0"/>
              <a:pPr>
                <a:defRPr/>
              </a:pPr>
              <a:t>‹#›</a:t>
            </a:fld>
            <a:endParaRPr lang="ru-RU"/>
          </a:p>
        </p:txBody>
      </p:sp>
    </p:spTree>
    <p:extLst>
      <p:ext uri="{BB962C8B-B14F-4D97-AF65-F5344CB8AC3E}">
        <p14:creationId xmlns:p14="http://schemas.microsoft.com/office/powerpoint/2010/main" val="259369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BE199341-94CC-45EE-B8FF-17AB79B5256C}" type="datetimeFigureOut">
              <a:rPr lang="ru-RU" smtClean="0"/>
              <a:pPr>
                <a:defRPr/>
              </a:pPr>
              <a:t>28.03.2023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CD1B1875-3522-4DB2-98FE-9D0D1F0CF646}" type="slidenum">
              <a:rPr lang="ru-RU" smtClean="0"/>
              <a:pPr>
                <a:defRPr/>
              </a:pPr>
              <a:t>‹#›</a:t>
            </a:fld>
            <a:endParaRPr lang="ru-RU"/>
          </a:p>
        </p:txBody>
      </p:sp>
    </p:spTree>
    <p:extLst>
      <p:ext uri="{BB962C8B-B14F-4D97-AF65-F5344CB8AC3E}">
        <p14:creationId xmlns:p14="http://schemas.microsoft.com/office/powerpoint/2010/main" val="1030057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37B1F436-5C73-4492-9C21-AE6CCC3CA849}" type="datetimeFigureOut">
              <a:rPr lang="ru-RU" smtClean="0"/>
              <a:pPr>
                <a:defRPr/>
              </a:pPr>
              <a:t>28.03.2023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83EA24A6-49F9-4B26-AF49-689D2137CC3E}" type="slidenum">
              <a:rPr lang="ru-RU" smtClean="0"/>
              <a:pPr>
                <a:defRPr/>
              </a:pPr>
              <a:t>‹#›</a:t>
            </a:fld>
            <a:endParaRPr lang="ru-RU"/>
          </a:p>
        </p:txBody>
      </p:sp>
    </p:spTree>
    <p:extLst>
      <p:ext uri="{BB962C8B-B14F-4D97-AF65-F5344CB8AC3E}">
        <p14:creationId xmlns:p14="http://schemas.microsoft.com/office/powerpoint/2010/main" val="2841939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0F3A7E8-BFC0-4202-8B6A-F6E7B2BA0739}" type="datetimeFigureOut">
              <a:rPr lang="ru-RU" smtClean="0"/>
              <a:pPr>
                <a:defRPr/>
              </a:pPr>
              <a:t>28.03.2023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CBA1C531-B5A1-4287-A22F-7F77EE56472D}" type="slidenum">
              <a:rPr lang="ru-RU" smtClean="0"/>
              <a:pPr>
                <a:defRPr/>
              </a:pPr>
              <a:t>‹#›</a:t>
            </a:fld>
            <a:endParaRPr lang="ru-RU"/>
          </a:p>
        </p:txBody>
      </p:sp>
    </p:spTree>
    <p:extLst>
      <p:ext uri="{BB962C8B-B14F-4D97-AF65-F5344CB8AC3E}">
        <p14:creationId xmlns:p14="http://schemas.microsoft.com/office/powerpoint/2010/main" val="2093983790"/>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hyperlink" Target="https://infourok.ru/go.html?href=http://umk2.dsmatveev.ru/component/k2/item/1675-15-4-1-stereotipii.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rtlCol="0">
            <a:normAutofit fontScale="90000"/>
          </a:bodyPr>
          <a:lstStyle/>
          <a:p>
            <a:pPr algn="ctr" fontAlgn="auto">
              <a:spcAft>
                <a:spcPts val="0"/>
              </a:spcAft>
              <a:defRPr/>
            </a:pPr>
            <a:r>
              <a:rPr lang="ru-RU" dirty="0" smtClean="0"/>
              <a:t>Основные приемы и техники работы с нежелательным поведением</a:t>
            </a:r>
            <a:endParaRPr lang="ru-RU" dirty="0"/>
          </a:p>
        </p:txBody>
      </p:sp>
      <p:sp>
        <p:nvSpPr>
          <p:cNvPr id="2051" name="Подзаголовок 2"/>
          <p:cNvSpPr>
            <a:spLocks noGrp="1"/>
          </p:cNvSpPr>
          <p:nvPr>
            <p:ph type="subTitle" idx="1"/>
          </p:nvPr>
        </p:nvSpPr>
        <p:spPr>
          <a:xfrm>
            <a:off x="0" y="4050833"/>
            <a:ext cx="11602191" cy="1096899"/>
          </a:xfrm>
        </p:spPr>
        <p:txBody>
          <a:bodyPr>
            <a:noAutofit/>
          </a:bodyPr>
          <a:lstStyle/>
          <a:p>
            <a:pPr algn="ctr"/>
            <a:r>
              <a:rPr lang="ru-RU" altLang="ru-RU" sz="2400" dirty="0" smtClean="0">
                <a:solidFill>
                  <a:schemeClr val="tx1"/>
                </a:solidFill>
              </a:rPr>
              <a:t>у детей с тяжелыми и множественными нарушениями развития</a:t>
            </a:r>
          </a:p>
          <a:p>
            <a:endParaRPr lang="ru-RU" altLang="ru-RU" sz="2000" dirty="0"/>
          </a:p>
          <a:p>
            <a:endParaRPr lang="ru-RU" altLang="ru-RU" sz="2000" dirty="0" smtClean="0"/>
          </a:p>
          <a:p>
            <a:pPr algn="r"/>
            <a:endParaRPr lang="ru-RU" altLang="ru-RU" sz="2000" dirty="0" smtClean="0"/>
          </a:p>
          <a:p>
            <a:pPr algn="ctr"/>
            <a:r>
              <a:rPr lang="ru-RU" altLang="ru-RU" sz="2000" dirty="0" smtClean="0">
                <a:solidFill>
                  <a:schemeClr val="tx1"/>
                </a:solidFill>
              </a:rPr>
              <a:t>Педагог-психолог МБОУ С(К)Ш№1, член ТПМПК Октябрьского района</a:t>
            </a:r>
          </a:p>
          <a:p>
            <a:pPr algn="ctr"/>
            <a:r>
              <a:rPr lang="ru-RU" altLang="ru-RU" sz="2000" dirty="0" err="1" smtClean="0">
                <a:solidFill>
                  <a:schemeClr val="tx1"/>
                </a:solidFill>
              </a:rPr>
              <a:t>Болгова</a:t>
            </a:r>
            <a:r>
              <a:rPr lang="ru-RU" altLang="ru-RU" sz="2000" dirty="0" smtClean="0">
                <a:solidFill>
                  <a:schemeClr val="tx1"/>
                </a:solidFill>
              </a:rPr>
              <a:t> Ксения Сергеевна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6265" y="0"/>
            <a:ext cx="10439400" cy="407884"/>
          </a:xfrm>
        </p:spPr>
        <p:txBody>
          <a:bodyPr rtlCol="0">
            <a:normAutofit fontScale="90000"/>
          </a:bodyPr>
          <a:lstStyle/>
          <a:p>
            <a:pPr algn="ctr" fontAlgn="auto">
              <a:spcAft>
                <a:spcPts val="0"/>
              </a:spcAft>
              <a:defRPr/>
            </a:pPr>
            <a:r>
              <a:rPr lang="ru-RU" dirty="0" smtClean="0"/>
              <a:t/>
            </a:r>
            <a:br>
              <a:rPr lang="ru-RU" dirty="0" smtClean="0"/>
            </a:br>
            <a:r>
              <a:rPr lang="ru-RU" u="sng" dirty="0" smtClean="0"/>
              <a:t>Способы коррекции стереотипий</a:t>
            </a:r>
            <a:r>
              <a:rPr lang="ru-RU" dirty="0" smtClean="0"/>
              <a:t/>
            </a:r>
            <a:br>
              <a:rPr lang="ru-RU" dirty="0" smtClean="0"/>
            </a:br>
            <a:endParaRPr lang="ru-RU" dirty="0"/>
          </a:p>
        </p:txBody>
      </p:sp>
      <p:sp>
        <p:nvSpPr>
          <p:cNvPr id="3" name="Объект 2"/>
          <p:cNvSpPr>
            <a:spLocks noGrp="1"/>
          </p:cNvSpPr>
          <p:nvPr>
            <p:ph idx="1"/>
          </p:nvPr>
        </p:nvSpPr>
        <p:spPr>
          <a:xfrm>
            <a:off x="351312" y="1033152"/>
            <a:ext cx="9457706" cy="5260769"/>
          </a:xfrm>
        </p:spPr>
        <p:txBody>
          <a:bodyPr rtlCol="0">
            <a:normAutofit fontScale="25000" lnSpcReduction="20000"/>
          </a:bodyPr>
          <a:lstStyle/>
          <a:p>
            <a:pPr fontAlgn="auto">
              <a:spcAft>
                <a:spcPts val="0"/>
              </a:spcAft>
              <a:defRPr/>
            </a:pPr>
            <a:endParaRPr lang="ru-RU" sz="4900" dirty="0" smtClean="0"/>
          </a:p>
          <a:p>
            <a:pPr marL="0" indent="0" fontAlgn="auto">
              <a:spcAft>
                <a:spcPts val="0"/>
              </a:spcAft>
              <a:buNone/>
              <a:defRPr/>
            </a:pPr>
            <a:r>
              <a:rPr lang="ru-RU" sz="9600" dirty="0" smtClean="0"/>
              <a:t>1) Замена проблемного поведения адекватными видами поведения, несовместимыми с проблемным поведением.</a:t>
            </a:r>
          </a:p>
          <a:p>
            <a:pPr marL="0" indent="0" fontAlgn="auto">
              <a:spcAft>
                <a:spcPts val="0"/>
              </a:spcAft>
              <a:buNone/>
              <a:defRPr/>
            </a:pPr>
            <a:r>
              <a:rPr lang="ru-RU" sz="9600" dirty="0" smtClean="0"/>
              <a:t>2) Поощрение при отсутствии проблемного поведения предоставляется в те моменты, когда ребенок адекватно занят какими-либо видами действия и не проявляет проблем поведения. Ребенка можно похвалить, предоставить ему любимую игрушку или лакомство, подчеркивая, что его хвалят за то, что он хороший ученик, занимается спокойно.</a:t>
            </a:r>
          </a:p>
          <a:p>
            <a:pPr marL="0" indent="0" fontAlgn="auto">
              <a:spcAft>
                <a:spcPts val="0"/>
              </a:spcAft>
              <a:buNone/>
              <a:defRPr/>
            </a:pPr>
            <a:r>
              <a:rPr lang="ru-RU" sz="9600" dirty="0" smtClean="0"/>
              <a:t>3) Предотвращение утомления и психологического дискомфорта. </a:t>
            </a:r>
          </a:p>
          <a:p>
            <a:pPr marL="0" indent="0" fontAlgn="auto">
              <a:spcAft>
                <a:spcPts val="0"/>
              </a:spcAft>
              <a:buNone/>
              <a:defRPr/>
            </a:pPr>
            <a:r>
              <a:rPr lang="ru-RU" sz="9600" dirty="0" smtClean="0"/>
              <a:t>4)  Разграничение ситуаций, в которых нежелательно проблемное поведение и в которых оно допустимо (в определенном месте и в строго ограниченный период времени).</a:t>
            </a:r>
          </a:p>
          <a:p>
            <a:pPr marL="0" indent="0" fontAlgn="auto">
              <a:spcAft>
                <a:spcPts val="0"/>
              </a:spcAft>
              <a:buNone/>
              <a:defRPr/>
            </a:pPr>
            <a:r>
              <a:rPr lang="ru-RU" sz="9600" dirty="0" smtClean="0"/>
              <a:t>5) Медикаментозная коррекция.</a:t>
            </a:r>
          </a:p>
          <a:p>
            <a:pPr marL="0" indent="0" fontAlgn="auto">
              <a:spcAft>
                <a:spcPts val="0"/>
              </a:spcAft>
              <a:buFont typeface="Arial" panose="020B0604020202020204" pitchFamily="34" charset="0"/>
              <a:buNone/>
              <a:defRPr/>
            </a:pPr>
            <a:endParaRPr lang="ru-RU" sz="8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9891705" cy="1320800"/>
          </a:xfrm>
        </p:spPr>
        <p:txBody>
          <a:bodyPr/>
          <a:lstStyle/>
          <a:p>
            <a:pPr algn="ctr"/>
            <a:r>
              <a:rPr lang="ru-RU" dirty="0" smtClean="0"/>
              <a:t>Пример </a:t>
            </a:r>
            <a:r>
              <a:rPr lang="ru-RU" dirty="0"/>
              <a:t>работы с проблемным поведением: </a:t>
            </a:r>
          </a:p>
        </p:txBody>
      </p:sp>
      <p:sp>
        <p:nvSpPr>
          <p:cNvPr id="3" name="Объект 2"/>
          <p:cNvSpPr>
            <a:spLocks noGrp="1"/>
          </p:cNvSpPr>
          <p:nvPr>
            <p:ph idx="1"/>
          </p:nvPr>
        </p:nvSpPr>
        <p:spPr>
          <a:xfrm>
            <a:off x="677334" y="1436914"/>
            <a:ext cx="8596668" cy="4604449"/>
          </a:xfrm>
        </p:spPr>
        <p:txBody>
          <a:bodyPr>
            <a:normAutofit fontScale="92500" lnSpcReduction="20000"/>
          </a:bodyPr>
          <a:lstStyle/>
          <a:p>
            <a:pPr marL="0" indent="0">
              <a:buNone/>
            </a:pPr>
            <a:r>
              <a:rPr lang="ru-RU" sz="2200" dirty="0" smtClean="0"/>
              <a:t>1.Точное </a:t>
            </a:r>
            <a:r>
              <a:rPr lang="ru-RU" sz="2200" dirty="0"/>
              <a:t>описание проблемного поведения.</a:t>
            </a:r>
          </a:p>
          <a:p>
            <a:pPr marL="0" indent="0">
              <a:buNone/>
            </a:pPr>
            <a:r>
              <a:rPr lang="ru-RU" sz="2200" dirty="0"/>
              <a:t>Например:  </a:t>
            </a:r>
            <a:r>
              <a:rPr lang="ru-RU" sz="2200" dirty="0" smtClean="0"/>
              <a:t>Степан К. раскачивается </a:t>
            </a:r>
            <a:r>
              <a:rPr lang="ru-RU" sz="2200" dirty="0"/>
              <a:t>сидя на </a:t>
            </a:r>
            <a:r>
              <a:rPr lang="ru-RU" sz="2200" dirty="0" smtClean="0"/>
              <a:t>стуле</a:t>
            </a:r>
            <a:endParaRPr lang="ru-RU" sz="2200" dirty="0"/>
          </a:p>
          <a:p>
            <a:pPr marL="0" indent="0">
              <a:buNone/>
            </a:pPr>
            <a:r>
              <a:rPr lang="ru-RU" sz="2200" dirty="0"/>
              <a:t>2. Оценка проблемного поведения (измерение частоты случаев проявления стереотипий) до начала коррекции.</a:t>
            </a:r>
          </a:p>
          <a:p>
            <a:pPr marL="0" indent="0">
              <a:buNone/>
            </a:pPr>
            <a:r>
              <a:rPr lang="ru-RU" sz="2200" dirty="0" smtClean="0"/>
              <a:t>3</a:t>
            </a:r>
            <a:r>
              <a:rPr lang="ru-RU" sz="2200" dirty="0"/>
              <a:t>. Описание способа коррекции проблемного поведения.</a:t>
            </a:r>
          </a:p>
          <a:p>
            <a:pPr marL="0" indent="0">
              <a:buNone/>
            </a:pPr>
            <a:r>
              <a:rPr lang="ru-RU" sz="2200" dirty="0"/>
              <a:t>Например: если </a:t>
            </a:r>
            <a:r>
              <a:rPr lang="ru-RU" sz="2200" dirty="0" smtClean="0"/>
              <a:t>Степан К. </a:t>
            </a:r>
            <a:r>
              <a:rPr lang="ru-RU" sz="2200" dirty="0"/>
              <a:t>выполняет </a:t>
            </a:r>
            <a:r>
              <a:rPr lang="ru-RU" sz="2200" dirty="0" smtClean="0"/>
              <a:t>задание не </a:t>
            </a:r>
            <a:r>
              <a:rPr lang="ru-RU" sz="2200" dirty="0"/>
              <a:t>раскачиваясь, его периодически поощряют словесно и при помощи наклеек. В случае проявления данного поведения (раскачивания), дается инструкция «Встань» и в течение нескольких минут </a:t>
            </a:r>
            <a:r>
              <a:rPr lang="ru-RU" sz="2200" dirty="0" smtClean="0"/>
              <a:t>Степан К. </a:t>
            </a:r>
            <a:r>
              <a:rPr lang="ru-RU" sz="2200" dirty="0"/>
              <a:t>работает стоя. Затем ему напоминают, что необходимо спокойно сидеть на стуле и разрешают сесть.</a:t>
            </a:r>
          </a:p>
          <a:p>
            <a:pPr marL="0" indent="0">
              <a:buNone/>
            </a:pPr>
            <a:r>
              <a:rPr lang="ru-RU" sz="2200" dirty="0"/>
              <a:t>4. Текущая оценка проблемного поведения (измерение частоты случаев проявления стереотипий в процессе коррекции).</a:t>
            </a:r>
          </a:p>
          <a:p>
            <a:pPr marL="0" indent="0">
              <a:buNone/>
            </a:pPr>
            <a:r>
              <a:rPr lang="ru-RU" sz="2200" dirty="0" smtClean="0"/>
              <a:t>5</a:t>
            </a:r>
            <a:r>
              <a:rPr lang="ru-RU" sz="2200" dirty="0"/>
              <a:t>. Вывод об эффективности проведенной работы.</a:t>
            </a:r>
          </a:p>
          <a:p>
            <a:endParaRPr lang="ru-RU" dirty="0"/>
          </a:p>
        </p:txBody>
      </p:sp>
    </p:spTree>
    <p:extLst>
      <p:ext uri="{BB962C8B-B14F-4D97-AF65-F5344CB8AC3E}">
        <p14:creationId xmlns:p14="http://schemas.microsoft.com/office/powerpoint/2010/main" val="2307412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pPr algn="ctr"/>
            <a:r>
              <a:rPr lang="ru-RU" altLang="ru-RU" u="sng" dirty="0" smtClean="0"/>
              <a:t>2. Неадекватный крик</a:t>
            </a:r>
            <a:br>
              <a:rPr lang="ru-RU" altLang="ru-RU" u="sng" dirty="0" smtClean="0"/>
            </a:br>
            <a:endParaRPr lang="ru-RU" altLang="ru-RU" u="sng" dirty="0" smtClean="0"/>
          </a:p>
        </p:txBody>
      </p:sp>
      <p:sp>
        <p:nvSpPr>
          <p:cNvPr id="19459" name="Объект 2"/>
          <p:cNvSpPr>
            <a:spLocks noGrp="1"/>
          </p:cNvSpPr>
          <p:nvPr>
            <p:ph idx="1"/>
          </p:nvPr>
        </p:nvSpPr>
        <p:spPr>
          <a:xfrm>
            <a:off x="760461" y="1471821"/>
            <a:ext cx="8596668" cy="3880773"/>
          </a:xfrm>
        </p:spPr>
        <p:txBody>
          <a:bodyPr>
            <a:normAutofit/>
          </a:bodyPr>
          <a:lstStyle/>
          <a:p>
            <a:pPr marL="0" indent="0" algn="ctr">
              <a:buNone/>
            </a:pPr>
            <a:endParaRPr lang="ru-RU" altLang="ru-RU" sz="2600" u="sng" dirty="0" smtClean="0"/>
          </a:p>
          <a:p>
            <a:pPr marL="0" indent="0" algn="ctr">
              <a:buNone/>
            </a:pPr>
            <a:r>
              <a:rPr lang="ru-RU" altLang="ru-RU" sz="2600" u="sng" dirty="0" smtClean="0"/>
              <a:t>Корректируемое поведение</a:t>
            </a:r>
            <a:r>
              <a:rPr lang="ru-RU" altLang="ru-RU" sz="2600" dirty="0" smtClean="0"/>
              <a:t>: </a:t>
            </a:r>
          </a:p>
          <a:p>
            <a:r>
              <a:rPr lang="ru-RU" altLang="ru-RU" sz="2600" dirty="0" smtClean="0"/>
              <a:t>ребенок громко вскрикивает или же кричит на протяжении определенного периода времени (от нескольких секунд до нескольких минут, не менее трех раз в день; поведение не связано с испугом или физическим дискомфортом).</a:t>
            </a:r>
          </a:p>
          <a:p>
            <a:endParaRPr lang="ru-RU" altLang="ru-R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677333" y="609600"/>
            <a:ext cx="9155435" cy="1320800"/>
          </a:xfrm>
        </p:spPr>
        <p:txBody>
          <a:bodyPr>
            <a:normAutofit fontScale="90000"/>
          </a:bodyPr>
          <a:lstStyle/>
          <a:p>
            <a:pPr algn="ctr"/>
            <a:r>
              <a:rPr lang="ru-RU" altLang="ru-RU" u="sng" dirty="0" smtClean="0"/>
              <a:t>Способы коррекции неадекватного крика</a:t>
            </a:r>
            <a:r>
              <a:rPr lang="ru-RU" altLang="ru-RU" dirty="0" smtClean="0"/>
              <a:t>.</a:t>
            </a:r>
            <a:br>
              <a:rPr lang="ru-RU" altLang="ru-RU" dirty="0" smtClean="0"/>
            </a:br>
            <a:endParaRPr lang="ru-RU" altLang="ru-RU" dirty="0" smtClean="0"/>
          </a:p>
        </p:txBody>
      </p:sp>
      <p:sp>
        <p:nvSpPr>
          <p:cNvPr id="3" name="Объект 2"/>
          <p:cNvSpPr>
            <a:spLocks noGrp="1"/>
          </p:cNvSpPr>
          <p:nvPr>
            <p:ph idx="1"/>
          </p:nvPr>
        </p:nvSpPr>
        <p:spPr>
          <a:xfrm>
            <a:off x="677334" y="1567543"/>
            <a:ext cx="8596668" cy="4473819"/>
          </a:xfrm>
        </p:spPr>
        <p:txBody>
          <a:bodyPr rtlCol="0">
            <a:normAutofit fontScale="47500" lnSpcReduction="20000"/>
          </a:bodyPr>
          <a:lstStyle/>
          <a:p>
            <a:pPr marL="0" indent="0" fontAlgn="auto">
              <a:spcAft>
                <a:spcPts val="0"/>
              </a:spcAft>
              <a:buNone/>
              <a:defRPr/>
            </a:pPr>
            <a:r>
              <a:rPr lang="ru-RU" sz="5600" dirty="0" smtClean="0"/>
              <a:t>1</a:t>
            </a:r>
            <a:r>
              <a:rPr lang="ru-RU" sz="5600" dirty="0"/>
              <a:t>)  Формирование адекватных способов получения желаемого или выхода из неприятной для ребенка ситуации.</a:t>
            </a:r>
          </a:p>
          <a:p>
            <a:pPr marL="0" indent="0" fontAlgn="auto">
              <a:spcAft>
                <a:spcPts val="0"/>
              </a:spcAft>
              <a:buNone/>
              <a:defRPr/>
            </a:pPr>
            <a:r>
              <a:rPr lang="ru-RU" sz="5600" dirty="0" smtClean="0"/>
              <a:t>2</a:t>
            </a:r>
            <a:r>
              <a:rPr lang="ru-RU" sz="5600" dirty="0"/>
              <a:t>)  Отсутствие подкрепления нежелательного поведения.</a:t>
            </a:r>
          </a:p>
          <a:p>
            <a:pPr marL="0" indent="0" fontAlgn="auto">
              <a:spcAft>
                <a:spcPts val="0"/>
              </a:spcAft>
              <a:buNone/>
              <a:defRPr/>
            </a:pPr>
            <a:r>
              <a:rPr lang="ru-RU" sz="5600" dirty="0" smtClean="0"/>
              <a:t>3</a:t>
            </a:r>
            <a:r>
              <a:rPr lang="ru-RU" sz="5600" dirty="0"/>
              <a:t>) Тайм-аут.</a:t>
            </a:r>
          </a:p>
          <a:p>
            <a:pPr marL="0" indent="0" fontAlgn="auto">
              <a:spcAft>
                <a:spcPts val="0"/>
              </a:spcAft>
              <a:buNone/>
              <a:defRPr/>
            </a:pPr>
            <a:r>
              <a:rPr lang="ru-RU" sz="5600" dirty="0" smtClean="0"/>
              <a:t>4</a:t>
            </a:r>
            <a:r>
              <a:rPr lang="ru-RU" sz="5600" dirty="0"/>
              <a:t>) Поощрение при отсутствии проблемного поведения может уменьшить частоту крика, если ребенок понимает, за какое именно поведение ему предоставляют награду. </a:t>
            </a:r>
            <a:endParaRPr lang="ru-RU" sz="5600" dirty="0" smtClean="0"/>
          </a:p>
          <a:p>
            <a:pPr marL="0" indent="0" fontAlgn="auto">
              <a:spcAft>
                <a:spcPts val="0"/>
              </a:spcAft>
              <a:buNone/>
              <a:defRPr/>
            </a:pPr>
            <a:r>
              <a:rPr lang="ru-RU" sz="5600" dirty="0" smtClean="0"/>
              <a:t>5</a:t>
            </a:r>
            <a:r>
              <a:rPr lang="ru-RU" sz="5600" dirty="0"/>
              <a:t>) Медикаментозная коррекция.</a:t>
            </a:r>
          </a:p>
          <a:p>
            <a:pPr fontAlgn="auto">
              <a:spcAft>
                <a:spcPts val="0"/>
              </a:spcAft>
              <a:defRPr/>
            </a:pPr>
            <a:endParaRPr lang="ru-RU" dirty="0"/>
          </a:p>
        </p:txBody>
      </p:sp>
    </p:spTree>
    <p:extLst>
      <p:ext uri="{BB962C8B-B14F-4D97-AF65-F5344CB8AC3E}">
        <p14:creationId xmlns:p14="http://schemas.microsoft.com/office/powerpoint/2010/main" val="1159262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867954" cy="1320800"/>
          </a:xfrm>
        </p:spPr>
        <p:txBody>
          <a:bodyPr/>
          <a:lstStyle/>
          <a:p>
            <a:pPr algn="ctr"/>
            <a:r>
              <a:rPr lang="ru-RU" dirty="0" smtClean="0"/>
              <a:t>Пример </a:t>
            </a:r>
            <a:r>
              <a:rPr lang="ru-RU" dirty="0"/>
              <a:t>работы с проблемным поведением: </a:t>
            </a:r>
          </a:p>
        </p:txBody>
      </p:sp>
      <p:sp>
        <p:nvSpPr>
          <p:cNvPr id="3" name="Объект 2"/>
          <p:cNvSpPr>
            <a:spLocks noGrp="1"/>
          </p:cNvSpPr>
          <p:nvPr>
            <p:ph idx="1"/>
          </p:nvPr>
        </p:nvSpPr>
        <p:spPr>
          <a:xfrm>
            <a:off x="677334" y="1353787"/>
            <a:ext cx="8596668" cy="5201392"/>
          </a:xfrm>
        </p:spPr>
        <p:txBody>
          <a:bodyPr>
            <a:normAutofit lnSpcReduction="10000"/>
          </a:bodyPr>
          <a:lstStyle/>
          <a:p>
            <a:pPr marL="0" indent="0">
              <a:buNone/>
            </a:pPr>
            <a:r>
              <a:rPr lang="ru-RU" dirty="0" smtClean="0"/>
              <a:t>1</a:t>
            </a:r>
            <a:r>
              <a:rPr lang="ru-RU" dirty="0"/>
              <a:t>. Точное описание проблемного поведения.</a:t>
            </a:r>
          </a:p>
          <a:p>
            <a:pPr marL="0" indent="0">
              <a:buNone/>
            </a:pPr>
            <a:r>
              <a:rPr lang="ru-RU" dirty="0"/>
              <a:t>Например: </a:t>
            </a:r>
            <a:r>
              <a:rPr lang="ru-RU" dirty="0" smtClean="0"/>
              <a:t> </a:t>
            </a:r>
            <a:r>
              <a:rPr lang="ru-RU" dirty="0"/>
              <a:t>в неприятной для </a:t>
            </a:r>
            <a:r>
              <a:rPr lang="ru-RU" dirty="0" smtClean="0"/>
              <a:t>Тимура С. </a:t>
            </a:r>
            <a:r>
              <a:rPr lang="ru-RU" dirty="0"/>
              <a:t>ситуации он начинает громко кричать; крик может продолжаться от 3 с. до 5-7 мин</a:t>
            </a:r>
            <a:r>
              <a:rPr lang="ru-RU" dirty="0" smtClean="0"/>
              <a:t>.</a:t>
            </a:r>
            <a:endParaRPr lang="ru-RU" dirty="0"/>
          </a:p>
          <a:p>
            <a:pPr marL="0" indent="0">
              <a:buNone/>
            </a:pPr>
            <a:r>
              <a:rPr lang="ru-RU" dirty="0"/>
              <a:t>2. Оценка проблемного поведения (измерение частоты случаев проявления стереотипий) до начала коррекции.</a:t>
            </a:r>
          </a:p>
          <a:p>
            <a:pPr marL="0" indent="0">
              <a:buNone/>
            </a:pPr>
            <a:r>
              <a:rPr lang="ru-RU" dirty="0" smtClean="0"/>
              <a:t>3</a:t>
            </a:r>
            <a:r>
              <a:rPr lang="ru-RU" dirty="0"/>
              <a:t>. Описание способа коррекции проблемного поведения.</a:t>
            </a:r>
          </a:p>
          <a:p>
            <a:pPr marL="0" indent="0">
              <a:buNone/>
            </a:pPr>
            <a:r>
              <a:rPr lang="ru-RU" dirty="0" smtClean="0"/>
              <a:t>Каждые 5 </a:t>
            </a:r>
            <a:r>
              <a:rPr lang="ru-RU" dirty="0"/>
              <a:t>минут занятий звенит сигнал таймера, и, если </a:t>
            </a:r>
            <a:r>
              <a:rPr lang="ru-RU" dirty="0" smtClean="0"/>
              <a:t>Тимур С. </a:t>
            </a:r>
            <a:r>
              <a:rPr lang="ru-RU" dirty="0"/>
              <a:t>занимался спокойно, он получает </a:t>
            </a:r>
            <a:r>
              <a:rPr lang="ru-RU" dirty="0" smtClean="0"/>
              <a:t>любимую </a:t>
            </a:r>
            <a:r>
              <a:rPr lang="ru-RU" dirty="0"/>
              <a:t>игрушку </a:t>
            </a:r>
            <a:r>
              <a:rPr lang="ru-RU" dirty="0" smtClean="0"/>
              <a:t>(мыльные пузыри). </a:t>
            </a:r>
            <a:r>
              <a:rPr lang="ru-RU" dirty="0"/>
              <a:t>Если начинается эпизод крика, таймер останавливается; </a:t>
            </a:r>
            <a:r>
              <a:rPr lang="ru-RU" dirty="0" smtClean="0"/>
              <a:t>После </a:t>
            </a:r>
            <a:r>
              <a:rPr lang="ru-RU" dirty="0"/>
              <a:t>того, как он перестает кричать, ему даются 5-7 инструкций, после выполнения которых, ему напоминают, что следует заниматься «тихо и </a:t>
            </a:r>
            <a:r>
              <a:rPr lang="ru-RU" dirty="0" smtClean="0"/>
              <a:t>спокойно и прерванное </a:t>
            </a:r>
            <a:r>
              <a:rPr lang="ru-RU" dirty="0"/>
              <a:t>задание следует предъявить сначала. Когда оно выполнено без крика, </a:t>
            </a:r>
            <a:r>
              <a:rPr lang="ru-RU" dirty="0" smtClean="0"/>
              <a:t>Тимуру С. </a:t>
            </a:r>
            <a:r>
              <a:rPr lang="ru-RU" dirty="0"/>
              <a:t>показывают, что таймер включается, и он снова может получить поощрение за хорошее </a:t>
            </a:r>
            <a:r>
              <a:rPr lang="ru-RU" dirty="0" smtClean="0"/>
              <a:t>поведение</a:t>
            </a:r>
            <a:endParaRPr lang="ru-RU" dirty="0"/>
          </a:p>
          <a:p>
            <a:pPr marL="0" indent="0">
              <a:buNone/>
            </a:pPr>
            <a:r>
              <a:rPr lang="ru-RU" dirty="0"/>
              <a:t>4.Текущая оценка проблемного поведения (измерение частоты случаев проявления неадекватного крика в процессе коррекции).</a:t>
            </a:r>
          </a:p>
          <a:p>
            <a:pPr marL="0" indent="0">
              <a:buNone/>
            </a:pPr>
            <a:r>
              <a:rPr lang="ru-RU" dirty="0" smtClean="0"/>
              <a:t>5</a:t>
            </a:r>
            <a:r>
              <a:rPr lang="ru-RU" dirty="0"/>
              <a:t>. Вывод об эффективности проведенной работы.</a:t>
            </a:r>
          </a:p>
          <a:p>
            <a:endParaRPr lang="ru-RU" dirty="0"/>
          </a:p>
        </p:txBody>
      </p:sp>
    </p:spTree>
    <p:extLst>
      <p:ext uri="{BB962C8B-B14F-4D97-AF65-F5344CB8AC3E}">
        <p14:creationId xmlns:p14="http://schemas.microsoft.com/office/powerpoint/2010/main" val="3264056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pPr algn="ctr"/>
            <a:r>
              <a:rPr lang="ru-RU" altLang="ru-RU" u="sng" dirty="0" smtClean="0"/>
              <a:t>3. Неадекватный плач</a:t>
            </a:r>
            <a:r>
              <a:rPr lang="ru-RU" altLang="ru-RU" dirty="0" smtClean="0"/>
              <a:t/>
            </a:r>
            <a:br>
              <a:rPr lang="ru-RU" altLang="ru-RU" dirty="0" smtClean="0"/>
            </a:br>
            <a:endParaRPr lang="ru-RU" altLang="ru-RU" dirty="0" smtClean="0"/>
          </a:p>
        </p:txBody>
      </p:sp>
      <p:sp>
        <p:nvSpPr>
          <p:cNvPr id="3" name="Объект 2"/>
          <p:cNvSpPr>
            <a:spLocks noGrp="1"/>
          </p:cNvSpPr>
          <p:nvPr>
            <p:ph idx="1"/>
          </p:nvPr>
        </p:nvSpPr>
        <p:spPr/>
        <p:txBody>
          <a:bodyPr rtlCol="0">
            <a:normAutofit/>
          </a:bodyPr>
          <a:lstStyle/>
          <a:p>
            <a:pPr>
              <a:defRPr/>
            </a:pPr>
            <a:r>
              <a:rPr lang="ru-RU" dirty="0"/>
              <a:t>Корректируемое поведение: в течение дня отмечаются неоднократные периоды плача, не связанные с физическим дискомфортом и с ситуациями, которые могут огорчить ребенка с точки зрения социальных норм (обида, порицание и т.п</a:t>
            </a:r>
            <a:r>
              <a:rPr lang="ru-RU" dirty="0" smtClean="0"/>
              <a:t>.).</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normAutofit fontScale="90000"/>
          </a:bodyPr>
          <a:lstStyle/>
          <a:p>
            <a:pPr algn="ctr"/>
            <a:r>
              <a:rPr lang="ru-RU" altLang="ru-RU" u="sng" dirty="0"/>
              <a:t>Способы коррекции неадекватного плача.</a:t>
            </a:r>
            <a:br>
              <a:rPr lang="ru-RU" altLang="ru-RU" u="sng" dirty="0"/>
            </a:br>
            <a:endParaRPr lang="ru-RU" altLang="ru-RU" u="sng" dirty="0" smtClean="0"/>
          </a:p>
        </p:txBody>
      </p:sp>
      <p:sp>
        <p:nvSpPr>
          <p:cNvPr id="3" name="Объект 2"/>
          <p:cNvSpPr>
            <a:spLocks noGrp="1"/>
          </p:cNvSpPr>
          <p:nvPr>
            <p:ph idx="1"/>
          </p:nvPr>
        </p:nvSpPr>
        <p:spPr/>
        <p:txBody>
          <a:bodyPr rtlCol="0">
            <a:normAutofit/>
          </a:bodyPr>
          <a:lstStyle/>
          <a:p>
            <a:pPr marL="0" indent="0" fontAlgn="auto">
              <a:spcAft>
                <a:spcPts val="0"/>
              </a:spcAft>
              <a:buNone/>
              <a:defRPr/>
            </a:pPr>
            <a:r>
              <a:rPr lang="ru-RU" sz="2400" dirty="0" smtClean="0"/>
              <a:t>1</a:t>
            </a:r>
            <a:r>
              <a:rPr lang="ru-RU" sz="2400" dirty="0"/>
              <a:t>)  </a:t>
            </a:r>
            <a:r>
              <a:rPr lang="ru-RU" sz="2400" i="1" dirty="0"/>
              <a:t>Предотвращение утомления и психологического дискомфорта.</a:t>
            </a:r>
            <a:endParaRPr lang="ru-RU" sz="2400" dirty="0"/>
          </a:p>
          <a:p>
            <a:pPr marL="0" indent="0" fontAlgn="auto">
              <a:spcAft>
                <a:spcPts val="0"/>
              </a:spcAft>
              <a:buNone/>
              <a:defRPr/>
            </a:pPr>
            <a:r>
              <a:rPr lang="ru-RU" sz="2400" dirty="0" smtClean="0"/>
              <a:t>2</a:t>
            </a:r>
            <a:r>
              <a:rPr lang="ru-RU" sz="2400" dirty="0"/>
              <a:t>) </a:t>
            </a:r>
            <a:r>
              <a:rPr lang="ru-RU" sz="2400" i="1" dirty="0"/>
              <a:t>Прекращение эпизода неадекватного плача путем переключения</a:t>
            </a:r>
            <a:r>
              <a:rPr lang="ru-RU" sz="2400" dirty="0"/>
              <a:t>.</a:t>
            </a:r>
          </a:p>
          <a:p>
            <a:pPr marL="0" indent="0" fontAlgn="auto">
              <a:spcAft>
                <a:spcPts val="0"/>
              </a:spcAft>
              <a:buNone/>
              <a:defRPr/>
            </a:pPr>
            <a:r>
              <a:rPr lang="ru-RU" sz="2400" dirty="0" smtClean="0"/>
              <a:t>3</a:t>
            </a:r>
            <a:r>
              <a:rPr lang="ru-RU" sz="2400" dirty="0"/>
              <a:t>)  </a:t>
            </a:r>
            <a:r>
              <a:rPr lang="ru-RU" sz="2400" i="1" dirty="0"/>
              <a:t>Медикаментозная коррекция.</a:t>
            </a:r>
            <a:endParaRPr lang="ru-RU" sz="2400" dirty="0"/>
          </a:p>
          <a:p>
            <a:pPr fontAlgn="auto">
              <a:spcAft>
                <a:spcPts val="0"/>
              </a:spcAft>
              <a:defRPr/>
            </a:pPr>
            <a:endParaRPr lang="ru-RU" sz="2400" dirty="0"/>
          </a:p>
        </p:txBody>
      </p:sp>
    </p:spTree>
    <p:extLst>
      <p:ext uri="{BB962C8B-B14F-4D97-AF65-F5344CB8AC3E}">
        <p14:creationId xmlns:p14="http://schemas.microsoft.com/office/powerpoint/2010/main" val="3453787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666074" cy="1320800"/>
          </a:xfrm>
        </p:spPr>
        <p:txBody>
          <a:bodyPr/>
          <a:lstStyle/>
          <a:p>
            <a:pPr algn="ctr"/>
            <a:r>
              <a:rPr lang="ru-RU" dirty="0" smtClean="0"/>
              <a:t>Пример </a:t>
            </a:r>
            <a:r>
              <a:rPr lang="ru-RU" dirty="0"/>
              <a:t>работы с проблемным поведением: </a:t>
            </a:r>
          </a:p>
        </p:txBody>
      </p:sp>
      <p:sp>
        <p:nvSpPr>
          <p:cNvPr id="3" name="Объект 2"/>
          <p:cNvSpPr>
            <a:spLocks noGrp="1"/>
          </p:cNvSpPr>
          <p:nvPr>
            <p:ph idx="1"/>
          </p:nvPr>
        </p:nvSpPr>
        <p:spPr>
          <a:xfrm>
            <a:off x="677334" y="1211283"/>
            <a:ext cx="8596668" cy="4830079"/>
          </a:xfrm>
        </p:spPr>
        <p:txBody>
          <a:bodyPr>
            <a:normAutofit/>
          </a:bodyPr>
          <a:lstStyle/>
          <a:p>
            <a:pPr marL="0" indent="0">
              <a:buNone/>
            </a:pPr>
            <a:r>
              <a:rPr lang="ru-RU" dirty="0" smtClean="0"/>
              <a:t>1</a:t>
            </a:r>
            <a:r>
              <a:rPr lang="ru-RU" dirty="0"/>
              <a:t>. Точное описание проблемного поведения.</a:t>
            </a:r>
          </a:p>
          <a:p>
            <a:pPr marL="0" indent="0">
              <a:buNone/>
            </a:pPr>
            <a:r>
              <a:rPr lang="ru-RU" dirty="0"/>
              <a:t>Например: </a:t>
            </a:r>
            <a:r>
              <a:rPr lang="ru-RU" dirty="0" smtClean="0"/>
              <a:t>Руслан Ф. </a:t>
            </a:r>
            <a:r>
              <a:rPr lang="ru-RU" dirty="0"/>
              <a:t>начинает плакать без видимой причины, не прерывая при этом текущей деятельности невербального характера. Однако выполнение инструкций при этом значительно ухудшается. Через некоторое время (1-5 минут) плач самопроизвольно прекращается.</a:t>
            </a:r>
          </a:p>
          <a:p>
            <a:pPr marL="0" indent="0">
              <a:buNone/>
            </a:pPr>
            <a:r>
              <a:rPr lang="ru-RU" dirty="0"/>
              <a:t>2. Оценка проблемного поведения (измерение частоты случаев проявления стереотипий) до начала коррекции.</a:t>
            </a:r>
          </a:p>
          <a:p>
            <a:pPr marL="0" indent="0">
              <a:buNone/>
            </a:pPr>
            <a:r>
              <a:rPr lang="ru-RU" dirty="0" smtClean="0"/>
              <a:t>3.Описание </a:t>
            </a:r>
            <a:r>
              <a:rPr lang="ru-RU" dirty="0"/>
              <a:t>способа коррекции поведения.</a:t>
            </a:r>
          </a:p>
          <a:p>
            <a:pPr marL="0" indent="0">
              <a:buNone/>
            </a:pPr>
            <a:r>
              <a:rPr lang="ru-RU" dirty="0"/>
              <a:t>Например: В момент начала эпизода плача </a:t>
            </a:r>
            <a:r>
              <a:rPr lang="ru-RU" dirty="0" smtClean="0"/>
              <a:t>Руслана Ф. просят </a:t>
            </a:r>
            <a:r>
              <a:rPr lang="ru-RU" dirty="0"/>
              <a:t>повторять различные простые движения, затем переходят к имитации </a:t>
            </a:r>
            <a:r>
              <a:rPr lang="ru-RU" dirty="0" smtClean="0"/>
              <a:t>звуков. </a:t>
            </a:r>
            <a:r>
              <a:rPr lang="ru-RU" dirty="0"/>
              <a:t>Когда мальчик перестает плакать, возвращаются к исходной деятельности.</a:t>
            </a:r>
          </a:p>
          <a:p>
            <a:pPr marL="0" indent="0">
              <a:buNone/>
            </a:pPr>
            <a:r>
              <a:rPr lang="ru-RU" dirty="0"/>
              <a:t>4. Текущая оценка проблемного поведения (измерение частоты случаев проявления неадекватного плача в процессе коррекции).</a:t>
            </a:r>
          </a:p>
          <a:p>
            <a:pPr marL="0" indent="0">
              <a:buNone/>
            </a:pPr>
            <a:r>
              <a:rPr lang="ru-RU" dirty="0" smtClean="0"/>
              <a:t>5</a:t>
            </a:r>
            <a:r>
              <a:rPr lang="ru-RU" dirty="0"/>
              <a:t>. Вывод об эффективности проведенной работы.</a:t>
            </a:r>
          </a:p>
          <a:p>
            <a:endParaRPr lang="ru-RU" dirty="0"/>
          </a:p>
        </p:txBody>
      </p:sp>
    </p:spTree>
    <p:extLst>
      <p:ext uri="{BB962C8B-B14F-4D97-AF65-F5344CB8AC3E}">
        <p14:creationId xmlns:p14="http://schemas.microsoft.com/office/powerpoint/2010/main" val="2783721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pPr algn="ctr"/>
            <a:r>
              <a:rPr lang="ru-RU" altLang="ru-RU" u="sng" dirty="0"/>
              <a:t>4. Неадекватный смех</a:t>
            </a:r>
            <a:r>
              <a:rPr lang="ru-RU" altLang="ru-RU" dirty="0"/>
              <a:t/>
            </a:r>
            <a:br>
              <a:rPr lang="ru-RU" altLang="ru-RU" dirty="0"/>
            </a:br>
            <a:endParaRPr lang="ru-RU" altLang="ru-RU" dirty="0" smtClean="0"/>
          </a:p>
        </p:txBody>
      </p:sp>
      <p:sp>
        <p:nvSpPr>
          <p:cNvPr id="3" name="Объект 2"/>
          <p:cNvSpPr>
            <a:spLocks noGrp="1"/>
          </p:cNvSpPr>
          <p:nvPr>
            <p:ph idx="1"/>
          </p:nvPr>
        </p:nvSpPr>
        <p:spPr/>
        <p:txBody>
          <a:bodyPr rtlCol="0">
            <a:normAutofit/>
          </a:bodyPr>
          <a:lstStyle/>
          <a:p>
            <a:pPr fontAlgn="auto">
              <a:spcAft>
                <a:spcPts val="0"/>
              </a:spcAft>
              <a:defRPr/>
            </a:pPr>
            <a:r>
              <a:rPr lang="ru-RU" dirty="0" smtClean="0"/>
              <a:t>Корректируемое поведение: в течение дня отмечаются неоднократные периоды смеха, не связанного с ситуациями, которые могут развеселить ребенка с точки зрения социальных норм (шутка, забавное происшествие в классе).</a:t>
            </a:r>
          </a:p>
          <a:p>
            <a:pPr fontAlgn="auto">
              <a:spcAft>
                <a:spcPts val="0"/>
              </a:spcAft>
              <a:defRPr/>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p:txBody>
          <a:bodyPr>
            <a:normAutofit fontScale="90000"/>
          </a:bodyPr>
          <a:lstStyle/>
          <a:p>
            <a:pPr algn="ctr"/>
            <a:r>
              <a:rPr lang="ru-RU" altLang="ru-RU" u="sng" dirty="0"/>
              <a:t>Способы коррекции неадекватного смеха.</a:t>
            </a:r>
            <a:br>
              <a:rPr lang="ru-RU" altLang="ru-RU" u="sng" dirty="0"/>
            </a:br>
            <a:endParaRPr lang="ru-RU" altLang="ru-RU" u="sng" dirty="0" smtClean="0"/>
          </a:p>
        </p:txBody>
      </p:sp>
      <p:sp>
        <p:nvSpPr>
          <p:cNvPr id="3" name="Объект 2"/>
          <p:cNvSpPr>
            <a:spLocks noGrp="1"/>
          </p:cNvSpPr>
          <p:nvPr>
            <p:ph idx="1"/>
          </p:nvPr>
        </p:nvSpPr>
        <p:spPr/>
        <p:txBody>
          <a:bodyPr rtlCol="0">
            <a:normAutofit/>
          </a:bodyPr>
          <a:lstStyle/>
          <a:p>
            <a:pPr marL="0" indent="0" fontAlgn="auto">
              <a:spcAft>
                <a:spcPts val="0"/>
              </a:spcAft>
              <a:buNone/>
              <a:defRPr/>
            </a:pPr>
            <a:r>
              <a:rPr lang="ru-RU" sz="2400" dirty="0" smtClean="0"/>
              <a:t>1) Предотвращение утомления и психологического дискомфорта.</a:t>
            </a:r>
          </a:p>
          <a:p>
            <a:pPr marL="0" indent="0" fontAlgn="auto">
              <a:spcAft>
                <a:spcPts val="0"/>
              </a:spcAft>
              <a:buNone/>
              <a:defRPr/>
            </a:pPr>
            <a:r>
              <a:rPr lang="ru-RU" sz="2400" dirty="0" smtClean="0"/>
              <a:t>2) Тайм-аут и переключение.</a:t>
            </a:r>
          </a:p>
          <a:p>
            <a:pPr marL="0" indent="0" fontAlgn="auto">
              <a:spcAft>
                <a:spcPts val="0"/>
              </a:spcAft>
              <a:buNone/>
              <a:defRPr/>
            </a:pPr>
            <a:r>
              <a:rPr lang="ru-RU" sz="2400" dirty="0" smtClean="0"/>
              <a:t>3) Медикаментозная коррекция.</a:t>
            </a:r>
          </a:p>
          <a:p>
            <a:pPr fontAlgn="auto">
              <a:spcAft>
                <a:spcPts val="0"/>
              </a:spcAft>
              <a:defRPr/>
            </a:pPr>
            <a:endParaRPr lang="ru-RU" dirty="0"/>
          </a:p>
        </p:txBody>
      </p:sp>
    </p:spTree>
    <p:extLst>
      <p:ext uri="{BB962C8B-B14F-4D97-AF65-F5344CB8AC3E}">
        <p14:creationId xmlns:p14="http://schemas.microsoft.com/office/powerpoint/2010/main" val="2308053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Нежелательное (проблемное) поведение</a:t>
            </a:r>
            <a:endParaRPr lang="ru-RU" dirty="0"/>
          </a:p>
        </p:txBody>
      </p:sp>
      <p:sp>
        <p:nvSpPr>
          <p:cNvPr id="3" name="Объект 2"/>
          <p:cNvSpPr>
            <a:spLocks noGrp="1"/>
          </p:cNvSpPr>
          <p:nvPr>
            <p:ph idx="1"/>
          </p:nvPr>
        </p:nvSpPr>
        <p:spPr/>
        <p:txBody>
          <a:bodyPr>
            <a:normAutofit/>
          </a:bodyPr>
          <a:lstStyle/>
          <a:p>
            <a:r>
              <a:rPr lang="ru-RU" sz="4000" dirty="0" smtClean="0"/>
              <a:t>Это любое поведение, которое становится преградой для социального взаимодействия или эффективного обучения, является опасным и наносит ущерб здоровью.</a:t>
            </a:r>
            <a:endParaRPr lang="ru-RU" sz="4000" dirty="0"/>
          </a:p>
        </p:txBody>
      </p:sp>
    </p:spTree>
    <p:extLst>
      <p:ext uri="{BB962C8B-B14F-4D97-AF65-F5344CB8AC3E}">
        <p14:creationId xmlns:p14="http://schemas.microsoft.com/office/powerpoint/2010/main" val="104804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smtClean="0"/>
              <a:t>Пример </a:t>
            </a:r>
            <a:r>
              <a:rPr lang="ru-RU" u="sng" dirty="0"/>
              <a:t>работы с проблемным поведением:</a:t>
            </a:r>
            <a:br>
              <a:rPr lang="ru-RU" u="sng" dirty="0"/>
            </a:br>
            <a:endParaRPr lang="ru-RU" u="sng" dirty="0"/>
          </a:p>
        </p:txBody>
      </p:sp>
      <p:sp>
        <p:nvSpPr>
          <p:cNvPr id="3" name="Объект 2"/>
          <p:cNvSpPr>
            <a:spLocks noGrp="1"/>
          </p:cNvSpPr>
          <p:nvPr>
            <p:ph idx="1"/>
          </p:nvPr>
        </p:nvSpPr>
        <p:spPr>
          <a:xfrm>
            <a:off x="677334" y="1175657"/>
            <a:ext cx="8596668" cy="4865705"/>
          </a:xfrm>
        </p:spPr>
        <p:txBody>
          <a:bodyPr>
            <a:normAutofit/>
          </a:bodyPr>
          <a:lstStyle/>
          <a:p>
            <a:pPr marL="0" indent="0">
              <a:buNone/>
            </a:pPr>
            <a:r>
              <a:rPr lang="ru-RU" dirty="0" smtClean="0"/>
              <a:t>1</a:t>
            </a:r>
            <a:r>
              <a:rPr lang="ru-RU" dirty="0"/>
              <a:t>. Точное описание имеющегося поведения.</a:t>
            </a:r>
          </a:p>
          <a:p>
            <a:pPr marL="0" indent="0">
              <a:buNone/>
            </a:pPr>
            <a:r>
              <a:rPr lang="ru-RU" dirty="0"/>
              <a:t>Например:  Поведение считается неадекватным смехом, если </a:t>
            </a:r>
            <a:r>
              <a:rPr lang="ru-RU" dirty="0" smtClean="0"/>
              <a:t>Артем Ш. </a:t>
            </a:r>
            <a:r>
              <a:rPr lang="ru-RU" dirty="0"/>
              <a:t>смеется без видимой причины больше 2-3 секунд, что не позволяет ему </a:t>
            </a:r>
            <a:r>
              <a:rPr lang="ru-RU" dirty="0" smtClean="0"/>
              <a:t>выполнять </a:t>
            </a:r>
            <a:r>
              <a:rPr lang="ru-RU" dirty="0"/>
              <a:t>инструкции педагога.</a:t>
            </a:r>
          </a:p>
          <a:p>
            <a:pPr marL="0" indent="0">
              <a:buNone/>
            </a:pPr>
            <a:r>
              <a:rPr lang="ru-RU" dirty="0"/>
              <a:t>2. Оценка проблемного поведения (измерение частоты случаев проявления неадекватного смеха) до начала коррекции.</a:t>
            </a:r>
          </a:p>
          <a:p>
            <a:pPr marL="0" indent="0">
              <a:buNone/>
            </a:pPr>
            <a:r>
              <a:rPr lang="ru-RU" dirty="0" smtClean="0"/>
              <a:t>3</a:t>
            </a:r>
            <a:r>
              <a:rPr lang="ru-RU" dirty="0"/>
              <a:t>. Описание способа коррекции проблемного поведения.</a:t>
            </a:r>
          </a:p>
          <a:p>
            <a:pPr marL="0" indent="0">
              <a:buNone/>
            </a:pPr>
            <a:r>
              <a:rPr lang="ru-RU" dirty="0"/>
              <a:t>Например: В момент начала эпизода неадекватного смеха </a:t>
            </a:r>
            <a:r>
              <a:rPr lang="ru-RU" dirty="0" smtClean="0"/>
              <a:t>Артема Ш. </a:t>
            </a:r>
            <a:r>
              <a:rPr lang="ru-RU" dirty="0"/>
              <a:t>отводят в уединенное место, где предъявляют ему простые инструкции и задания до тех пор, пока 5 из них подряд не будут выполнены без проявлений данного поведения. Затем возвращаются в класс к прерванному заданию.</a:t>
            </a:r>
          </a:p>
          <a:p>
            <a:pPr marL="0" indent="0">
              <a:buNone/>
            </a:pPr>
            <a:r>
              <a:rPr lang="ru-RU" dirty="0"/>
              <a:t>4. Текущая оценка проблемного поведения (измерение частоты случаев проявления неадекватного смеха в процессе коррекции).</a:t>
            </a:r>
          </a:p>
          <a:p>
            <a:pPr marL="0" indent="0">
              <a:buNone/>
            </a:pPr>
            <a:r>
              <a:rPr lang="ru-RU" dirty="0" smtClean="0"/>
              <a:t>5</a:t>
            </a:r>
            <a:r>
              <a:rPr lang="ru-RU" dirty="0"/>
              <a:t>. Вывод об эффективности проведенной работы.</a:t>
            </a:r>
          </a:p>
          <a:p>
            <a:endParaRPr lang="ru-RU" dirty="0"/>
          </a:p>
        </p:txBody>
      </p:sp>
    </p:spTree>
    <p:extLst>
      <p:ext uri="{BB962C8B-B14F-4D97-AF65-F5344CB8AC3E}">
        <p14:creationId xmlns:p14="http://schemas.microsoft.com/office/powerpoint/2010/main" val="1990524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pPr algn="ctr"/>
            <a:r>
              <a:rPr lang="ru-RU" altLang="ru-RU" u="sng" dirty="0"/>
              <a:t>5. Физическое сопротивлени</a:t>
            </a:r>
            <a:r>
              <a:rPr lang="ru-RU" altLang="ru-RU" dirty="0"/>
              <a:t>е</a:t>
            </a:r>
            <a:br>
              <a:rPr lang="ru-RU" altLang="ru-RU" dirty="0"/>
            </a:br>
            <a:endParaRPr lang="ru-RU" altLang="ru-RU" dirty="0" smtClean="0"/>
          </a:p>
        </p:txBody>
      </p:sp>
      <p:sp>
        <p:nvSpPr>
          <p:cNvPr id="3" name="Объект 2"/>
          <p:cNvSpPr>
            <a:spLocks noGrp="1"/>
          </p:cNvSpPr>
          <p:nvPr>
            <p:ph idx="1"/>
          </p:nvPr>
        </p:nvSpPr>
        <p:spPr/>
        <p:txBody>
          <a:bodyPr rtlCol="0">
            <a:normAutofit/>
          </a:bodyPr>
          <a:lstStyle/>
          <a:p>
            <a:pPr fontAlgn="auto">
              <a:spcAft>
                <a:spcPts val="0"/>
              </a:spcAft>
              <a:defRPr/>
            </a:pPr>
            <a:r>
              <a:rPr lang="ru-RU" dirty="0" smtClean="0"/>
              <a:t>Корректируемое поведение: во время ситуаций, требующих выполнения инструкций взрослого или следования привычному порядку (например, при одевании), ребенок оказывает физическое сопротивление (отталкивает руки взрослого, помогающего ему; вырывается, убегает с учебного места и т.п.). Данное поведение не должно быть связано с пугающей или травмирующей ребенка ситуацией.</a:t>
            </a:r>
          </a:p>
          <a:p>
            <a:pPr fontAlgn="auto">
              <a:spcAft>
                <a:spcPts val="0"/>
              </a:spcAft>
              <a:defRPr/>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p:txBody>
          <a:bodyPr>
            <a:normAutofit fontScale="90000"/>
          </a:bodyPr>
          <a:lstStyle/>
          <a:p>
            <a:pPr algn="ctr"/>
            <a:r>
              <a:rPr lang="ru-RU" altLang="ru-RU" u="sng" dirty="0"/>
              <a:t>Способы коррекции физического сопротивления.</a:t>
            </a:r>
            <a:r>
              <a:rPr lang="ru-RU" altLang="ru-RU" dirty="0"/>
              <a:t/>
            </a:r>
            <a:br>
              <a:rPr lang="ru-RU" altLang="ru-RU" dirty="0"/>
            </a:br>
            <a:endParaRPr lang="ru-RU" altLang="ru-RU" dirty="0" smtClean="0"/>
          </a:p>
        </p:txBody>
      </p:sp>
      <p:sp>
        <p:nvSpPr>
          <p:cNvPr id="3" name="Объект 2"/>
          <p:cNvSpPr>
            <a:spLocks noGrp="1"/>
          </p:cNvSpPr>
          <p:nvPr>
            <p:ph idx="1"/>
          </p:nvPr>
        </p:nvSpPr>
        <p:spPr/>
        <p:txBody>
          <a:bodyPr rtlCol="0">
            <a:normAutofit/>
          </a:bodyPr>
          <a:lstStyle/>
          <a:p>
            <a:pPr marL="0" indent="0" fontAlgn="auto">
              <a:spcAft>
                <a:spcPts val="0"/>
              </a:spcAft>
              <a:buNone/>
              <a:defRPr/>
            </a:pPr>
            <a:r>
              <a:rPr lang="ru-RU" sz="2400" dirty="0" smtClean="0"/>
              <a:t>1)  Предотвращение ситуаций, приводящих к физическому сопротивлению.</a:t>
            </a:r>
          </a:p>
          <a:p>
            <a:pPr marL="0" indent="0" fontAlgn="auto">
              <a:spcAft>
                <a:spcPts val="0"/>
              </a:spcAft>
              <a:buNone/>
              <a:defRPr/>
            </a:pPr>
            <a:r>
              <a:rPr lang="ru-RU" sz="2400" dirty="0" smtClean="0"/>
              <a:t>2) Формирование адекватных способов получения желаемого или выхода из неприятной ситуации.</a:t>
            </a:r>
          </a:p>
          <a:p>
            <a:pPr marL="0" indent="0" fontAlgn="auto">
              <a:spcAft>
                <a:spcPts val="0"/>
              </a:spcAft>
              <a:buNone/>
              <a:defRPr/>
            </a:pPr>
            <a:r>
              <a:rPr lang="ru-RU" sz="2400" dirty="0" smtClean="0"/>
              <a:t>3) Медикаментозная коррекция.</a:t>
            </a:r>
          </a:p>
          <a:p>
            <a:pPr fontAlgn="auto">
              <a:spcAft>
                <a:spcPts val="0"/>
              </a:spcAft>
              <a:defRPr/>
            </a:pPr>
            <a:endParaRPr lang="ru-RU" dirty="0" smtClean="0"/>
          </a:p>
          <a:p>
            <a:pPr fontAlgn="auto">
              <a:spcAft>
                <a:spcPts val="0"/>
              </a:spcAft>
              <a:defRPr/>
            </a:pPr>
            <a:endParaRPr lang="ru-RU" dirty="0"/>
          </a:p>
        </p:txBody>
      </p:sp>
    </p:spTree>
    <p:extLst>
      <p:ext uri="{BB962C8B-B14F-4D97-AF65-F5344CB8AC3E}">
        <p14:creationId xmlns:p14="http://schemas.microsoft.com/office/powerpoint/2010/main" val="4175761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u="sng" dirty="0" smtClean="0"/>
              <a:t>Пример </a:t>
            </a:r>
            <a:r>
              <a:rPr lang="ru-RU" u="sng" dirty="0"/>
              <a:t>работы с проблемным поведением:</a:t>
            </a:r>
            <a:r>
              <a:rPr lang="ru-RU" dirty="0"/>
              <a:t/>
            </a:r>
            <a:br>
              <a:rPr lang="ru-RU" dirty="0"/>
            </a:br>
            <a:endParaRPr lang="ru-RU" dirty="0"/>
          </a:p>
        </p:txBody>
      </p:sp>
      <p:sp>
        <p:nvSpPr>
          <p:cNvPr id="3" name="Объект 2"/>
          <p:cNvSpPr>
            <a:spLocks noGrp="1"/>
          </p:cNvSpPr>
          <p:nvPr>
            <p:ph idx="1"/>
          </p:nvPr>
        </p:nvSpPr>
        <p:spPr>
          <a:xfrm>
            <a:off x="677334" y="1365662"/>
            <a:ext cx="8596668" cy="5201393"/>
          </a:xfrm>
        </p:spPr>
        <p:txBody>
          <a:bodyPr>
            <a:normAutofit fontScale="92500" lnSpcReduction="10000"/>
          </a:bodyPr>
          <a:lstStyle/>
          <a:p>
            <a:pPr marL="0" indent="0">
              <a:buNone/>
            </a:pPr>
            <a:r>
              <a:rPr lang="ru-RU" dirty="0" smtClean="0"/>
              <a:t>1</a:t>
            </a:r>
            <a:r>
              <a:rPr lang="ru-RU" dirty="0"/>
              <a:t>. Точное описание проблемного поведения.</a:t>
            </a:r>
          </a:p>
          <a:p>
            <a:pPr marL="0" indent="0">
              <a:buNone/>
            </a:pPr>
            <a:r>
              <a:rPr lang="ru-RU" dirty="0" smtClean="0"/>
              <a:t>В </a:t>
            </a:r>
            <a:r>
              <a:rPr lang="ru-RU" dirty="0"/>
              <a:t>ответ на инструкции, направленные на прерывание нежелательного поведения (например, когда </a:t>
            </a:r>
            <a:r>
              <a:rPr lang="ru-RU" dirty="0" smtClean="0"/>
              <a:t>Аня З. </a:t>
            </a:r>
            <a:r>
              <a:rPr lang="ru-RU" dirty="0"/>
              <a:t>залезает </a:t>
            </a:r>
            <a:r>
              <a:rPr lang="ru-RU" dirty="0" smtClean="0"/>
              <a:t>под </a:t>
            </a:r>
            <a:r>
              <a:rPr lang="ru-RU" dirty="0"/>
              <a:t>парту), инструкцию не выполняет; при попытке оказания физической помощи вырывается и снова стремится выполнить нежелательное действие.</a:t>
            </a:r>
          </a:p>
          <a:p>
            <a:pPr marL="0" indent="0">
              <a:buNone/>
            </a:pPr>
            <a:r>
              <a:rPr lang="ru-RU" dirty="0" smtClean="0"/>
              <a:t>2.Оценка </a:t>
            </a:r>
            <a:r>
              <a:rPr lang="ru-RU" dirty="0"/>
              <a:t>проблемного поведения (измерение частоты случаев проявления физического сопротивления) до начала коррекции.</a:t>
            </a:r>
          </a:p>
          <a:p>
            <a:pPr marL="0" indent="0">
              <a:buNone/>
            </a:pPr>
            <a:r>
              <a:rPr lang="ru-RU" dirty="0" smtClean="0"/>
              <a:t>3</a:t>
            </a:r>
            <a:r>
              <a:rPr lang="ru-RU" dirty="0"/>
              <a:t>. Описание способа коррекции проблемного поведения.</a:t>
            </a:r>
          </a:p>
          <a:p>
            <a:pPr marL="0" indent="0">
              <a:buNone/>
            </a:pPr>
            <a:r>
              <a:rPr lang="ru-RU" dirty="0" smtClean="0"/>
              <a:t>В </a:t>
            </a:r>
            <a:r>
              <a:rPr lang="ru-RU" dirty="0"/>
              <a:t>ситуации появления физического сопротивления </a:t>
            </a:r>
            <a:r>
              <a:rPr lang="ru-RU" dirty="0" smtClean="0"/>
              <a:t>Аню З. </a:t>
            </a:r>
            <a:r>
              <a:rPr lang="ru-RU" dirty="0"/>
              <a:t>отводят в уединенное место, где предъявляют различные простые инструкции и задания, позволяющие переключить </a:t>
            </a:r>
            <a:r>
              <a:rPr lang="ru-RU" dirty="0" smtClean="0"/>
              <a:t>ее </a:t>
            </a:r>
            <a:r>
              <a:rPr lang="ru-RU" dirty="0"/>
              <a:t>внимание с неприемлемого поведения. Затем моделируют исходную ситуацию, во время которой появилось описанное поведение. Если Ваня спокоен, возвращаются в класс и продолжают прерванное занятие.  В течение дня мальчика поощряют за спокойное поведение, за правильное выполнение инструкций.</a:t>
            </a:r>
          </a:p>
          <a:p>
            <a:pPr marL="0" indent="0">
              <a:buNone/>
            </a:pPr>
            <a:r>
              <a:rPr lang="ru-RU" dirty="0" smtClean="0"/>
              <a:t>4.Текущая </a:t>
            </a:r>
            <a:r>
              <a:rPr lang="ru-RU" dirty="0"/>
              <a:t>оценка проблемного поведения (измерение частоты случаев проявления физического сопротивления в процессе коррекции).</a:t>
            </a:r>
          </a:p>
          <a:p>
            <a:pPr marL="0" indent="0">
              <a:buNone/>
            </a:pPr>
            <a:r>
              <a:rPr lang="ru-RU" dirty="0" smtClean="0"/>
              <a:t>5</a:t>
            </a:r>
            <a:r>
              <a:rPr lang="ru-RU" dirty="0"/>
              <a:t>. Вывод об эффективности проведенной работы.</a:t>
            </a:r>
          </a:p>
          <a:p>
            <a:endParaRPr lang="ru-RU" dirty="0"/>
          </a:p>
        </p:txBody>
      </p:sp>
    </p:spTree>
    <p:extLst>
      <p:ext uri="{BB962C8B-B14F-4D97-AF65-F5344CB8AC3E}">
        <p14:creationId xmlns:p14="http://schemas.microsoft.com/office/powerpoint/2010/main" val="386977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normAutofit fontScale="90000"/>
          </a:bodyPr>
          <a:lstStyle/>
          <a:p>
            <a:pPr algn="ctr"/>
            <a:r>
              <a:rPr lang="ru-RU" altLang="ru-RU" u="sng" dirty="0"/>
              <a:t>6. Невыполнение инструкций, направленных на прерывание социально неприемлемого поведения</a:t>
            </a:r>
            <a:br>
              <a:rPr lang="ru-RU" altLang="ru-RU" u="sng" dirty="0"/>
            </a:br>
            <a:endParaRPr lang="ru-RU" altLang="ru-RU" u="sng" dirty="0" smtClean="0"/>
          </a:p>
        </p:txBody>
      </p:sp>
      <p:sp>
        <p:nvSpPr>
          <p:cNvPr id="3" name="Объект 2"/>
          <p:cNvSpPr>
            <a:spLocks noGrp="1"/>
          </p:cNvSpPr>
          <p:nvPr>
            <p:ph idx="1"/>
          </p:nvPr>
        </p:nvSpPr>
        <p:spPr/>
        <p:txBody>
          <a:bodyPr rtlCol="0">
            <a:normAutofit/>
          </a:bodyPr>
          <a:lstStyle/>
          <a:p>
            <a:pPr fontAlgn="auto">
              <a:spcAft>
                <a:spcPts val="0"/>
              </a:spcAft>
              <a:defRPr/>
            </a:pPr>
            <a:r>
              <a:rPr lang="ru-RU" dirty="0" smtClean="0"/>
              <a:t>Корректируемое поведение:  После того, как ребенок демонстрирует социально неприемлемое поведение (например, выбегает из класса; забирается на подоконник, сбрасывает тарелку со стола и т.п.), ему дается инструкция, выполнение которой позволит прервать  данное поведение или устранить его последствия (например, «Стой», «Слезай», «Подними» и т.п.). Ребенок не пытается выполнить инструкцию и/или продолжает демонстрировать неприемлемое в данной ситуации поведение.</a:t>
            </a:r>
          </a:p>
          <a:p>
            <a:pPr fontAlgn="auto">
              <a:spcAft>
                <a:spcPts val="0"/>
              </a:spcAft>
              <a:defRPr/>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p:txBody>
          <a:bodyPr>
            <a:normAutofit fontScale="90000"/>
          </a:bodyPr>
          <a:lstStyle/>
          <a:p>
            <a:pPr algn="ctr"/>
            <a:r>
              <a:rPr lang="ru-RU" altLang="ru-RU" u="sng" dirty="0"/>
              <a:t>Способы коррекции невыполнения инструкций, направленных на прерывание социально неприемлемого поведения</a:t>
            </a:r>
            <a:br>
              <a:rPr lang="ru-RU" altLang="ru-RU" u="sng" dirty="0"/>
            </a:br>
            <a:endParaRPr lang="ru-RU" altLang="ru-RU" u="sng" dirty="0" smtClean="0"/>
          </a:p>
        </p:txBody>
      </p:sp>
      <p:sp>
        <p:nvSpPr>
          <p:cNvPr id="3" name="Объект 2"/>
          <p:cNvSpPr>
            <a:spLocks noGrp="1"/>
          </p:cNvSpPr>
          <p:nvPr>
            <p:ph idx="1"/>
          </p:nvPr>
        </p:nvSpPr>
        <p:spPr/>
        <p:txBody>
          <a:bodyPr rtlCol="0">
            <a:normAutofit/>
          </a:bodyPr>
          <a:lstStyle/>
          <a:p>
            <a:pPr marL="0" indent="0" fontAlgn="auto">
              <a:spcAft>
                <a:spcPts val="0"/>
              </a:spcAft>
              <a:buNone/>
              <a:defRPr/>
            </a:pPr>
            <a:r>
              <a:rPr lang="ru-RU" sz="2000" dirty="0" smtClean="0"/>
              <a:t>1)  Отработка необходимых инструкций в контексте, отличном от проблемной ситуации.</a:t>
            </a:r>
          </a:p>
          <a:p>
            <a:pPr marL="0" indent="0" fontAlgn="auto">
              <a:spcAft>
                <a:spcPts val="0"/>
              </a:spcAft>
              <a:buNone/>
              <a:defRPr/>
            </a:pPr>
            <a:r>
              <a:rPr lang="ru-RU" sz="2000" dirty="0" smtClean="0"/>
              <a:t>2)  Поощрение выполнения инструкций.</a:t>
            </a:r>
          </a:p>
          <a:p>
            <a:pPr marL="0" indent="0" fontAlgn="auto">
              <a:spcAft>
                <a:spcPts val="0"/>
              </a:spcAft>
              <a:buNone/>
              <a:defRPr/>
            </a:pPr>
            <a:r>
              <a:rPr lang="ru-RU" sz="2000" dirty="0" smtClean="0"/>
              <a:t>3)  Тайм-аут.</a:t>
            </a:r>
          </a:p>
          <a:p>
            <a:pPr marL="0" indent="0" fontAlgn="auto">
              <a:spcAft>
                <a:spcPts val="0"/>
              </a:spcAft>
              <a:buNone/>
              <a:defRPr/>
            </a:pPr>
            <a:r>
              <a:rPr lang="ru-RU" sz="2000" dirty="0" smtClean="0"/>
              <a:t>4)  Медикаментозная коррекция.</a:t>
            </a:r>
          </a:p>
          <a:p>
            <a:pPr fontAlgn="auto">
              <a:spcAft>
                <a:spcPts val="0"/>
              </a:spcAft>
              <a:defRPr/>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2336" y="562759"/>
            <a:ext cx="8596668" cy="1320800"/>
          </a:xfrm>
        </p:spPr>
        <p:txBody>
          <a:bodyPr>
            <a:normAutofit fontScale="90000"/>
          </a:bodyPr>
          <a:lstStyle/>
          <a:p>
            <a:pPr algn="ctr"/>
            <a:r>
              <a:rPr lang="ru-RU" dirty="0" smtClean="0"/>
              <a:t>Пример </a:t>
            </a:r>
            <a:r>
              <a:rPr lang="ru-RU" dirty="0"/>
              <a:t>работы с проблемным поведением:</a:t>
            </a:r>
            <a:br>
              <a:rPr lang="ru-RU" dirty="0"/>
            </a:br>
            <a:endParaRPr lang="ru-RU" dirty="0"/>
          </a:p>
        </p:txBody>
      </p:sp>
      <p:sp>
        <p:nvSpPr>
          <p:cNvPr id="3" name="Объект 2"/>
          <p:cNvSpPr>
            <a:spLocks noGrp="1"/>
          </p:cNvSpPr>
          <p:nvPr>
            <p:ph idx="1"/>
          </p:nvPr>
        </p:nvSpPr>
        <p:spPr>
          <a:xfrm>
            <a:off x="677334" y="1223159"/>
            <a:ext cx="8596668" cy="5237018"/>
          </a:xfrm>
        </p:spPr>
        <p:txBody>
          <a:bodyPr>
            <a:normAutofit fontScale="85000" lnSpcReduction="10000"/>
          </a:bodyPr>
          <a:lstStyle/>
          <a:p>
            <a:pPr marL="0" indent="0">
              <a:buNone/>
            </a:pPr>
            <a:r>
              <a:rPr lang="ru-RU" dirty="0" smtClean="0"/>
              <a:t>1</a:t>
            </a:r>
            <a:r>
              <a:rPr lang="ru-RU" dirty="0"/>
              <a:t>.  Точное описание проблемного поведения.</a:t>
            </a:r>
          </a:p>
          <a:p>
            <a:pPr marL="0" indent="0">
              <a:buNone/>
            </a:pPr>
            <a:r>
              <a:rPr lang="ru-RU" dirty="0"/>
              <a:t>Например, </a:t>
            </a:r>
            <a:r>
              <a:rPr lang="ru-RU" dirty="0" smtClean="0"/>
              <a:t>Федор К. выбегает </a:t>
            </a:r>
            <a:r>
              <a:rPr lang="ru-RU" dirty="0"/>
              <a:t>в </a:t>
            </a:r>
            <a:r>
              <a:rPr lang="ru-RU" dirty="0" smtClean="0"/>
              <a:t>коридор, не </a:t>
            </a:r>
            <a:r>
              <a:rPr lang="ru-RU" dirty="0"/>
              <a:t>реагируя на инструкцию «Стой». </a:t>
            </a:r>
            <a:endParaRPr lang="ru-RU" dirty="0" smtClean="0"/>
          </a:p>
          <a:p>
            <a:pPr marL="0" indent="0">
              <a:buNone/>
            </a:pPr>
            <a:r>
              <a:rPr lang="ru-RU" dirty="0" smtClean="0"/>
              <a:t>2. Оценка проблемного поведения (измерение частоты случаев отказа от выполнения инструкций, направленных на прерывание социально неприемлемого поведения) до начала коррекции.</a:t>
            </a:r>
          </a:p>
          <a:p>
            <a:pPr marL="0" indent="0">
              <a:buNone/>
            </a:pPr>
            <a:r>
              <a:rPr lang="ru-RU" dirty="0" smtClean="0"/>
              <a:t>3</a:t>
            </a:r>
            <a:r>
              <a:rPr lang="ru-RU" dirty="0"/>
              <a:t>. Описание способа коррекции проблемного поведения.</a:t>
            </a:r>
          </a:p>
          <a:p>
            <a:pPr marL="0" indent="0">
              <a:buNone/>
            </a:pPr>
            <a:r>
              <a:rPr lang="ru-RU" dirty="0"/>
              <a:t>Например:</a:t>
            </a:r>
          </a:p>
          <a:p>
            <a:pPr marL="0" indent="0">
              <a:buNone/>
            </a:pPr>
            <a:r>
              <a:rPr lang="ru-RU" dirty="0"/>
              <a:t>1) Отрабатывается инструкция «Стой» на занятиях в то время, когда </a:t>
            </a:r>
            <a:r>
              <a:rPr lang="ru-RU" dirty="0" smtClean="0"/>
              <a:t>Федор К. </a:t>
            </a:r>
            <a:r>
              <a:rPr lang="ru-RU" dirty="0"/>
              <a:t>не проявляет проблемное поведение. За выполнение данной инструкции он получает особо ценимое им поощрение (</a:t>
            </a:r>
            <a:r>
              <a:rPr lang="ru-RU" dirty="0" smtClean="0"/>
              <a:t>наклейки). </a:t>
            </a:r>
          </a:p>
          <a:p>
            <a:pPr marL="0" indent="0">
              <a:buNone/>
            </a:pPr>
            <a:r>
              <a:rPr lang="ru-RU" dirty="0" smtClean="0"/>
              <a:t>2</a:t>
            </a:r>
            <a:r>
              <a:rPr lang="ru-RU" dirty="0"/>
              <a:t>) В тот момент, когда мальчик устремляется к выходу из класса без разрешения, взрослый сначала догоняет его и, не дотрагиваясь до него, предъявляет инструкцию «Стой». Если </a:t>
            </a:r>
            <a:r>
              <a:rPr lang="ru-RU" dirty="0" smtClean="0"/>
              <a:t>Федор К. останавливается </a:t>
            </a:r>
            <a:r>
              <a:rPr lang="ru-RU" dirty="0"/>
              <a:t>самостоятельно и с первого раза, то он может получить поощрение (в течение первых двух недель после начала коррекции). Если его приходится останавливать физически (взяв за руку), то поощрения он не получает.</a:t>
            </a:r>
          </a:p>
          <a:p>
            <a:pPr marL="0" indent="0">
              <a:buNone/>
            </a:pPr>
            <a:r>
              <a:rPr lang="ru-RU" dirty="0"/>
              <a:t>4. Текущая оценка проблемного поведения (измерение частоты случаев отказа от выполнения инструкций, направленных на прерывание социально неприемлемого поведения, в процессе коррекции).</a:t>
            </a:r>
          </a:p>
          <a:p>
            <a:pPr marL="0" indent="0">
              <a:buNone/>
            </a:pPr>
            <a:r>
              <a:rPr lang="ru-RU" dirty="0" smtClean="0"/>
              <a:t>5</a:t>
            </a:r>
            <a:r>
              <a:rPr lang="ru-RU" dirty="0"/>
              <a:t>. Вывод об эффективности проведенной работы.</a:t>
            </a:r>
          </a:p>
          <a:p>
            <a:endParaRPr lang="ru-RU" dirty="0"/>
          </a:p>
        </p:txBody>
      </p:sp>
    </p:spTree>
    <p:extLst>
      <p:ext uri="{BB962C8B-B14F-4D97-AF65-F5344CB8AC3E}">
        <p14:creationId xmlns:p14="http://schemas.microsoft.com/office/powerpoint/2010/main" val="3478228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p:txBody>
          <a:bodyPr/>
          <a:lstStyle/>
          <a:p>
            <a:pPr algn="ctr"/>
            <a:r>
              <a:rPr lang="ru-RU" altLang="ru-RU" u="sng" dirty="0"/>
              <a:t>7. Агрессия</a:t>
            </a:r>
            <a:br>
              <a:rPr lang="ru-RU" altLang="ru-RU" u="sng" dirty="0"/>
            </a:br>
            <a:endParaRPr lang="ru-RU" altLang="ru-RU" u="sng" dirty="0" smtClean="0"/>
          </a:p>
        </p:txBody>
      </p:sp>
      <p:sp>
        <p:nvSpPr>
          <p:cNvPr id="3" name="Объект 2"/>
          <p:cNvSpPr>
            <a:spLocks noGrp="1"/>
          </p:cNvSpPr>
          <p:nvPr>
            <p:ph idx="1"/>
          </p:nvPr>
        </p:nvSpPr>
        <p:spPr/>
        <p:txBody>
          <a:bodyPr rtlCol="0">
            <a:normAutofit/>
          </a:bodyPr>
          <a:lstStyle/>
          <a:p>
            <a:pPr fontAlgn="auto">
              <a:spcAft>
                <a:spcPts val="0"/>
              </a:spcAft>
              <a:defRPr/>
            </a:pPr>
            <a:r>
              <a:rPr lang="ru-RU" dirty="0" smtClean="0"/>
              <a:t>Корректируемое поведение: в течение дня имеют место неоднократные эпизоды, когда ребенок бьет кого-либо рукой, ударяет по предметам рукой, пинает ногой предметы или людей, щипается, кусается, рвет одежду или другие предметы, целенаправленно плюется (следует отличать от неконтролируемого слюнотечения), разбрасывает учебные пособия или другие предметы; бранится.</a:t>
            </a:r>
          </a:p>
          <a:p>
            <a:pPr marL="0" indent="0" fontAlgn="auto">
              <a:spcAft>
                <a:spcPts val="0"/>
              </a:spcAft>
              <a:buNone/>
              <a:defRPr/>
            </a:pPr>
            <a:r>
              <a:rPr lang="ru-RU" dirty="0" smtClean="0"/>
              <a:t> </a:t>
            </a:r>
          </a:p>
          <a:p>
            <a:pPr fontAlgn="auto">
              <a:spcAft>
                <a:spcPts val="0"/>
              </a:spcAft>
              <a:defRPr/>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p:txBody>
          <a:bodyPr/>
          <a:lstStyle/>
          <a:p>
            <a:pPr algn="ctr"/>
            <a:r>
              <a:rPr lang="ru-RU" altLang="ru-RU" u="sng" dirty="0"/>
              <a:t>Способы коррекции агрессии.</a:t>
            </a:r>
            <a:r>
              <a:rPr lang="ru-RU" altLang="ru-RU" dirty="0"/>
              <a:t/>
            </a:r>
            <a:br>
              <a:rPr lang="ru-RU" altLang="ru-RU" dirty="0"/>
            </a:br>
            <a:endParaRPr lang="ru-RU" altLang="ru-RU" dirty="0" smtClean="0"/>
          </a:p>
        </p:txBody>
      </p:sp>
      <p:sp>
        <p:nvSpPr>
          <p:cNvPr id="3" name="Объект 2"/>
          <p:cNvSpPr>
            <a:spLocks noGrp="1"/>
          </p:cNvSpPr>
          <p:nvPr>
            <p:ph idx="1"/>
          </p:nvPr>
        </p:nvSpPr>
        <p:spPr/>
        <p:txBody>
          <a:bodyPr rtlCol="0">
            <a:normAutofit/>
          </a:bodyPr>
          <a:lstStyle/>
          <a:p>
            <a:pPr marL="0" indent="0" fontAlgn="auto">
              <a:spcAft>
                <a:spcPts val="0"/>
              </a:spcAft>
              <a:buNone/>
              <a:defRPr/>
            </a:pPr>
            <a:r>
              <a:rPr lang="ru-RU" sz="2400" dirty="0" smtClean="0"/>
              <a:t>1)   Переключение на другие действия с одновременным эмоциональным игнорированием агрессивного поведения.</a:t>
            </a:r>
          </a:p>
          <a:p>
            <a:pPr marL="0" indent="0" fontAlgn="auto">
              <a:spcAft>
                <a:spcPts val="0"/>
              </a:spcAft>
              <a:buNone/>
              <a:defRPr/>
            </a:pPr>
            <a:r>
              <a:rPr lang="ru-RU" sz="2400" dirty="0" smtClean="0"/>
              <a:t>2)  Предотвращение ситуаций, ведущих к появлению агрессии.</a:t>
            </a:r>
          </a:p>
          <a:p>
            <a:pPr marL="0" indent="0" fontAlgn="auto">
              <a:spcAft>
                <a:spcPts val="0"/>
              </a:spcAft>
              <a:buNone/>
              <a:defRPr/>
            </a:pPr>
            <a:r>
              <a:rPr lang="ru-RU" sz="2400" dirty="0" smtClean="0"/>
              <a:t>3)  Обучение альтернативным адекватным способам выражения недовольства или привлечения внимания. </a:t>
            </a:r>
          </a:p>
          <a:p>
            <a:pPr marL="0" indent="0" fontAlgn="auto">
              <a:spcAft>
                <a:spcPts val="0"/>
              </a:spcAft>
              <a:buNone/>
              <a:defRPr/>
            </a:pPr>
            <a:r>
              <a:rPr lang="ru-RU" sz="2400" dirty="0" smtClean="0"/>
              <a:t>4)  Медикаментозная терапия.</a:t>
            </a:r>
          </a:p>
          <a:p>
            <a:pPr marL="0" indent="0" fontAlgn="auto">
              <a:spcAft>
                <a:spcPts val="0"/>
              </a:spcAft>
              <a:buNone/>
              <a:defRPr/>
            </a:pPr>
            <a:r>
              <a:rPr lang="ru-RU" dirty="0" smtClean="0"/>
              <a:t> </a:t>
            </a:r>
          </a:p>
          <a:p>
            <a:pPr fontAlgn="auto">
              <a:spcAft>
                <a:spcPts val="0"/>
              </a:spcAft>
              <a:defRPr/>
            </a:pPr>
            <a:endParaRPr lang="ru-RU" dirty="0" smtClean="0"/>
          </a:p>
          <a:p>
            <a:pPr fontAlgn="auto">
              <a:spcAft>
                <a:spcPts val="0"/>
              </a:spcAft>
              <a:defRPr/>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046085" cy="1320800"/>
          </a:xfrm>
        </p:spPr>
        <p:txBody>
          <a:bodyPr/>
          <a:lstStyle/>
          <a:p>
            <a:r>
              <a:rPr lang="ru-RU" u="sng" dirty="0"/>
              <a:t>Пример работы с проблемным поведением</a:t>
            </a:r>
          </a:p>
        </p:txBody>
      </p:sp>
      <p:sp>
        <p:nvSpPr>
          <p:cNvPr id="3" name="Объект 2"/>
          <p:cNvSpPr>
            <a:spLocks noGrp="1"/>
          </p:cNvSpPr>
          <p:nvPr>
            <p:ph idx="1"/>
          </p:nvPr>
        </p:nvSpPr>
        <p:spPr>
          <a:xfrm>
            <a:off x="677334" y="1543793"/>
            <a:ext cx="8596668" cy="4833256"/>
          </a:xfrm>
        </p:spPr>
        <p:txBody>
          <a:bodyPr>
            <a:normAutofit lnSpcReduction="10000"/>
          </a:bodyPr>
          <a:lstStyle/>
          <a:p>
            <a:pPr marL="0" indent="0">
              <a:buNone/>
            </a:pPr>
            <a:r>
              <a:rPr lang="ru-RU" dirty="0"/>
              <a:t>1. Точное описание проблемного поведения.</a:t>
            </a:r>
          </a:p>
          <a:p>
            <a:pPr marL="0" indent="0">
              <a:buNone/>
            </a:pPr>
            <a:r>
              <a:rPr lang="ru-RU" dirty="0"/>
              <a:t>Например, Богдан Т. щипает педагога или одноклассников. </a:t>
            </a:r>
          </a:p>
          <a:p>
            <a:pPr marL="0" indent="0">
              <a:buNone/>
            </a:pPr>
            <a:r>
              <a:rPr lang="ru-RU" dirty="0"/>
              <a:t>2. Оценка проблемного поведения (измерение частоты случаев проявления агрессии) до начала коррекции.</a:t>
            </a:r>
          </a:p>
          <a:p>
            <a:pPr marL="0" indent="0">
              <a:buNone/>
            </a:pPr>
            <a:r>
              <a:rPr lang="ru-RU" dirty="0"/>
              <a:t>3. Описание способа коррекции проблемного поведения.</a:t>
            </a:r>
          </a:p>
          <a:p>
            <a:pPr marL="0" indent="0">
              <a:buNone/>
            </a:pPr>
            <a:r>
              <a:rPr lang="ru-RU" dirty="0" smtClean="0"/>
              <a:t>В </a:t>
            </a:r>
            <a:r>
              <a:rPr lang="ru-RU" dirty="0"/>
              <a:t>течение дня Богдана  поощряют за спокойное поведение. В тот момент, когда возникает эпизод агрессии, его руки удерживаются руками взрослого; затем предъявляются различные простые инструкции, в которых задействованы руки (хлопать, постучать кулачками, выполнить различные упражнения пальчиковой гимнастики). После правильного выполнения пяти инструкций (без попыток ущипнуть кого-либо) возвращаются к исходной деятельности.</a:t>
            </a:r>
          </a:p>
          <a:p>
            <a:pPr marL="0" indent="0">
              <a:buNone/>
            </a:pPr>
            <a:r>
              <a:rPr lang="ru-RU" dirty="0"/>
              <a:t>4. Текущая оценка проблемного поведения (измерение частоты случаев проявления агрессии в процессе коррекции).</a:t>
            </a:r>
          </a:p>
          <a:p>
            <a:pPr marL="0" indent="0">
              <a:buNone/>
            </a:pPr>
            <a:r>
              <a:rPr lang="ru-RU" dirty="0"/>
              <a:t>5. Вывод об эффективности проведенной работы.</a:t>
            </a:r>
          </a:p>
        </p:txBody>
      </p:sp>
    </p:spTree>
    <p:extLst>
      <p:ext uri="{BB962C8B-B14F-4D97-AF65-F5344CB8AC3E}">
        <p14:creationId xmlns:p14="http://schemas.microsoft.com/office/powerpoint/2010/main" val="70582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pPr algn="ctr"/>
            <a:r>
              <a:rPr lang="ru-RU" altLang="ru-RU" dirty="0" smtClean="0"/>
              <a:t>Неправильные реакции на НЖП</a:t>
            </a:r>
          </a:p>
        </p:txBody>
      </p:sp>
      <p:sp>
        <p:nvSpPr>
          <p:cNvPr id="13315" name="Объект 2"/>
          <p:cNvSpPr>
            <a:spLocks noGrp="1"/>
          </p:cNvSpPr>
          <p:nvPr>
            <p:ph idx="1"/>
          </p:nvPr>
        </p:nvSpPr>
        <p:spPr>
          <a:xfrm>
            <a:off x="677334" y="1400568"/>
            <a:ext cx="8596668" cy="3880773"/>
          </a:xfrm>
        </p:spPr>
        <p:txBody>
          <a:bodyPr>
            <a:noAutofit/>
          </a:bodyPr>
          <a:lstStyle/>
          <a:p>
            <a:r>
              <a:rPr lang="ru-RU" altLang="ru-RU" sz="3200" dirty="0" smtClean="0"/>
              <a:t>Выговор</a:t>
            </a:r>
          </a:p>
          <a:p>
            <a:r>
              <a:rPr lang="ru-RU" altLang="ru-RU" sz="3200" dirty="0" smtClean="0"/>
              <a:t>Инструкции (слишком много, перегрузка)</a:t>
            </a:r>
          </a:p>
          <a:p>
            <a:r>
              <a:rPr lang="ru-RU" altLang="ru-RU" sz="3200" dirty="0" smtClean="0"/>
              <a:t>Тайм-аут (если ребенок хочет избежать задания, то для него это плюс)</a:t>
            </a:r>
          </a:p>
          <a:p>
            <a:r>
              <a:rPr lang="ru-RU" altLang="ru-RU" sz="3200" dirty="0" smtClean="0"/>
              <a:t>Игнорировать нужно самое худшее, но реагировать на самое лучшее</a:t>
            </a:r>
          </a:p>
          <a:p>
            <a:pPr marL="0" indent="0">
              <a:buNone/>
            </a:pPr>
            <a:r>
              <a:rPr lang="ru-RU" altLang="ru-RU" sz="3200" dirty="0" smtClean="0"/>
              <a:t>Прежде чем реагировать на НЖП, нужно понять причину такого поведения, что стало причиной</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p:txBody>
          <a:bodyPr/>
          <a:lstStyle/>
          <a:p>
            <a:pPr algn="ctr"/>
            <a:r>
              <a:rPr lang="ru-RU" altLang="ru-RU" u="sng" dirty="0"/>
              <a:t>8. </a:t>
            </a:r>
            <a:r>
              <a:rPr lang="ru-RU" altLang="ru-RU" u="sng" dirty="0" err="1"/>
              <a:t>Самоагрессия</a:t>
            </a:r>
            <a:r>
              <a:rPr lang="ru-RU" altLang="ru-RU" dirty="0"/>
              <a:t/>
            </a:r>
            <a:br>
              <a:rPr lang="ru-RU" altLang="ru-RU" dirty="0"/>
            </a:br>
            <a:endParaRPr lang="ru-RU" altLang="ru-RU" dirty="0" smtClean="0"/>
          </a:p>
        </p:txBody>
      </p:sp>
      <p:sp>
        <p:nvSpPr>
          <p:cNvPr id="3" name="Объект 2"/>
          <p:cNvSpPr>
            <a:spLocks noGrp="1"/>
          </p:cNvSpPr>
          <p:nvPr>
            <p:ph idx="1"/>
          </p:nvPr>
        </p:nvSpPr>
        <p:spPr/>
        <p:txBody>
          <a:bodyPr rtlCol="0">
            <a:normAutofit/>
          </a:bodyPr>
          <a:lstStyle/>
          <a:p>
            <a:pPr fontAlgn="auto">
              <a:spcAft>
                <a:spcPts val="0"/>
              </a:spcAft>
              <a:defRPr/>
            </a:pPr>
            <a:r>
              <a:rPr lang="ru-RU" dirty="0" smtClean="0"/>
              <a:t>Корректируемое поведение: В течение дня имеют место неоднократные эпизоды, когда ребенок проявляет по отношению к себе один из следующих видов поведения: бьет, кусает, щипает, целенаправленно ударяется о стену головой или другими частями тела.</a:t>
            </a:r>
          </a:p>
          <a:p>
            <a:pPr fontAlgn="auto">
              <a:spcAft>
                <a:spcPts val="0"/>
              </a:spcAft>
              <a:defRPr/>
            </a:pP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p:txBody>
          <a:bodyPr/>
          <a:lstStyle/>
          <a:p>
            <a:pPr algn="ctr"/>
            <a:r>
              <a:rPr lang="ru-RU" altLang="ru-RU" u="sng" dirty="0"/>
              <a:t>Способы коррекции </a:t>
            </a:r>
            <a:r>
              <a:rPr lang="ru-RU" altLang="ru-RU" u="sng" dirty="0" err="1"/>
              <a:t>самоагрессии</a:t>
            </a:r>
            <a:r>
              <a:rPr lang="ru-RU" altLang="ru-RU" u="sng" dirty="0"/>
              <a:t>.</a:t>
            </a:r>
            <a:br>
              <a:rPr lang="ru-RU" altLang="ru-RU" u="sng" dirty="0"/>
            </a:br>
            <a:endParaRPr lang="ru-RU" altLang="ru-RU" u="sng" dirty="0" smtClean="0"/>
          </a:p>
        </p:txBody>
      </p:sp>
      <p:sp>
        <p:nvSpPr>
          <p:cNvPr id="3" name="Объект 2"/>
          <p:cNvSpPr>
            <a:spLocks noGrp="1"/>
          </p:cNvSpPr>
          <p:nvPr>
            <p:ph idx="1"/>
          </p:nvPr>
        </p:nvSpPr>
        <p:spPr/>
        <p:txBody>
          <a:bodyPr rtlCol="0">
            <a:normAutofit/>
          </a:bodyPr>
          <a:lstStyle/>
          <a:p>
            <a:pPr marL="0" indent="0" fontAlgn="auto">
              <a:spcAft>
                <a:spcPts val="0"/>
              </a:spcAft>
              <a:buNone/>
              <a:defRPr/>
            </a:pPr>
            <a:r>
              <a:rPr lang="ru-RU" sz="2400" dirty="0" smtClean="0"/>
              <a:t>1)    Предотвращение ситуаций, приводящих к </a:t>
            </a:r>
            <a:r>
              <a:rPr lang="ru-RU" sz="2400" dirty="0" err="1" smtClean="0"/>
              <a:t>самоагрессии</a:t>
            </a:r>
            <a:r>
              <a:rPr lang="ru-RU" sz="2400" dirty="0" smtClean="0"/>
              <a:t>.</a:t>
            </a:r>
          </a:p>
          <a:p>
            <a:pPr marL="0" indent="0" fontAlgn="auto">
              <a:spcAft>
                <a:spcPts val="0"/>
              </a:spcAft>
              <a:buNone/>
              <a:defRPr/>
            </a:pPr>
            <a:r>
              <a:rPr lang="ru-RU" sz="2400" dirty="0" smtClean="0"/>
              <a:t>2)    Прерывание эпизода </a:t>
            </a:r>
            <a:r>
              <a:rPr lang="ru-RU" sz="2400" dirty="0" err="1" smtClean="0"/>
              <a:t>самоагрессии</a:t>
            </a:r>
            <a:r>
              <a:rPr lang="ru-RU" sz="2400" dirty="0" smtClean="0"/>
              <a:t> с переключением на адекватное поведение.</a:t>
            </a:r>
          </a:p>
          <a:p>
            <a:pPr marL="0" indent="0" fontAlgn="auto">
              <a:spcAft>
                <a:spcPts val="0"/>
              </a:spcAft>
              <a:buNone/>
              <a:defRPr/>
            </a:pPr>
            <a:r>
              <a:rPr lang="ru-RU" sz="2400" dirty="0" smtClean="0"/>
              <a:t>3)   Медикаментозная терапия незаменима при коррекции </a:t>
            </a:r>
            <a:r>
              <a:rPr lang="ru-RU" sz="2400" dirty="0" err="1" smtClean="0"/>
              <a:t>самоагрессии</a:t>
            </a:r>
            <a:r>
              <a:rPr lang="ru-RU" sz="2400" dirty="0" smtClean="0"/>
              <a:t>. </a:t>
            </a:r>
            <a:endParaRPr lang="ru-RU"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Пример </a:t>
            </a:r>
            <a:r>
              <a:rPr lang="ru-RU" dirty="0"/>
              <a:t>работы с проблемным поведением:</a:t>
            </a:r>
            <a:br>
              <a:rPr lang="ru-RU" dirty="0"/>
            </a:br>
            <a:endParaRPr lang="ru-RU" dirty="0"/>
          </a:p>
        </p:txBody>
      </p:sp>
      <p:sp>
        <p:nvSpPr>
          <p:cNvPr id="3" name="Объект 2"/>
          <p:cNvSpPr>
            <a:spLocks noGrp="1"/>
          </p:cNvSpPr>
          <p:nvPr>
            <p:ph idx="1"/>
          </p:nvPr>
        </p:nvSpPr>
        <p:spPr>
          <a:xfrm>
            <a:off x="677334" y="1484417"/>
            <a:ext cx="8596668" cy="5070762"/>
          </a:xfrm>
        </p:spPr>
        <p:txBody>
          <a:bodyPr>
            <a:normAutofit lnSpcReduction="10000"/>
          </a:bodyPr>
          <a:lstStyle/>
          <a:p>
            <a:pPr marL="0" indent="0">
              <a:buNone/>
            </a:pPr>
            <a:r>
              <a:rPr lang="ru-RU" dirty="0" smtClean="0"/>
              <a:t>1</a:t>
            </a:r>
            <a:r>
              <a:rPr lang="ru-RU" dirty="0"/>
              <a:t>. Точное описание проблемного поведения.</a:t>
            </a:r>
          </a:p>
          <a:p>
            <a:pPr marL="0" indent="0">
              <a:buNone/>
            </a:pPr>
            <a:r>
              <a:rPr lang="ru-RU" dirty="0"/>
              <a:t>Например: </a:t>
            </a:r>
            <a:r>
              <a:rPr lang="ru-RU" dirty="0" err="1"/>
              <a:t>самоагрессией</a:t>
            </a:r>
            <a:r>
              <a:rPr lang="ru-RU" dirty="0"/>
              <a:t> считается поведение, когда </a:t>
            </a:r>
            <a:r>
              <a:rPr lang="ru-RU" dirty="0" smtClean="0"/>
              <a:t>Алеша Ж. бьет </a:t>
            </a:r>
            <a:r>
              <a:rPr lang="ru-RU" dirty="0"/>
              <a:t>себя по голове.</a:t>
            </a:r>
          </a:p>
          <a:p>
            <a:pPr marL="0" indent="0">
              <a:buNone/>
            </a:pPr>
            <a:r>
              <a:rPr lang="ru-RU" dirty="0"/>
              <a:t>2. Оценка проблемного поведения (измерение частоты случаев проявления </a:t>
            </a:r>
            <a:r>
              <a:rPr lang="ru-RU" dirty="0" err="1"/>
              <a:t>самоагрессии</a:t>
            </a:r>
            <a:r>
              <a:rPr lang="ru-RU" dirty="0"/>
              <a:t>) до начала коррекции.</a:t>
            </a:r>
          </a:p>
          <a:p>
            <a:pPr marL="0" indent="0">
              <a:buNone/>
            </a:pPr>
            <a:r>
              <a:rPr lang="ru-RU" dirty="0" smtClean="0"/>
              <a:t>3</a:t>
            </a:r>
            <a:r>
              <a:rPr lang="ru-RU" dirty="0"/>
              <a:t>. Описание способа коррекции проблемного поведения.</a:t>
            </a:r>
          </a:p>
          <a:p>
            <a:pPr marL="0" indent="0">
              <a:buNone/>
            </a:pPr>
            <a:r>
              <a:rPr lang="ru-RU" dirty="0" smtClean="0"/>
              <a:t>В </a:t>
            </a:r>
            <a:r>
              <a:rPr lang="ru-RU" dirty="0"/>
              <a:t>момент, когда </a:t>
            </a:r>
            <a:r>
              <a:rPr lang="ru-RU" dirty="0" smtClean="0"/>
              <a:t>Алеша Ж. начинает ударять </a:t>
            </a:r>
            <a:r>
              <a:rPr lang="ru-RU" dirty="0"/>
              <a:t>себя, его руку удерживают и направляют на выполнение каких-либо действий (положить руки на колени, выполнить задания по подражанию движениям и т.п.). Если это не удается, мальчика уводят в уединенное место, выполняют с ним вместе ряд физических упражнений, затем после трех спокойно выполненных упражнений предлагают невербальное задание (паззл, раскраску), после чего возвращаются в класс к исходному заданию.</a:t>
            </a:r>
          </a:p>
          <a:p>
            <a:pPr marL="0" indent="0">
              <a:buNone/>
            </a:pPr>
            <a:r>
              <a:rPr lang="ru-RU" dirty="0"/>
              <a:t>4. Текущая оценка проблемного поведения (измерение частоты случаев проявления </a:t>
            </a:r>
            <a:r>
              <a:rPr lang="ru-RU" dirty="0" err="1"/>
              <a:t>самоагрессии</a:t>
            </a:r>
            <a:r>
              <a:rPr lang="ru-RU" dirty="0"/>
              <a:t> в процессе коррекции).</a:t>
            </a:r>
          </a:p>
          <a:p>
            <a:pPr marL="0" indent="0">
              <a:buNone/>
            </a:pPr>
            <a:r>
              <a:rPr lang="ru-RU" dirty="0" smtClean="0"/>
              <a:t>5</a:t>
            </a:r>
            <a:r>
              <a:rPr lang="ru-RU" dirty="0"/>
              <a:t>. Вывод об эффективности проведенной работы.</a:t>
            </a:r>
          </a:p>
          <a:p>
            <a:endParaRPr lang="ru-RU" dirty="0"/>
          </a:p>
        </p:txBody>
      </p:sp>
    </p:spTree>
    <p:extLst>
      <p:ext uri="{BB962C8B-B14F-4D97-AF65-F5344CB8AC3E}">
        <p14:creationId xmlns:p14="http://schemas.microsoft.com/office/powerpoint/2010/main" val="2550386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algn="ctr"/>
            <a:r>
              <a:rPr lang="ru-RU" altLang="ru-RU" dirty="0" smtClean="0"/>
              <a:t>Список литературы:</a:t>
            </a:r>
          </a:p>
        </p:txBody>
      </p:sp>
      <p:sp>
        <p:nvSpPr>
          <p:cNvPr id="3075" name="Объект 2"/>
          <p:cNvSpPr>
            <a:spLocks noGrp="1"/>
          </p:cNvSpPr>
          <p:nvPr>
            <p:ph idx="1"/>
          </p:nvPr>
        </p:nvSpPr>
        <p:spPr/>
        <p:txBody>
          <a:bodyPr>
            <a:normAutofit/>
          </a:bodyPr>
          <a:lstStyle/>
          <a:p>
            <a:r>
              <a:rPr lang="ru-RU" altLang="ru-RU" sz="2400" dirty="0"/>
              <a:t>Роберт </a:t>
            </a:r>
            <a:r>
              <a:rPr lang="ru-RU" altLang="ru-RU" sz="2400" dirty="0" err="1" smtClean="0"/>
              <a:t>Шрамм</a:t>
            </a:r>
            <a:r>
              <a:rPr lang="ru-RU" altLang="ru-RU" sz="2400" dirty="0" smtClean="0"/>
              <a:t> «Детский аутизм и АВА» (5 </a:t>
            </a:r>
            <a:r>
              <a:rPr lang="ru-RU" altLang="ru-RU" sz="2400" dirty="0"/>
              <a:t>глава про руководящий </a:t>
            </a:r>
            <a:r>
              <a:rPr lang="ru-RU" altLang="ru-RU" sz="2400" dirty="0" smtClean="0"/>
              <a:t>контроль)</a:t>
            </a:r>
          </a:p>
          <a:p>
            <a:r>
              <a:rPr lang="ru-RU" altLang="ru-RU" sz="2400" dirty="0" smtClean="0"/>
              <a:t>Анна Корниенко «Воспитание детей» учебники для родителей</a:t>
            </a:r>
          </a:p>
          <a:p>
            <a:r>
              <a:rPr lang="ru-RU" altLang="ru-RU" sz="2400" dirty="0" smtClean="0"/>
              <a:t>Тара </a:t>
            </a:r>
            <a:r>
              <a:rPr lang="ru-RU" altLang="ru-RU" sz="2400" dirty="0" err="1" smtClean="0"/>
              <a:t>Делани</a:t>
            </a:r>
            <a:r>
              <a:rPr lang="ru-RU" altLang="ru-RU" sz="2400" dirty="0" smtClean="0"/>
              <a:t> «Развитие основных навыков у детей с аутизмом»</a:t>
            </a:r>
          </a:p>
          <a:p>
            <a:r>
              <a:rPr lang="ru-RU" altLang="ru-RU" sz="2400" dirty="0" smtClean="0"/>
              <a:t>Мэри </a:t>
            </a:r>
            <a:r>
              <a:rPr lang="ru-RU" altLang="ru-RU" sz="2400" dirty="0"/>
              <a:t>Л</a:t>
            </a:r>
            <a:r>
              <a:rPr lang="ru-RU" altLang="ru-RU" sz="2400" dirty="0" smtClean="0"/>
              <a:t>инч </a:t>
            </a:r>
            <a:r>
              <a:rPr lang="ru-RU" altLang="ru-RU" sz="2400" dirty="0" err="1" smtClean="0"/>
              <a:t>Барбера</a:t>
            </a:r>
            <a:r>
              <a:rPr lang="ru-RU" altLang="ru-RU" sz="2400" dirty="0" smtClean="0"/>
              <a:t> «Вербально-поведенческий подход в АВА-Терапии»</a:t>
            </a:r>
          </a:p>
        </p:txBody>
      </p:sp>
    </p:spTree>
    <p:extLst>
      <p:ext uri="{BB962C8B-B14F-4D97-AF65-F5344CB8AC3E}">
        <p14:creationId xmlns:p14="http://schemas.microsoft.com/office/powerpoint/2010/main" val="37372813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Спасибо за внимание!</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55127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pPr algn="ctr"/>
            <a:r>
              <a:rPr lang="ru-RU" altLang="ru-RU" dirty="0" smtClean="0"/>
              <a:t>Нежелательное поведение</a:t>
            </a:r>
            <a:br>
              <a:rPr lang="ru-RU" altLang="ru-RU" dirty="0" smtClean="0"/>
            </a:br>
            <a:r>
              <a:rPr lang="ru-RU" altLang="ru-RU" dirty="0" smtClean="0"/>
              <a:t>(причины)</a:t>
            </a:r>
          </a:p>
        </p:txBody>
      </p:sp>
      <p:sp>
        <p:nvSpPr>
          <p:cNvPr id="12291" name="Объект 2"/>
          <p:cNvSpPr>
            <a:spLocks noGrp="1"/>
          </p:cNvSpPr>
          <p:nvPr>
            <p:ph idx="1"/>
          </p:nvPr>
        </p:nvSpPr>
        <p:spPr/>
        <p:txBody>
          <a:bodyPr>
            <a:normAutofit/>
          </a:bodyPr>
          <a:lstStyle/>
          <a:p>
            <a:r>
              <a:rPr lang="ru-RU" altLang="ru-RU" sz="3600" dirty="0" smtClean="0"/>
              <a:t>Внимание</a:t>
            </a:r>
          </a:p>
          <a:p>
            <a:r>
              <a:rPr lang="ru-RU" altLang="ru-RU" sz="3600" dirty="0" smtClean="0"/>
              <a:t>Избегание наказания</a:t>
            </a:r>
          </a:p>
          <a:p>
            <a:r>
              <a:rPr lang="ru-RU" altLang="ru-RU" sz="3600" dirty="0" smtClean="0"/>
              <a:t>Получить то, что хочешь</a:t>
            </a:r>
          </a:p>
          <a:p>
            <a:r>
              <a:rPr lang="ru-RU" altLang="ru-RU" sz="3600" dirty="0" smtClean="0"/>
              <a:t>Контроль за ситуацией</a:t>
            </a:r>
          </a:p>
          <a:p>
            <a:r>
              <a:rPr lang="ru-RU" altLang="ru-RU" sz="3600" dirty="0" err="1" smtClean="0"/>
              <a:t>Самостимуляция</a:t>
            </a:r>
            <a:r>
              <a:rPr lang="ru-RU" altLang="ru-RU" sz="3600" dirty="0" smtClean="0"/>
              <a:t> </a:t>
            </a:r>
          </a:p>
        </p:txBody>
      </p:sp>
    </p:spTree>
    <p:extLst>
      <p:ext uri="{BB962C8B-B14F-4D97-AF65-F5344CB8AC3E}">
        <p14:creationId xmlns:p14="http://schemas.microsoft.com/office/powerpoint/2010/main" val="2765741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normAutofit/>
          </a:bodyPr>
          <a:lstStyle/>
          <a:p>
            <a:pPr algn="ctr"/>
            <a:r>
              <a:rPr lang="ru-RU" altLang="ru-RU" dirty="0" smtClean="0"/>
              <a:t>Подкрепление</a:t>
            </a:r>
            <a:br>
              <a:rPr lang="ru-RU" altLang="ru-RU" dirty="0" smtClean="0"/>
            </a:br>
            <a:r>
              <a:rPr lang="ru-RU" altLang="ru-RU" dirty="0" smtClean="0"/>
              <a:t> </a:t>
            </a:r>
          </a:p>
        </p:txBody>
      </p:sp>
      <p:sp>
        <p:nvSpPr>
          <p:cNvPr id="11267" name="Объект 2"/>
          <p:cNvSpPr>
            <a:spLocks noGrp="1"/>
          </p:cNvSpPr>
          <p:nvPr>
            <p:ph idx="1"/>
          </p:nvPr>
        </p:nvSpPr>
        <p:spPr/>
        <p:txBody>
          <a:bodyPr>
            <a:normAutofit/>
          </a:bodyPr>
          <a:lstStyle/>
          <a:p>
            <a:r>
              <a:rPr lang="ru-RU" altLang="ru-RU" sz="3600" dirty="0" smtClean="0"/>
              <a:t>Найти </a:t>
            </a:r>
            <a:r>
              <a:rPr lang="ru-RU" altLang="ru-RU" sz="3600" dirty="0"/>
              <a:t>мотивационный фактор значимый для ребенка</a:t>
            </a:r>
            <a:endParaRPr lang="ru-RU" altLang="ru-RU" sz="3600" dirty="0" smtClean="0"/>
          </a:p>
          <a:p>
            <a:r>
              <a:rPr lang="ru-RU" altLang="ru-RU" sz="3600" dirty="0" smtClean="0"/>
              <a:t>Систематическое тестирование мотивационного стимула коробка с предметами (хочешь поиграем? Ой, какая игрушка, что ты хочешь?)</a:t>
            </a:r>
          </a:p>
        </p:txBody>
      </p:sp>
    </p:spTree>
    <p:extLst>
      <p:ext uri="{BB962C8B-B14F-4D97-AF65-F5344CB8AC3E}">
        <p14:creationId xmlns:p14="http://schemas.microsoft.com/office/powerpoint/2010/main" val="2607019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normAutofit fontScale="90000"/>
          </a:bodyPr>
          <a:lstStyle/>
          <a:p>
            <a:pPr algn="ctr"/>
            <a:r>
              <a:rPr lang="ru-RU" altLang="ru-RU" dirty="0" smtClean="0"/>
              <a:t>Реакционный план</a:t>
            </a:r>
            <a:br>
              <a:rPr lang="ru-RU" altLang="ru-RU" dirty="0" smtClean="0"/>
            </a:br>
            <a:r>
              <a:rPr lang="ru-RU" dirty="0"/>
              <a:t>Что делать когда возникает НЖП?</a:t>
            </a:r>
            <a:br>
              <a:rPr lang="ru-RU" dirty="0"/>
            </a:br>
            <a:endParaRPr lang="ru-RU" altLang="ru-RU" dirty="0" smtClean="0"/>
          </a:p>
        </p:txBody>
      </p:sp>
      <p:sp>
        <p:nvSpPr>
          <p:cNvPr id="3" name="Объект 2"/>
          <p:cNvSpPr>
            <a:spLocks noGrp="1"/>
          </p:cNvSpPr>
          <p:nvPr>
            <p:ph idx="1"/>
          </p:nvPr>
        </p:nvSpPr>
        <p:spPr>
          <a:xfrm>
            <a:off x="677334" y="1930400"/>
            <a:ext cx="8596668" cy="3880773"/>
          </a:xfrm>
        </p:spPr>
        <p:txBody>
          <a:bodyPr rtlCol="0">
            <a:noAutofit/>
          </a:bodyPr>
          <a:lstStyle/>
          <a:p>
            <a:pPr marL="0" indent="0" fontAlgn="auto">
              <a:spcAft>
                <a:spcPts val="0"/>
              </a:spcAft>
              <a:buNone/>
              <a:defRPr/>
            </a:pPr>
            <a:r>
              <a:rPr lang="ru-RU" sz="2400" dirty="0" smtClean="0"/>
              <a:t>1.Мы даем поощрение за каждые минуты хорошего поведения</a:t>
            </a:r>
          </a:p>
          <a:p>
            <a:pPr marL="0" indent="0" fontAlgn="auto">
              <a:spcAft>
                <a:spcPts val="0"/>
              </a:spcAft>
              <a:buNone/>
              <a:defRPr/>
            </a:pPr>
            <a:r>
              <a:rPr lang="ru-RU" sz="2400" dirty="0" smtClean="0"/>
              <a:t>2. Если возникает НЖП мы не расстраиваемся, мы не переживаем. Мы прерываем действие несмотря в глаза, оказываем минимальное внимание.</a:t>
            </a:r>
          </a:p>
          <a:p>
            <a:pPr marL="0" indent="0" fontAlgn="auto">
              <a:spcAft>
                <a:spcPts val="0"/>
              </a:spcAft>
              <a:buNone/>
              <a:defRPr/>
            </a:pPr>
            <a:r>
              <a:rPr lang="ru-RU" sz="2400" dirty="0" smtClean="0"/>
              <a:t>3. Если что-то кидает, он не получает поощрение</a:t>
            </a:r>
          </a:p>
          <a:p>
            <a:pPr marL="0" indent="0" fontAlgn="auto">
              <a:spcAft>
                <a:spcPts val="0"/>
              </a:spcAft>
              <a:buNone/>
              <a:defRPr/>
            </a:pPr>
            <a:r>
              <a:rPr lang="ru-RU" sz="2400" dirty="0" smtClean="0"/>
              <a:t>4.Сохранение спокойствия  </a:t>
            </a:r>
          </a:p>
          <a:p>
            <a:pPr marL="0" indent="0" fontAlgn="auto">
              <a:spcAft>
                <a:spcPts val="0"/>
              </a:spcAft>
              <a:buNone/>
              <a:defRPr/>
            </a:pPr>
            <a:r>
              <a:rPr lang="ru-RU" sz="2400" dirty="0" smtClean="0"/>
              <a:t>5.Замещение НЖП на адекватное</a:t>
            </a:r>
          </a:p>
          <a:p>
            <a:pPr marL="0" indent="0" fontAlgn="auto">
              <a:spcAft>
                <a:spcPts val="0"/>
              </a:spcAft>
              <a:buNone/>
              <a:defRPr/>
            </a:pPr>
            <a:r>
              <a:rPr lang="ru-RU" sz="2400" dirty="0" smtClean="0"/>
              <a:t>6.Создавать ситуации, чтобы у ребенка возникло желание что-то просить, говорить</a:t>
            </a: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pPr algn="ctr"/>
            <a:r>
              <a:rPr lang="ru-RU" altLang="ru-RU" dirty="0" smtClean="0"/>
              <a:t>Порядок работы с проблемным поведением   </a:t>
            </a:r>
          </a:p>
        </p:txBody>
      </p:sp>
      <p:sp>
        <p:nvSpPr>
          <p:cNvPr id="3" name="Объект 2"/>
          <p:cNvSpPr>
            <a:spLocks noGrp="1"/>
          </p:cNvSpPr>
          <p:nvPr>
            <p:ph idx="1"/>
          </p:nvPr>
        </p:nvSpPr>
        <p:spPr>
          <a:xfrm>
            <a:off x="677334" y="1756828"/>
            <a:ext cx="8596668" cy="3880773"/>
          </a:xfrm>
        </p:spPr>
        <p:txBody>
          <a:bodyPr rtlCol="0">
            <a:noAutofit/>
          </a:bodyPr>
          <a:lstStyle/>
          <a:p>
            <a:pPr marL="0" indent="0" fontAlgn="auto">
              <a:spcAft>
                <a:spcPts val="0"/>
              </a:spcAft>
              <a:buNone/>
              <a:defRPr/>
            </a:pPr>
            <a:r>
              <a:rPr lang="ru-RU" sz="2400" dirty="0" smtClean="0"/>
              <a:t>1.Точное описание проблемного поведения.</a:t>
            </a:r>
            <a:br>
              <a:rPr lang="ru-RU" sz="2400" dirty="0" smtClean="0"/>
            </a:br>
            <a:r>
              <a:rPr lang="ru-RU" sz="2400" dirty="0" smtClean="0"/>
              <a:t>2. Оценка проблемного поведения (измерение частоты случаев проявления стереотипий) до начала коррекции.</a:t>
            </a:r>
            <a:br>
              <a:rPr lang="ru-RU" sz="2400" dirty="0" smtClean="0"/>
            </a:br>
            <a:r>
              <a:rPr lang="ru-RU" sz="2400" dirty="0" smtClean="0"/>
              <a:t>В течение нескольких дней  отмечаю случаи проявления данного поведения в специальном бланке.</a:t>
            </a:r>
            <a:br>
              <a:rPr lang="ru-RU" sz="2400" dirty="0" smtClean="0"/>
            </a:br>
            <a:r>
              <a:rPr lang="ru-RU" sz="2400" dirty="0" smtClean="0"/>
              <a:t>3. Описание способа коррекции проблемного поведения.</a:t>
            </a:r>
            <a:br>
              <a:rPr lang="ru-RU" sz="2400" dirty="0" smtClean="0"/>
            </a:br>
            <a:r>
              <a:rPr lang="ru-RU" sz="2400" dirty="0" smtClean="0"/>
              <a:t>4. Текущая оценка проблемного поведения (измерение частоты случаев проявления НЖП в процессе коррекции).</a:t>
            </a:r>
            <a:br>
              <a:rPr lang="ru-RU" sz="2400" dirty="0" smtClean="0"/>
            </a:br>
            <a:r>
              <a:rPr lang="ru-RU" sz="2400" dirty="0" smtClean="0"/>
              <a:t>После начала коррекции в течении 1-2 месяцев отмечаю случаи проявления данного поведения, которые фиксирую в бланке.</a:t>
            </a:r>
            <a:br>
              <a:rPr lang="ru-RU" sz="2400" dirty="0" smtClean="0"/>
            </a:br>
            <a:r>
              <a:rPr lang="ru-RU" sz="2400" dirty="0" smtClean="0"/>
              <a:t>5. Вывод об эффективности проведенной работы.</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Объект 13"/>
          <p:cNvGraphicFramePr>
            <a:graphicFrameLocks noGrp="1"/>
          </p:cNvGraphicFramePr>
          <p:nvPr>
            <p:ph idx="1"/>
            <p:extLst>
              <p:ext uri="{D42A27DB-BD31-4B8C-83A1-F6EECF244321}">
                <p14:modId xmlns:p14="http://schemas.microsoft.com/office/powerpoint/2010/main" val="3202976629"/>
              </p:ext>
            </p:extLst>
          </p:nvPr>
        </p:nvGraphicFramePr>
        <p:xfrm>
          <a:off x="0" y="285008"/>
          <a:ext cx="10488168" cy="6572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6084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677334" y="0"/>
            <a:ext cx="8596668" cy="1320800"/>
          </a:xfrm>
        </p:spPr>
        <p:txBody>
          <a:bodyPr>
            <a:normAutofit fontScale="90000"/>
          </a:bodyPr>
          <a:lstStyle/>
          <a:p>
            <a:pPr algn="ctr"/>
            <a:r>
              <a:rPr lang="ru-RU" altLang="ru-RU" b="1" u="sng" dirty="0" smtClean="0">
                <a:solidFill>
                  <a:schemeClr val="tx1"/>
                </a:solidFill>
                <a:hlinkClick r:id="rId2"/>
              </a:rPr>
              <a:t/>
            </a:r>
            <a:br>
              <a:rPr lang="ru-RU" altLang="ru-RU" b="1" u="sng" dirty="0" smtClean="0">
                <a:solidFill>
                  <a:schemeClr val="tx1"/>
                </a:solidFill>
                <a:hlinkClick r:id="rId2"/>
              </a:rPr>
            </a:br>
            <a:r>
              <a:rPr lang="ru-RU" altLang="ru-RU" sz="4000" u="sng" dirty="0" smtClean="0">
                <a:solidFill>
                  <a:schemeClr val="accent1">
                    <a:lumMod val="60000"/>
                    <a:lumOff val="40000"/>
                  </a:schemeClr>
                </a:solidFill>
              </a:rPr>
              <a:t>1.Стереотипии</a:t>
            </a:r>
            <a:r>
              <a:rPr lang="ru-RU" altLang="ru-RU" sz="4000" dirty="0">
                <a:solidFill>
                  <a:schemeClr val="accent1">
                    <a:lumMod val="60000"/>
                    <a:lumOff val="40000"/>
                  </a:schemeClr>
                </a:solidFill>
              </a:rPr>
              <a:t/>
            </a:r>
            <a:br>
              <a:rPr lang="ru-RU" altLang="ru-RU" sz="4000" dirty="0">
                <a:solidFill>
                  <a:schemeClr val="accent1">
                    <a:lumMod val="60000"/>
                    <a:lumOff val="40000"/>
                  </a:schemeClr>
                </a:solidFill>
              </a:rPr>
            </a:br>
            <a:endParaRPr lang="ru-RU" altLang="ru-RU" sz="4000" dirty="0" smtClean="0">
              <a:solidFill>
                <a:schemeClr val="accent1">
                  <a:lumMod val="60000"/>
                  <a:lumOff val="40000"/>
                </a:schemeClr>
              </a:solidFill>
            </a:endParaRPr>
          </a:p>
        </p:txBody>
      </p:sp>
      <p:sp>
        <p:nvSpPr>
          <p:cNvPr id="16387" name="Объект 2"/>
          <p:cNvSpPr>
            <a:spLocks noGrp="1"/>
          </p:cNvSpPr>
          <p:nvPr>
            <p:ph idx="1"/>
          </p:nvPr>
        </p:nvSpPr>
        <p:spPr>
          <a:xfrm>
            <a:off x="677334" y="1780578"/>
            <a:ext cx="8596668" cy="3880773"/>
          </a:xfrm>
        </p:spPr>
        <p:txBody>
          <a:bodyPr>
            <a:normAutofit fontScale="92500" lnSpcReduction="20000"/>
          </a:bodyPr>
          <a:lstStyle/>
          <a:p>
            <a:pPr marL="0" indent="0" algn="ctr">
              <a:buNone/>
            </a:pPr>
            <a:r>
              <a:rPr lang="ru-RU" altLang="ru-RU" sz="2800" u="sng" dirty="0" smtClean="0"/>
              <a:t>Корректируемое поведение</a:t>
            </a:r>
            <a:r>
              <a:rPr lang="ru-RU" altLang="ru-RU" sz="2800" dirty="0" smtClean="0"/>
              <a:t>:</a:t>
            </a:r>
          </a:p>
          <a:p>
            <a:r>
              <a:rPr lang="ru-RU" altLang="ru-RU" sz="2800" dirty="0" smtClean="0"/>
              <a:t> а) двигательные стереотипии (раскачивания, потряхивание руками, перебирание пальцами, раскручивание различных предметов; хождение по определенной траектории – например, вдоль стен; кручение на месте; хождение на носках и т.п.);  </a:t>
            </a:r>
          </a:p>
          <a:p>
            <a:r>
              <a:rPr lang="ru-RU" altLang="ru-RU" sz="2800" dirty="0" smtClean="0"/>
              <a:t>б) сенсорные и сенсорно-двигательные стереотипии (зажмуривание глаз, затыкание ушей, прищуривание, ощупывание определенных по текстуре поверхностей, обнюхивание, облизывание и т.п.).</a:t>
            </a:r>
          </a:p>
          <a:p>
            <a:endParaRPr lang="ru-RU" altLang="ru-RU"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605</TotalTime>
  <Words>2172</Words>
  <Application>Microsoft Office PowerPoint</Application>
  <PresentationFormat>Широкоэкранный</PresentationFormat>
  <Paragraphs>176</Paragraphs>
  <Slides>34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Calibri</vt:lpstr>
      <vt:lpstr>Trebuchet MS</vt:lpstr>
      <vt:lpstr>Wingdings 3</vt:lpstr>
      <vt:lpstr>Грань</vt:lpstr>
      <vt:lpstr>Основные приемы и техники работы с нежелательным поведением</vt:lpstr>
      <vt:lpstr>Нежелательное (проблемное) поведение</vt:lpstr>
      <vt:lpstr>Неправильные реакции на НЖП</vt:lpstr>
      <vt:lpstr>Нежелательное поведение (причины)</vt:lpstr>
      <vt:lpstr>Подкрепление  </vt:lpstr>
      <vt:lpstr>Реакционный план Что делать когда возникает НЖП? </vt:lpstr>
      <vt:lpstr>Порядок работы с проблемным поведением   </vt:lpstr>
      <vt:lpstr>Презентация PowerPoint</vt:lpstr>
      <vt:lpstr> 1.Стереотипии </vt:lpstr>
      <vt:lpstr> Способы коррекции стереотипий </vt:lpstr>
      <vt:lpstr>Пример работы с проблемным поведением: </vt:lpstr>
      <vt:lpstr>2. Неадекватный крик </vt:lpstr>
      <vt:lpstr>Способы коррекции неадекватного крика. </vt:lpstr>
      <vt:lpstr>Пример работы с проблемным поведением: </vt:lpstr>
      <vt:lpstr>3. Неадекватный плач </vt:lpstr>
      <vt:lpstr>Способы коррекции неадекватного плача. </vt:lpstr>
      <vt:lpstr>Пример работы с проблемным поведением: </vt:lpstr>
      <vt:lpstr>4. Неадекватный смех </vt:lpstr>
      <vt:lpstr>Способы коррекции неадекватного смеха. </vt:lpstr>
      <vt:lpstr>Пример работы с проблемным поведением: </vt:lpstr>
      <vt:lpstr>5. Физическое сопротивление </vt:lpstr>
      <vt:lpstr>Способы коррекции физического сопротивления. </vt:lpstr>
      <vt:lpstr>Пример работы с проблемным поведением: </vt:lpstr>
      <vt:lpstr>6. Невыполнение инструкций, направленных на прерывание социально неприемлемого поведения </vt:lpstr>
      <vt:lpstr>Способы коррекции невыполнения инструкций, направленных на прерывание социально неприемлемого поведения </vt:lpstr>
      <vt:lpstr>Пример работы с проблемным поведением: </vt:lpstr>
      <vt:lpstr>7. Агрессия </vt:lpstr>
      <vt:lpstr>Способы коррекции агрессии. </vt:lpstr>
      <vt:lpstr>Пример работы с проблемным поведением</vt:lpstr>
      <vt:lpstr>8. Самоагрессия </vt:lpstr>
      <vt:lpstr>Способы коррекции самоагрессии. </vt:lpstr>
      <vt:lpstr>Пример работы с проблемным поведением: </vt:lpstr>
      <vt:lpstr>Список литературы:</vt:lpstr>
      <vt:lpstr>Спасибо за внимание!</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приемы и техники работы с нежелательным поведением</dc:title>
  <dc:creator>KAB15</dc:creator>
  <cp:lastModifiedBy>K001726</cp:lastModifiedBy>
  <cp:revision>29</cp:revision>
  <dcterms:created xsi:type="dcterms:W3CDTF">2020-12-16T08:47:55Z</dcterms:created>
  <dcterms:modified xsi:type="dcterms:W3CDTF">2023-03-28T00:56:04Z</dcterms:modified>
</cp:coreProperties>
</file>