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34"/>
  </p:notesMasterIdLst>
  <p:sldIdLst>
    <p:sldId id="256" r:id="rId2"/>
    <p:sldId id="295" r:id="rId3"/>
    <p:sldId id="273" r:id="rId4"/>
    <p:sldId id="274" r:id="rId5"/>
    <p:sldId id="275" r:id="rId6"/>
    <p:sldId id="276" r:id="rId7"/>
    <p:sldId id="277" r:id="rId8"/>
    <p:sldId id="278" r:id="rId9"/>
    <p:sldId id="280" r:id="rId10"/>
    <p:sldId id="279" r:id="rId11"/>
    <p:sldId id="281" r:id="rId12"/>
    <p:sldId id="282" r:id="rId13"/>
    <p:sldId id="283" r:id="rId14"/>
    <p:sldId id="284" r:id="rId15"/>
    <p:sldId id="285" r:id="rId16"/>
    <p:sldId id="288" r:id="rId17"/>
    <p:sldId id="287" r:id="rId18"/>
    <p:sldId id="289" r:id="rId19"/>
    <p:sldId id="286" r:id="rId20"/>
    <p:sldId id="290" r:id="rId21"/>
    <p:sldId id="291" r:id="rId22"/>
    <p:sldId id="292" r:id="rId23"/>
    <p:sldId id="293" r:id="rId24"/>
    <p:sldId id="296" r:id="rId25"/>
    <p:sldId id="297" r:id="rId26"/>
    <p:sldId id="294" r:id="rId27"/>
    <p:sldId id="257" r:id="rId28"/>
    <p:sldId id="260" r:id="rId29"/>
    <p:sldId id="264" r:id="rId30"/>
    <p:sldId id="298" r:id="rId31"/>
    <p:sldId id="299" r:id="rId32"/>
    <p:sldId id="300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B5236-58A5-490B-A478-0F3A10B8174A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1EA77D-8A28-4604-A6FB-79AB930783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362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1EA77D-8A28-4604-A6FB-79AB93078349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235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DC6E-4580-4E64-9D22-A032055C8BBC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DDD6-83BF-4B24-BAE7-9BA13EE3708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24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DC6E-4580-4E64-9D22-A032055C8BBC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DDD6-83BF-4B24-BAE7-9BA13EE37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469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DC6E-4580-4E64-9D22-A032055C8BBC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DDD6-83BF-4B24-BAE7-9BA13EE37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072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DC6E-4580-4E64-9D22-A032055C8BBC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DDD6-83BF-4B24-BAE7-9BA13EE37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91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DC6E-4580-4E64-9D22-A032055C8BBC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DDD6-83BF-4B24-BAE7-9BA13EE3708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6825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DC6E-4580-4E64-9D22-A032055C8BBC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DDD6-83BF-4B24-BAE7-9BA13EE37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63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DC6E-4580-4E64-9D22-A032055C8BBC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DDD6-83BF-4B24-BAE7-9BA13EE37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DC6E-4580-4E64-9D22-A032055C8BBC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DDD6-83BF-4B24-BAE7-9BA13EE37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89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DC6E-4580-4E64-9D22-A032055C8BBC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DDD6-83BF-4B24-BAE7-9BA13EE37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088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A9FDC6E-4580-4E64-9D22-A032055C8BBC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2EDDD6-83BF-4B24-BAE7-9BA13EE37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285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DC6E-4580-4E64-9D22-A032055C8BBC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DDD6-83BF-4B24-BAE7-9BA13EE370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74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A9FDC6E-4580-4E64-9D22-A032055C8BBC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62EDDD6-83BF-4B24-BAE7-9BA13EE37083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16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savateeva71@inbox.ru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6800" y="2573157"/>
            <a:ext cx="10058400" cy="1711686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rgbClr val="C00000"/>
                </a:solidFill>
              </a:rPr>
              <a:t>Итоги участия педагогов города Новосибирска в  1 этапе оценки предметных и методических компетенций  и апробации примерных рабочих программ</a:t>
            </a:r>
          </a:p>
        </p:txBody>
      </p:sp>
    </p:spTree>
    <p:extLst>
      <p:ext uri="{BB962C8B-B14F-4D97-AF65-F5344CB8AC3E}">
        <p14:creationId xmlns:p14="http://schemas.microsoft.com/office/powerpoint/2010/main" val="1702623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4F57146-AF33-43F5-A88A-9036A4076FBB}"/>
              </a:ext>
            </a:extLst>
          </p:cNvPr>
          <p:cNvSpPr/>
          <p:nvPr/>
        </p:nvSpPr>
        <p:spPr>
          <a:xfrm>
            <a:off x="668783" y="206081"/>
            <a:ext cx="11156273" cy="4255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Участие педагогов города Новосибирска в процедурах Оценки</a:t>
            </a: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оценке методических компетенций приняли участие 17 руководителей районных методических объединений города Новосибирска. В ходе проведения Оценки была своевременно осуществлена замена 2 педагогов. Обеспечено 100% участие руководителей методических объединений в процедуре Оценки.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Из заявленных для участия в процедурах Оценки 148 учителей – предметников приняли участие только 142 педагога/96%.  5 человек, из числа заявленных для участия в Оценки, были оперативно заменены в ходе ее проведения, 6 учителей математики, заявленных для участия в Оценке, не приняли  в ней участия.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них 3 педагога (50%) из образовательных организаций, реализующих программы углубленного изучения предметов(гимназий, лицеев), участвующих в региональном проектах по организации работы специализированных классов.  </a:t>
            </a:r>
          </a:p>
          <a:p>
            <a:pPr algn="ctr"/>
            <a:endParaRPr lang="ru-RU" sz="20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3FC8C26-CDBB-4D95-AB8C-281F1D7DF411}"/>
              </a:ext>
            </a:extLst>
          </p:cNvPr>
          <p:cNvSpPr/>
          <p:nvPr/>
        </p:nvSpPr>
        <p:spPr>
          <a:xfrm>
            <a:off x="773835" y="4435656"/>
            <a:ext cx="109461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Своевременную замену данных педагогов обеспечить не удалось, так как информация  об их возможном отсутствии на процедуре Оценки не была предоставлена ответственным методистам в районе  и муниципальному координатору.  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Таким образом, в оценке предметных компетенций по математике участвовало 33/85% учителей-предметников из 39 заявленных для участия. 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По другим предметам   обеспечено 100% участие педагогов в соответствии с квотой.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53933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8338CAC-CBC0-4BDD-A3ED-B567F2F37CB3}"/>
              </a:ext>
            </a:extLst>
          </p:cNvPr>
          <p:cNvSpPr/>
          <p:nvPr/>
        </p:nvSpPr>
        <p:spPr>
          <a:xfrm>
            <a:off x="645110" y="172459"/>
            <a:ext cx="10901779" cy="3041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75"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Оценки профессиональных компетенций методистов – педагогов, претендующих на вхождение в методический актив Новосибирской области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69875"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69875"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17 руководителей методических объединений учителей – предметников, участвующих в процедуре оценки предметных и методических компетенций,  успешно прошли Оценку 16 чел./94%.  По русскому языку, литературе, математике, информатике, истории, биологии, географии, химии   и физике все участники Оценки (100%) успешно прошли исследование и рекомендованы    для    включения    в    региональный методический актив.  Только по обществознанию участник Оценки не набрал необходимого количества баллов (результат: 19 балов, граничное значение успешности: 21 балл). 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69875"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Оценки педагогов города существенно выше средних результатов по Новосибирской области.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EF25905A-C85C-433E-A539-50C79CE7BC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536849"/>
              </p:ext>
            </p:extLst>
          </p:nvPr>
        </p:nvGraphicFramePr>
        <p:xfrm>
          <a:off x="346229" y="3213804"/>
          <a:ext cx="11381174" cy="324019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31375">
                  <a:extLst>
                    <a:ext uri="{9D8B030D-6E8A-4147-A177-3AD203B41FA5}">
                      <a16:colId xmlns:a16="http://schemas.microsoft.com/office/drawing/2014/main" val="4290087419"/>
                    </a:ext>
                  </a:extLst>
                </a:gridCol>
                <a:gridCol w="1377996">
                  <a:extLst>
                    <a:ext uri="{9D8B030D-6E8A-4147-A177-3AD203B41FA5}">
                      <a16:colId xmlns:a16="http://schemas.microsoft.com/office/drawing/2014/main" val="69574107"/>
                    </a:ext>
                  </a:extLst>
                </a:gridCol>
                <a:gridCol w="50425">
                  <a:extLst>
                    <a:ext uri="{9D8B030D-6E8A-4147-A177-3AD203B41FA5}">
                      <a16:colId xmlns:a16="http://schemas.microsoft.com/office/drawing/2014/main" val="1929643117"/>
                    </a:ext>
                  </a:extLst>
                </a:gridCol>
                <a:gridCol w="1455425">
                  <a:extLst>
                    <a:ext uri="{9D8B030D-6E8A-4147-A177-3AD203B41FA5}">
                      <a16:colId xmlns:a16="http://schemas.microsoft.com/office/drawing/2014/main" val="4213175936"/>
                    </a:ext>
                  </a:extLst>
                </a:gridCol>
                <a:gridCol w="1483676">
                  <a:extLst>
                    <a:ext uri="{9D8B030D-6E8A-4147-A177-3AD203B41FA5}">
                      <a16:colId xmlns:a16="http://schemas.microsoft.com/office/drawing/2014/main" val="832866760"/>
                    </a:ext>
                  </a:extLst>
                </a:gridCol>
                <a:gridCol w="50425">
                  <a:extLst>
                    <a:ext uri="{9D8B030D-6E8A-4147-A177-3AD203B41FA5}">
                      <a16:colId xmlns:a16="http://schemas.microsoft.com/office/drawing/2014/main" val="503902554"/>
                    </a:ext>
                  </a:extLst>
                </a:gridCol>
                <a:gridCol w="1483676">
                  <a:extLst>
                    <a:ext uri="{9D8B030D-6E8A-4147-A177-3AD203B41FA5}">
                      <a16:colId xmlns:a16="http://schemas.microsoft.com/office/drawing/2014/main" val="3760446437"/>
                    </a:ext>
                  </a:extLst>
                </a:gridCol>
                <a:gridCol w="1483676">
                  <a:extLst>
                    <a:ext uri="{9D8B030D-6E8A-4147-A177-3AD203B41FA5}">
                      <a16:colId xmlns:a16="http://schemas.microsoft.com/office/drawing/2014/main" val="1428359064"/>
                    </a:ext>
                  </a:extLst>
                </a:gridCol>
                <a:gridCol w="1632250">
                  <a:extLst>
                    <a:ext uri="{9D8B030D-6E8A-4147-A177-3AD203B41FA5}">
                      <a16:colId xmlns:a16="http://schemas.microsoft.com/office/drawing/2014/main" val="2831751312"/>
                    </a:ext>
                  </a:extLst>
                </a:gridCol>
                <a:gridCol w="1632250">
                  <a:extLst>
                    <a:ext uri="{9D8B030D-6E8A-4147-A177-3AD203B41FA5}">
                      <a16:colId xmlns:a16="http://schemas.microsoft.com/office/drawing/2014/main" val="536983436"/>
                    </a:ext>
                  </a:extLst>
                </a:gridCol>
              </a:tblGrid>
              <a:tr h="159335">
                <a:tc rowSpan="2">
                  <a:txBody>
                    <a:bodyPr/>
                    <a:lstStyle/>
                    <a:p>
                      <a:pPr marL="123190" marR="10985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№</a:t>
                      </a:r>
                      <a:endParaRPr lang="ru-RU" sz="1000">
                        <a:effectLst/>
                      </a:endParaRPr>
                    </a:p>
                    <a:p>
                      <a:pPr marL="92710" marR="793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spc="5">
                          <a:effectLst/>
                        </a:rPr>
                        <a:t>п</a:t>
                      </a:r>
                      <a:r>
                        <a:rPr lang="en-US" sz="1100">
                          <a:effectLst/>
                        </a:rPr>
                        <a:t>/п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Учебный предмет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marL="368300" marR="35687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город Новосибирск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68300" marR="35687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Новосибирская область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8794771"/>
                  </a:ext>
                </a:extLst>
              </a:tr>
              <a:tr h="9392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74295" indent="3619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 spc="5">
                          <a:effectLst/>
                        </a:rPr>
                        <a:t>К</a:t>
                      </a:r>
                      <a:r>
                        <a:rPr lang="ru-RU" sz="1100">
                          <a:effectLst/>
                        </a:rPr>
                        <a:t>ол</a:t>
                      </a:r>
                      <a:r>
                        <a:rPr lang="ru-RU" sz="1100" spc="5">
                          <a:effectLst/>
                        </a:rPr>
                        <a:t>и</a:t>
                      </a:r>
                      <a:r>
                        <a:rPr lang="ru-RU" sz="1100" spc="-5">
                          <a:effectLst/>
                        </a:rPr>
                        <a:t>-чес</a:t>
                      </a:r>
                      <a:r>
                        <a:rPr lang="ru-RU" sz="1100">
                          <a:effectLst/>
                        </a:rPr>
                        <a:t>тво</a:t>
                      </a:r>
                      <a:endParaRPr lang="ru-RU" sz="1000">
                        <a:effectLst/>
                      </a:endParaRPr>
                    </a:p>
                    <a:p>
                      <a:pPr marR="83820" indent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spc="-25">
                          <a:effectLst/>
                        </a:rPr>
                        <a:t>у</a:t>
                      </a:r>
                      <a:r>
                        <a:rPr lang="ru-RU" sz="1100" spc="5">
                          <a:effectLst/>
                        </a:rPr>
                        <a:t>ча</a:t>
                      </a:r>
                      <a:r>
                        <a:rPr lang="ru-RU" sz="1100" spc="-5">
                          <a:effectLst/>
                        </a:rPr>
                        <a:t>с</a:t>
                      </a:r>
                      <a:r>
                        <a:rPr lang="ru-RU" sz="1100">
                          <a:effectLst/>
                        </a:rPr>
                        <a:t>т-</a:t>
                      </a:r>
                      <a:r>
                        <a:rPr lang="ru-RU" sz="1100" spc="10">
                          <a:effectLst/>
                        </a:rPr>
                        <a:t>н</a:t>
                      </a:r>
                      <a:r>
                        <a:rPr lang="ru-RU" sz="1100" spc="5">
                          <a:effectLst/>
                        </a:rPr>
                        <a:t>ик</a:t>
                      </a:r>
                      <a:r>
                        <a:rPr lang="ru-RU" sz="1100">
                          <a:effectLst/>
                        </a:rPr>
                        <a:t>ов</a:t>
                      </a:r>
                      <a:endParaRPr lang="ru-RU" sz="1000">
                        <a:effectLst/>
                      </a:endParaRPr>
                    </a:p>
                    <a:p>
                      <a:pPr marR="206375" indent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Оц</a:t>
                      </a:r>
                      <a:r>
                        <a:rPr lang="ru-RU" sz="1100" spc="-5">
                          <a:effectLst/>
                        </a:rPr>
                        <a:t>е</a:t>
                      </a:r>
                      <a:r>
                        <a:rPr lang="ru-RU" sz="1100" spc="5">
                          <a:effectLst/>
                        </a:rPr>
                        <a:t>нк</a:t>
                      </a:r>
                      <a:r>
                        <a:rPr lang="ru-RU" sz="1100">
                          <a:effectLst/>
                        </a:rPr>
                        <a:t>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3619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Усп</a:t>
                      </a:r>
                      <a:r>
                        <a:rPr lang="en-US" sz="1100" spc="-5">
                          <a:effectLst/>
                        </a:rPr>
                        <a:t>е</a:t>
                      </a:r>
                      <a:r>
                        <a:rPr lang="en-US" sz="1100">
                          <a:effectLst/>
                        </a:rPr>
                        <a:t>ш</a:t>
                      </a:r>
                      <a:r>
                        <a:rPr lang="en-US" sz="1100" spc="5">
                          <a:effectLst/>
                        </a:rPr>
                        <a:t>н</a:t>
                      </a:r>
                      <a:r>
                        <a:rPr lang="en-US" sz="1100">
                          <a:effectLst/>
                        </a:rPr>
                        <a:t>о</a:t>
                      </a:r>
                      <a:endParaRPr lang="ru-RU" sz="1000">
                        <a:effectLst/>
                      </a:endParaRPr>
                    </a:p>
                    <a:p>
                      <a:pPr indent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spc="5">
                          <a:effectLst/>
                        </a:rPr>
                        <a:t>п</a:t>
                      </a:r>
                      <a:r>
                        <a:rPr lang="en-US" sz="1100">
                          <a:effectLst/>
                        </a:rPr>
                        <a:t>рошли</a:t>
                      </a:r>
                      <a:endParaRPr lang="ru-RU" sz="1000">
                        <a:effectLst/>
                      </a:endParaRPr>
                    </a:p>
                    <a:p>
                      <a:pPr indent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Оц</a:t>
                      </a:r>
                      <a:r>
                        <a:rPr lang="en-US" sz="1100" spc="-5">
                          <a:effectLst/>
                        </a:rPr>
                        <a:t>е</a:t>
                      </a:r>
                      <a:r>
                        <a:rPr lang="en-US" sz="1100" spc="5">
                          <a:effectLst/>
                        </a:rPr>
                        <a:t>н</a:t>
                      </a:r>
                      <a:r>
                        <a:rPr lang="en-US" sz="1100" spc="15">
                          <a:effectLst/>
                        </a:rPr>
                        <a:t>к</a:t>
                      </a:r>
                      <a:r>
                        <a:rPr lang="en-US" sz="1100">
                          <a:effectLst/>
                        </a:rPr>
                        <a:t>у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619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R="31115" indent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-25" dirty="0">
                          <a:solidFill>
                            <a:srgbClr val="FF0000"/>
                          </a:solidFill>
                          <a:effectLst/>
                        </a:rPr>
                        <a:t>у</a:t>
                      </a:r>
                      <a:r>
                        <a:rPr lang="en-US" sz="1100" b="1" spc="5" dirty="0" err="1">
                          <a:solidFill>
                            <a:srgbClr val="FF0000"/>
                          </a:solidFill>
                          <a:effectLst/>
                        </a:rPr>
                        <a:t>сп</a:t>
                      </a:r>
                      <a:r>
                        <a:rPr lang="en-US" sz="1100" b="1" spc="-5" dirty="0" err="1">
                          <a:solidFill>
                            <a:srgbClr val="FF0000"/>
                          </a:solidFill>
                          <a:effectLst/>
                        </a:rPr>
                        <a:t>е</a:t>
                      </a:r>
                      <a:r>
                        <a:rPr lang="en-US" sz="1100" b="1" dirty="0" err="1">
                          <a:solidFill>
                            <a:srgbClr val="FF0000"/>
                          </a:solidFill>
                          <a:effectLst/>
                        </a:rPr>
                        <a:t>ш</a:t>
                      </a:r>
                      <a:r>
                        <a:rPr lang="en-US" sz="1100" b="1" spc="5" dirty="0" err="1">
                          <a:solidFill>
                            <a:srgbClr val="FF0000"/>
                          </a:solidFill>
                          <a:effectLst/>
                        </a:rPr>
                        <a:t>н</a:t>
                      </a:r>
                      <a:r>
                        <a:rPr lang="en-US" sz="1100" b="1" dirty="0" err="1">
                          <a:solidFill>
                            <a:srgbClr val="FF0000"/>
                          </a:solidFill>
                          <a:effectLst/>
                        </a:rPr>
                        <a:t>о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R="31115" indent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spc="-5" dirty="0" err="1">
                          <a:solidFill>
                            <a:srgbClr val="FF0000"/>
                          </a:solidFill>
                          <a:effectLst/>
                        </a:rPr>
                        <a:t>с</a:t>
                      </a:r>
                      <a:r>
                        <a:rPr lang="en-US" sz="1100" b="1" dirty="0" err="1">
                          <a:solidFill>
                            <a:srgbClr val="FF0000"/>
                          </a:solidFill>
                          <a:effectLst/>
                        </a:rPr>
                        <a:t>ти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4295" indent="3619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 spc="5">
                          <a:effectLst/>
                        </a:rPr>
                        <a:t>К</a:t>
                      </a:r>
                      <a:r>
                        <a:rPr lang="ru-RU" sz="1100">
                          <a:effectLst/>
                        </a:rPr>
                        <a:t>ол</a:t>
                      </a:r>
                      <a:r>
                        <a:rPr lang="ru-RU" sz="1100" spc="5">
                          <a:effectLst/>
                        </a:rPr>
                        <a:t>и</a:t>
                      </a:r>
                      <a:r>
                        <a:rPr lang="ru-RU" sz="1100" spc="-5">
                          <a:effectLst/>
                        </a:rPr>
                        <a:t>-чес</a:t>
                      </a:r>
                      <a:r>
                        <a:rPr lang="ru-RU" sz="1100">
                          <a:effectLst/>
                        </a:rPr>
                        <a:t>тво</a:t>
                      </a:r>
                      <a:endParaRPr lang="ru-RU" sz="1000">
                        <a:effectLst/>
                      </a:endParaRPr>
                    </a:p>
                    <a:p>
                      <a:pPr marR="83820" indent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spc="-25">
                          <a:effectLst/>
                        </a:rPr>
                        <a:t>у</a:t>
                      </a:r>
                      <a:r>
                        <a:rPr lang="ru-RU" sz="1100" spc="5">
                          <a:effectLst/>
                        </a:rPr>
                        <a:t>ча</a:t>
                      </a:r>
                      <a:r>
                        <a:rPr lang="ru-RU" sz="1100" spc="-5">
                          <a:effectLst/>
                        </a:rPr>
                        <a:t>с</a:t>
                      </a:r>
                      <a:r>
                        <a:rPr lang="ru-RU" sz="1100">
                          <a:effectLst/>
                        </a:rPr>
                        <a:t>т-</a:t>
                      </a:r>
                      <a:r>
                        <a:rPr lang="ru-RU" sz="1100" spc="10">
                          <a:effectLst/>
                        </a:rPr>
                        <a:t>н</a:t>
                      </a:r>
                      <a:r>
                        <a:rPr lang="ru-RU" sz="1100" spc="5">
                          <a:effectLst/>
                        </a:rPr>
                        <a:t>ик</a:t>
                      </a:r>
                      <a:r>
                        <a:rPr lang="ru-RU" sz="1100">
                          <a:effectLst/>
                        </a:rPr>
                        <a:t>ов</a:t>
                      </a:r>
                      <a:endParaRPr lang="ru-RU" sz="1000">
                        <a:effectLst/>
                      </a:endParaRPr>
                    </a:p>
                    <a:p>
                      <a:pPr marR="356870" indent="3619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Оц</a:t>
                      </a:r>
                      <a:r>
                        <a:rPr lang="ru-RU" sz="1100" spc="-5">
                          <a:effectLst/>
                        </a:rPr>
                        <a:t>е</a:t>
                      </a:r>
                      <a:r>
                        <a:rPr lang="ru-RU" sz="1100" spc="5">
                          <a:effectLst/>
                        </a:rPr>
                        <a:t>нк</a:t>
                      </a:r>
                      <a:r>
                        <a:rPr lang="ru-RU" sz="1100">
                          <a:effectLst/>
                        </a:rPr>
                        <a:t>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381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Усп</a:t>
                      </a:r>
                      <a:r>
                        <a:rPr lang="en-US" sz="1100" spc="-5">
                          <a:effectLst/>
                        </a:rPr>
                        <a:t>е</a:t>
                      </a:r>
                      <a:r>
                        <a:rPr lang="en-US" sz="1100">
                          <a:effectLst/>
                        </a:rPr>
                        <a:t>ш</a:t>
                      </a:r>
                      <a:r>
                        <a:rPr lang="en-US" sz="1100" spc="5">
                          <a:effectLst/>
                        </a:rPr>
                        <a:t>н</a:t>
                      </a:r>
                      <a:r>
                        <a:rPr lang="en-US" sz="1100">
                          <a:effectLst/>
                        </a:rPr>
                        <a:t>о</a:t>
                      </a:r>
                      <a:endParaRPr lang="ru-RU" sz="1000">
                        <a:effectLst/>
                      </a:endParaRPr>
                    </a:p>
                    <a:p>
                      <a:pPr indent="381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spc="5">
                          <a:effectLst/>
                        </a:rPr>
                        <a:t>п</a:t>
                      </a:r>
                      <a:r>
                        <a:rPr lang="en-US" sz="1100">
                          <a:effectLst/>
                        </a:rPr>
                        <a:t>рошли</a:t>
                      </a:r>
                      <a:endParaRPr lang="ru-RU" sz="1000">
                        <a:effectLst/>
                      </a:endParaRPr>
                    </a:p>
                    <a:p>
                      <a:pPr indent="3810" algn="ctr">
                        <a:lnSpc>
                          <a:spcPts val="1335"/>
                        </a:lnSpc>
                        <a:spcAft>
                          <a:spcPts val="0"/>
                        </a:spcAft>
                        <a:tabLst>
                          <a:tab pos="3810" algn="l"/>
                        </a:tabLst>
                      </a:pPr>
                      <a:r>
                        <a:rPr lang="en-US" sz="1100">
                          <a:effectLst/>
                        </a:rPr>
                        <a:t>О</a:t>
                      </a:r>
                      <a:r>
                        <a:rPr lang="ru-RU" sz="1100">
                          <a:effectLst/>
                        </a:rPr>
                        <a:t>ц</a:t>
                      </a:r>
                      <a:r>
                        <a:rPr lang="en-US" sz="1100" spc="-5">
                          <a:effectLst/>
                        </a:rPr>
                        <a:t>е</a:t>
                      </a:r>
                      <a:r>
                        <a:rPr lang="en-US" sz="1100" spc="5">
                          <a:effectLst/>
                        </a:rPr>
                        <a:t>н</a:t>
                      </a:r>
                      <a:r>
                        <a:rPr lang="en-US" sz="1100" spc="15">
                          <a:effectLst/>
                        </a:rPr>
                        <a:t>к</a:t>
                      </a:r>
                      <a:r>
                        <a:rPr lang="en-US" sz="1100">
                          <a:effectLst/>
                        </a:rPr>
                        <a:t>у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3619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%</a:t>
                      </a:r>
                      <a:endParaRPr lang="ru-RU" sz="1000">
                        <a:effectLst/>
                      </a:endParaRPr>
                    </a:p>
                    <a:p>
                      <a:pPr indent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spc="-25">
                          <a:effectLst/>
                        </a:rPr>
                        <a:t>у</a:t>
                      </a:r>
                      <a:r>
                        <a:rPr lang="en-US" sz="1100" spc="5">
                          <a:effectLst/>
                        </a:rPr>
                        <a:t>сп</a:t>
                      </a:r>
                      <a:r>
                        <a:rPr lang="en-US" sz="1100" spc="-5">
                          <a:effectLst/>
                        </a:rPr>
                        <a:t>е</a:t>
                      </a:r>
                      <a:r>
                        <a:rPr lang="en-US" sz="1100">
                          <a:effectLst/>
                        </a:rPr>
                        <a:t>ш</a:t>
                      </a:r>
                      <a:r>
                        <a:rPr lang="en-US" sz="1100" spc="5">
                          <a:effectLst/>
                        </a:rPr>
                        <a:t>н</a:t>
                      </a:r>
                      <a:r>
                        <a:rPr lang="en-US" sz="1100">
                          <a:effectLst/>
                        </a:rPr>
                        <a:t>о</a:t>
                      </a:r>
                      <a:endParaRPr lang="ru-RU" sz="1000">
                        <a:effectLst/>
                      </a:endParaRPr>
                    </a:p>
                    <a:p>
                      <a:pPr indent="3619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ти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85632657"/>
                  </a:ext>
                </a:extLst>
              </a:tr>
              <a:tr h="244993">
                <a:tc>
                  <a:txBody>
                    <a:bodyPr/>
                    <a:lstStyle/>
                    <a:p>
                      <a:pPr marL="156845" marR="14541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4756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spc="-5" dirty="0" err="1">
                          <a:effectLst/>
                        </a:rPr>
                        <a:t>Б</a:t>
                      </a:r>
                      <a:r>
                        <a:rPr lang="en-US" sz="1000" spc="5" dirty="0" err="1">
                          <a:effectLst/>
                        </a:rPr>
                        <a:t>и</a:t>
                      </a:r>
                      <a:r>
                        <a:rPr lang="en-US" sz="1000" dirty="0" err="1">
                          <a:effectLst/>
                        </a:rPr>
                        <a:t>ол</a:t>
                      </a:r>
                      <a:r>
                        <a:rPr lang="ru-RU" sz="1000" dirty="0">
                          <a:effectLst/>
                        </a:rPr>
                        <a:t>о</a:t>
                      </a:r>
                      <a:r>
                        <a:rPr lang="en-US" sz="1000" dirty="0" err="1">
                          <a:effectLst/>
                        </a:rPr>
                        <a:t>г</a:t>
                      </a:r>
                      <a:r>
                        <a:rPr lang="en-US" sz="1000" spc="5" dirty="0" err="1">
                          <a:effectLst/>
                        </a:rPr>
                        <a:t>и</a:t>
                      </a:r>
                      <a:r>
                        <a:rPr lang="en-US" sz="1000" dirty="0" err="1">
                          <a:effectLst/>
                        </a:rPr>
                        <a:t>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29260" marR="41719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15925" marR="40640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92100" marR="28067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100%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067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0670" indent="381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8826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33%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14863716"/>
                  </a:ext>
                </a:extLst>
              </a:tr>
              <a:tr h="117823">
                <a:tc>
                  <a:txBody>
                    <a:bodyPr/>
                    <a:lstStyle/>
                    <a:p>
                      <a:pPr marL="156845" marR="14541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857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Геогр</a:t>
                      </a:r>
                      <a:r>
                        <a:rPr lang="en-US" sz="1000" spc="-5">
                          <a:effectLst/>
                        </a:rPr>
                        <a:t>а</a:t>
                      </a:r>
                      <a:r>
                        <a:rPr lang="en-US" sz="1000">
                          <a:effectLst/>
                        </a:rPr>
                        <a:t>ф</a:t>
                      </a:r>
                      <a:r>
                        <a:rPr lang="en-US" sz="1000" spc="5">
                          <a:effectLst/>
                        </a:rPr>
                        <a:t>и</a:t>
                      </a:r>
                      <a:r>
                        <a:rPr lang="en-US" sz="1000">
                          <a:effectLst/>
                        </a:rPr>
                        <a:t>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29260" marR="41719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15925" marR="40640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92100" marR="28067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067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0670" indent="381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8826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83%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00279792"/>
                  </a:ext>
                </a:extLst>
              </a:tr>
              <a:tr h="240219">
                <a:tc>
                  <a:txBody>
                    <a:bodyPr/>
                    <a:lstStyle/>
                    <a:p>
                      <a:pPr marL="156845" marR="14541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87630" indent="2857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Информ</a:t>
                      </a:r>
                      <a:r>
                        <a:rPr lang="en-US" sz="1000" spc="-5" dirty="0" err="1">
                          <a:effectLst/>
                        </a:rPr>
                        <a:t>а</a:t>
                      </a:r>
                      <a:r>
                        <a:rPr lang="en-US" sz="1000" dirty="0" err="1">
                          <a:effectLst/>
                        </a:rPr>
                        <a:t>т</a:t>
                      </a:r>
                      <a:r>
                        <a:rPr lang="en-US" sz="1000" spc="10" dirty="0" err="1">
                          <a:effectLst/>
                        </a:rPr>
                        <a:t>и</a:t>
                      </a:r>
                      <a:r>
                        <a:rPr lang="en-US" sz="1000" spc="5" dirty="0" err="1">
                          <a:effectLst/>
                        </a:rPr>
                        <a:t>к</a:t>
                      </a:r>
                      <a:r>
                        <a:rPr lang="en-US" sz="1000" dirty="0" err="1">
                          <a:effectLst/>
                        </a:rPr>
                        <a:t>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29260" marR="41719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15925" marR="40640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92100" marR="28067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067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067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8826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66%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30278082"/>
                  </a:ext>
                </a:extLst>
              </a:tr>
              <a:tr h="216118">
                <a:tc>
                  <a:txBody>
                    <a:bodyPr/>
                    <a:lstStyle/>
                    <a:p>
                      <a:pPr marL="156845" marR="14541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И</a:t>
                      </a:r>
                      <a:r>
                        <a:rPr lang="en-US" sz="1000" spc="-5">
                          <a:effectLst/>
                        </a:rPr>
                        <a:t>с</a:t>
                      </a:r>
                      <a:r>
                        <a:rPr lang="en-US" sz="1000">
                          <a:effectLst/>
                        </a:rPr>
                        <a:t>тор</a:t>
                      </a:r>
                      <a:r>
                        <a:rPr lang="en-US" sz="1000" spc="10">
                          <a:effectLst/>
                        </a:rPr>
                        <a:t>и</a:t>
                      </a:r>
                      <a:r>
                        <a:rPr lang="en-US" sz="1000">
                          <a:effectLst/>
                        </a:rPr>
                        <a:t>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1016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5925" marR="4064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92100" marR="28067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92100" marR="28067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067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8826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50%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24522541"/>
                  </a:ext>
                </a:extLst>
              </a:tr>
              <a:tr h="162170">
                <a:tc>
                  <a:txBody>
                    <a:bodyPr/>
                    <a:lstStyle/>
                    <a:p>
                      <a:pPr marL="156845" marR="14541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Л</a:t>
                      </a:r>
                      <a:r>
                        <a:rPr lang="en-US" sz="1000" spc="5">
                          <a:effectLst/>
                        </a:rPr>
                        <a:t>и</a:t>
                      </a:r>
                      <a:r>
                        <a:rPr lang="en-US" sz="1000">
                          <a:effectLst/>
                        </a:rPr>
                        <a:t>тер</a:t>
                      </a:r>
                      <a:r>
                        <a:rPr lang="en-US" sz="1000" spc="-5">
                          <a:effectLst/>
                        </a:rPr>
                        <a:t>а</a:t>
                      </a:r>
                      <a:r>
                        <a:rPr lang="en-US" sz="1000" spc="15">
                          <a:effectLst/>
                        </a:rPr>
                        <a:t>т</a:t>
                      </a:r>
                      <a:r>
                        <a:rPr lang="en-US" sz="1000" spc="-25">
                          <a:effectLst/>
                        </a:rPr>
                        <a:t>у</a:t>
                      </a:r>
                      <a:r>
                        <a:rPr lang="en-US" sz="1000">
                          <a:effectLst/>
                        </a:rPr>
                        <a:t>ра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91160" marR="37909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77825" marR="36830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813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          100%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813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          </a:t>
                      </a:r>
                      <a:r>
                        <a:rPr lang="en-US" sz="1100" dirty="0">
                          <a:effectLst/>
                        </a:rPr>
                        <a:t>11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                      </a:t>
                      </a:r>
                      <a:r>
                        <a:rPr lang="en-US" sz="1100" dirty="0">
                          <a:effectLst/>
                        </a:rPr>
                        <a:t>11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8130" marR="8826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              </a:t>
                      </a:r>
                      <a:r>
                        <a:rPr lang="en-US" sz="1100" dirty="0">
                          <a:effectLst/>
                        </a:rPr>
                        <a:t> 10</a:t>
                      </a:r>
                      <a:r>
                        <a:rPr lang="ru-RU" sz="1100" dirty="0">
                          <a:effectLst/>
                        </a:rPr>
                        <a:t>0%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4578514"/>
                  </a:ext>
                </a:extLst>
              </a:tr>
              <a:tr h="214748">
                <a:tc>
                  <a:txBody>
                    <a:bodyPr/>
                    <a:lstStyle/>
                    <a:p>
                      <a:pPr marL="156845" marR="14541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М</a:t>
                      </a:r>
                      <a:r>
                        <a:rPr lang="en-US" sz="1000" spc="-5">
                          <a:effectLst/>
                        </a:rPr>
                        <a:t>а</a:t>
                      </a:r>
                      <a:r>
                        <a:rPr lang="en-US" sz="1000">
                          <a:effectLst/>
                        </a:rPr>
                        <a:t>те</a:t>
                      </a:r>
                      <a:r>
                        <a:rPr lang="en-US" sz="1000" spc="-5">
                          <a:effectLst/>
                        </a:rPr>
                        <a:t>ма</a:t>
                      </a:r>
                      <a:r>
                        <a:rPr lang="en-US" sz="1000">
                          <a:effectLst/>
                        </a:rPr>
                        <a:t>т</a:t>
                      </a:r>
                      <a:r>
                        <a:rPr lang="en-US" sz="1000" spc="10">
                          <a:effectLst/>
                        </a:rPr>
                        <a:t>и</a:t>
                      </a:r>
                      <a:r>
                        <a:rPr lang="en-US" sz="1000" spc="5">
                          <a:effectLst/>
                        </a:rPr>
                        <a:t>к</a:t>
                      </a:r>
                      <a:r>
                        <a:rPr lang="en-US" sz="1000">
                          <a:effectLst/>
                        </a:rPr>
                        <a:t>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91160" marR="37909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r>
                        <a:rPr lang="en-US" sz="11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77825" marR="36830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r>
                        <a:rPr lang="en-US" sz="11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92100" marR="28067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067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067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8826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77%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21578691"/>
                  </a:ext>
                </a:extLst>
              </a:tr>
              <a:tr h="189485">
                <a:tc>
                  <a:txBody>
                    <a:bodyPr/>
                    <a:lstStyle/>
                    <a:p>
                      <a:pPr marL="156845" marR="14541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Общ</a:t>
                      </a:r>
                      <a:r>
                        <a:rPr lang="en-US" sz="1000" spc="-5" dirty="0" err="1">
                          <a:effectLst/>
                        </a:rPr>
                        <a:t>ес</a:t>
                      </a:r>
                      <a:r>
                        <a:rPr lang="en-US" sz="1000" dirty="0" err="1">
                          <a:effectLst/>
                        </a:rPr>
                        <a:t>тво</a:t>
                      </a:r>
                      <a:r>
                        <a:rPr lang="en-US" sz="1000" spc="5" dirty="0" err="1">
                          <a:effectLst/>
                        </a:rPr>
                        <a:t>зн</a:t>
                      </a:r>
                      <a:r>
                        <a:rPr lang="en-US" sz="1000" spc="-5" dirty="0" err="1">
                          <a:effectLst/>
                        </a:rPr>
                        <a:t>а</a:t>
                      </a:r>
                      <a:r>
                        <a:rPr lang="en-US" sz="1000" spc="5" dirty="0" err="1">
                          <a:effectLst/>
                        </a:rPr>
                        <a:t>ни</a:t>
                      </a:r>
                      <a:r>
                        <a:rPr lang="en-US" sz="1000" dirty="0" err="1">
                          <a:effectLst/>
                        </a:rPr>
                        <a:t>е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29260" marR="41719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15925" marR="40640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844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              0%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8445" algn="l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             </a:t>
                      </a:r>
                      <a:r>
                        <a:rPr lang="en-US" sz="1100" dirty="0">
                          <a:effectLst/>
                        </a:rPr>
                        <a:t>6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844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               </a:t>
                      </a:r>
                      <a:r>
                        <a:rPr lang="en-US" sz="110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8445" marR="8826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16,6</a:t>
                      </a:r>
                      <a:r>
                        <a:rPr lang="ru-RU" sz="1100" dirty="0">
                          <a:effectLst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04097375"/>
                  </a:ext>
                </a:extLst>
              </a:tr>
              <a:tr h="203025">
                <a:tc>
                  <a:txBody>
                    <a:bodyPr/>
                    <a:lstStyle/>
                    <a:p>
                      <a:pPr marL="156845" marR="14541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000" spc="15">
                          <a:effectLst/>
                        </a:rPr>
                        <a:t>Р</a:t>
                      </a:r>
                      <a:r>
                        <a:rPr lang="en-US" sz="1000" spc="-25">
                          <a:effectLst/>
                        </a:rPr>
                        <a:t>у</a:t>
                      </a:r>
                      <a:r>
                        <a:rPr lang="en-US" sz="1000" spc="-5">
                          <a:effectLst/>
                        </a:rPr>
                        <a:t>сс</a:t>
                      </a:r>
                      <a:r>
                        <a:rPr lang="en-US" sz="1000" spc="5">
                          <a:effectLst/>
                        </a:rPr>
                        <a:t>ки</a:t>
                      </a:r>
                      <a:r>
                        <a:rPr lang="en-US" sz="1000">
                          <a:effectLst/>
                        </a:rPr>
                        <a:t>й</a:t>
                      </a:r>
                      <a:r>
                        <a:rPr lang="en-US" sz="1000" spc="5">
                          <a:effectLst/>
                        </a:rPr>
                        <a:t> </a:t>
                      </a:r>
                      <a:r>
                        <a:rPr lang="ru-RU" sz="1000" spc="5">
                          <a:effectLst/>
                        </a:rPr>
                        <a:t>язык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91160" marR="37909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15925" marR="40640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844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           100%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8445" algn="l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            </a:t>
                      </a:r>
                      <a:r>
                        <a:rPr lang="en-US" sz="1100" dirty="0">
                          <a:effectLst/>
                        </a:rPr>
                        <a:t>11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844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               </a:t>
                      </a:r>
                      <a:r>
                        <a:rPr lang="en-US" sz="1100" dirty="0">
                          <a:effectLst/>
                        </a:rPr>
                        <a:t>7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8445" marR="8826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63,6</a:t>
                      </a:r>
                      <a:r>
                        <a:rPr lang="ru-RU" sz="1100" dirty="0">
                          <a:effectLst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63686310"/>
                  </a:ext>
                </a:extLst>
              </a:tr>
              <a:tr h="162170">
                <a:tc>
                  <a:txBody>
                    <a:bodyPr/>
                    <a:lstStyle/>
                    <a:p>
                      <a:pPr marL="156845" marR="14541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Ф</a:t>
                      </a:r>
                      <a:r>
                        <a:rPr lang="en-US" sz="1000" spc="5">
                          <a:effectLst/>
                        </a:rPr>
                        <a:t>из</a:t>
                      </a:r>
                      <a:r>
                        <a:rPr lang="en-US" sz="1000" spc="-5">
                          <a:effectLst/>
                        </a:rPr>
                        <a:t>и</a:t>
                      </a:r>
                      <a:r>
                        <a:rPr lang="en-US" sz="1000" spc="5">
                          <a:effectLst/>
                        </a:rPr>
                        <a:t>к</a:t>
                      </a:r>
                      <a:r>
                        <a:rPr lang="en-US" sz="1000">
                          <a:effectLst/>
                        </a:rPr>
                        <a:t>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9260" marR="41719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5925" marR="40640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7813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            100%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8130" algn="l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            </a:t>
                      </a:r>
                      <a:r>
                        <a:rPr lang="en-US" sz="1100" dirty="0">
                          <a:effectLst/>
                        </a:rPr>
                        <a:t>6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813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               </a:t>
                      </a:r>
                      <a:r>
                        <a:rPr lang="en-US" sz="1100" dirty="0">
                          <a:effectLst/>
                        </a:rPr>
                        <a:t>6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8130" marR="8826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</a:t>
                      </a:r>
                      <a:r>
                        <a:rPr lang="ru-RU" sz="1100" dirty="0">
                          <a:effectLst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82257784"/>
                  </a:ext>
                </a:extLst>
              </a:tr>
              <a:tr h="163304">
                <a:tc>
                  <a:txBody>
                    <a:bodyPr/>
                    <a:lstStyle/>
                    <a:p>
                      <a:pPr marL="142875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  </a:t>
                      </a:r>
                      <a:r>
                        <a:rPr lang="en-US" sz="110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Хи</a:t>
                      </a:r>
                      <a:r>
                        <a:rPr lang="en-US" sz="1000" spc="-5">
                          <a:effectLst/>
                        </a:rPr>
                        <a:t>м</a:t>
                      </a:r>
                      <a:r>
                        <a:rPr lang="en-US" sz="1000" spc="5">
                          <a:effectLst/>
                        </a:rPr>
                        <a:t>и</a:t>
                      </a:r>
                      <a:r>
                        <a:rPr lang="en-US" sz="1000">
                          <a:effectLst/>
                        </a:rPr>
                        <a:t>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9260" marR="41719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5925" marR="4064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92100" marR="28067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100%                 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92100" marR="28067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067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             </a:t>
                      </a:r>
                      <a:r>
                        <a:rPr lang="en-US" sz="110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74295">
                        <a:lnSpc>
                          <a:spcPts val="1345"/>
                        </a:lnSpc>
                        <a:spcAft>
                          <a:spcPts val="0"/>
                        </a:spcAft>
                        <a:tabLst>
                          <a:tab pos="716915" algn="l"/>
                        </a:tabLst>
                      </a:pPr>
                      <a:r>
                        <a:rPr lang="ru-RU" sz="1100" dirty="0">
                          <a:effectLst/>
                        </a:rPr>
                        <a:t>                 </a:t>
                      </a:r>
                      <a:r>
                        <a:rPr lang="en-US" sz="1100" dirty="0">
                          <a:effectLst/>
                        </a:rPr>
                        <a:t>7</a:t>
                      </a:r>
                      <a:r>
                        <a:rPr lang="ru-RU" sz="1100" dirty="0">
                          <a:effectLst/>
                        </a:rPr>
                        <a:t>5%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30183382"/>
                  </a:ext>
                </a:extLst>
              </a:tr>
              <a:tr h="162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7825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02895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02895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2895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2895" marR="8826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89737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9391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8B7FFC5-CEA5-4C8F-A112-7DC496B8A5DE}"/>
              </a:ext>
            </a:extLst>
          </p:cNvPr>
          <p:cNvSpPr/>
          <p:nvPr/>
        </p:nvSpPr>
        <p:spPr>
          <a:xfrm>
            <a:off x="399495" y="451822"/>
            <a:ext cx="11638625" cy="4819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оценки предметных и методических компетенций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учителей-предметников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Уровни предметных и методических компетенций педагогов в процессе Оценки определялись по методике ФИОКО: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Минимальный (1)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выставлялся участникам, не преодолевшим 30% ни в предметной, ни в методической частях. В отношении данных педагогов требуется принятие управленческих решений;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Низкий (2)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выставлялся участникам, преодолевшим 30% только в одной части: или предметной, или методической. В отношении данных педагогов требуется серьезная проработка вопроса о повышении квалификации;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Средний  (3)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–  выставлялся  участникам,  преодолевшим  30%  и  в предметной, и в методической части, но общий процент выполнения работы меньше 80%. Данных педагогов необходимо включать в систему профессионального развития;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Высокий  (4)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–  выставляется  участникам,  преодолевшим  30%  и  в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предметной, и в методической части, общий процент выполнения работы не менее 80%. Педагоги данной группы могут быть 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экспертами, преподавать на курсах повышения квалификации.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207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DAA8BB2-644B-405F-BD84-7132E8A82769}"/>
              </a:ext>
            </a:extLst>
          </p:cNvPr>
          <p:cNvSpPr/>
          <p:nvPr/>
        </p:nvSpPr>
        <p:spPr>
          <a:xfrm>
            <a:off x="798990" y="428322"/>
            <a:ext cx="99785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яли</a:t>
            </a:r>
            <a:r>
              <a:rPr lang="ru-RU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 142 педагога образовательных организаций города Новосибирска 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вяти </a:t>
            </a:r>
            <a:r>
              <a:rPr lang="ru-RU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 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метам. </a:t>
            </a:r>
            <a:endParaRPr lang="ru-RU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D6D2F68-19B1-4F03-8147-7F38D415D1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944682"/>
              </p:ext>
            </p:extLst>
          </p:nvPr>
        </p:nvGraphicFramePr>
        <p:xfrm>
          <a:off x="1100831" y="1719926"/>
          <a:ext cx="9978500" cy="447251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22778">
                  <a:extLst>
                    <a:ext uri="{9D8B030D-6E8A-4147-A177-3AD203B41FA5}">
                      <a16:colId xmlns:a16="http://schemas.microsoft.com/office/drawing/2014/main" val="1479861162"/>
                    </a:ext>
                  </a:extLst>
                </a:gridCol>
                <a:gridCol w="1562744">
                  <a:extLst>
                    <a:ext uri="{9D8B030D-6E8A-4147-A177-3AD203B41FA5}">
                      <a16:colId xmlns:a16="http://schemas.microsoft.com/office/drawing/2014/main" val="2468114331"/>
                    </a:ext>
                  </a:extLst>
                </a:gridCol>
                <a:gridCol w="1321931">
                  <a:extLst>
                    <a:ext uri="{9D8B030D-6E8A-4147-A177-3AD203B41FA5}">
                      <a16:colId xmlns:a16="http://schemas.microsoft.com/office/drawing/2014/main" val="1560773927"/>
                    </a:ext>
                  </a:extLst>
                </a:gridCol>
                <a:gridCol w="1322778">
                  <a:extLst>
                    <a:ext uri="{9D8B030D-6E8A-4147-A177-3AD203B41FA5}">
                      <a16:colId xmlns:a16="http://schemas.microsoft.com/office/drawing/2014/main" val="640791185"/>
                    </a:ext>
                  </a:extLst>
                </a:gridCol>
                <a:gridCol w="1081965">
                  <a:extLst>
                    <a:ext uri="{9D8B030D-6E8A-4147-A177-3AD203B41FA5}">
                      <a16:colId xmlns:a16="http://schemas.microsoft.com/office/drawing/2014/main" val="2336100291"/>
                    </a:ext>
                  </a:extLst>
                </a:gridCol>
                <a:gridCol w="1683152">
                  <a:extLst>
                    <a:ext uri="{9D8B030D-6E8A-4147-A177-3AD203B41FA5}">
                      <a16:colId xmlns:a16="http://schemas.microsoft.com/office/drawing/2014/main" val="150843341"/>
                    </a:ext>
                  </a:extLst>
                </a:gridCol>
                <a:gridCol w="1683152">
                  <a:extLst>
                    <a:ext uri="{9D8B030D-6E8A-4147-A177-3AD203B41FA5}">
                      <a16:colId xmlns:a16="http://schemas.microsoft.com/office/drawing/2014/main" val="4261669825"/>
                    </a:ext>
                  </a:extLst>
                </a:gridCol>
              </a:tblGrid>
              <a:tr h="347488">
                <a:tc rowSpan="2">
                  <a:txBody>
                    <a:bodyPr/>
                    <a:lstStyle/>
                    <a:p>
                      <a:pPr marL="9525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№</a:t>
                      </a:r>
                      <a:endParaRPr lang="ru-RU" sz="1200">
                        <a:effectLst/>
                      </a:endParaRPr>
                    </a:p>
                    <a:p>
                      <a:pPr marL="647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п</a:t>
                      </a:r>
                      <a:r>
                        <a:rPr lang="en-US" sz="1200">
                          <a:effectLst/>
                        </a:rPr>
                        <a:t>/п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229235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Уч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>
                          <a:effectLst/>
                        </a:rPr>
                        <a:t>б</a:t>
                      </a:r>
                      <a:r>
                        <a:rPr lang="en-US" sz="1200" spc="5">
                          <a:effectLst/>
                        </a:rPr>
                        <a:t>н</a:t>
                      </a:r>
                      <a:r>
                        <a:rPr lang="en-US" sz="1200">
                          <a:effectLst/>
                        </a:rPr>
                        <a:t>ый </a:t>
                      </a:r>
                      <a:r>
                        <a:rPr lang="en-US" sz="1200" spc="5">
                          <a:effectLst/>
                        </a:rPr>
                        <a:t>п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>
                          <a:effectLst/>
                        </a:rPr>
                        <a:t>дм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>
                          <a:effectLst/>
                        </a:rPr>
                        <a:t>т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278765" marR="26797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</a:rPr>
                        <a:t>В</a:t>
                      </a:r>
                      <a:r>
                        <a:rPr lang="en-US" sz="1200" spc="-5">
                          <a:effectLst/>
                        </a:rPr>
                        <a:t>се</a:t>
                      </a:r>
                      <a:r>
                        <a:rPr lang="ru-RU" sz="1200" spc="10">
                          <a:effectLst/>
                        </a:rPr>
                        <a:t>г</a:t>
                      </a:r>
                      <a:r>
                        <a:rPr lang="en-US" sz="1200">
                          <a:effectLst/>
                        </a:rPr>
                        <a:t>о</a:t>
                      </a:r>
                      <a:endParaRPr lang="ru-RU" sz="1200">
                        <a:effectLst/>
                      </a:endParaRPr>
                    </a:p>
                    <a:p>
                      <a:pPr marL="106680" marR="958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spc="-25">
                          <a:effectLst/>
                        </a:rPr>
                        <a:t>у</a:t>
                      </a:r>
                      <a:r>
                        <a:rPr lang="en-US" sz="1200" spc="5">
                          <a:effectLst/>
                        </a:rPr>
                        <a:t>ча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>
                          <a:effectLst/>
                        </a:rPr>
                        <a:t>т</a:t>
                      </a:r>
                      <a:r>
                        <a:rPr lang="en-US" sz="1200" spc="10">
                          <a:effectLst/>
                        </a:rPr>
                        <a:t>н</a:t>
                      </a:r>
                      <a:r>
                        <a:rPr lang="en-US" sz="1200" spc="5">
                          <a:effectLst/>
                        </a:rPr>
                        <a:t>ик</a:t>
                      </a:r>
                      <a:r>
                        <a:rPr lang="en-US" sz="1200">
                          <a:effectLst/>
                        </a:rPr>
                        <a:t>ов Оц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 spc="5">
                          <a:effectLst/>
                        </a:rPr>
                        <a:t>нк</a:t>
                      </a:r>
                      <a:r>
                        <a:rPr lang="en-US" sz="1200">
                          <a:effectLst/>
                        </a:rPr>
                        <a:t>и (</a:t>
                      </a:r>
                      <a:r>
                        <a:rPr lang="en-US" sz="1200" spc="-5">
                          <a:effectLst/>
                        </a:rPr>
                        <a:t>че</a:t>
                      </a:r>
                      <a:r>
                        <a:rPr lang="en-US" sz="1200">
                          <a:effectLst/>
                        </a:rPr>
                        <a:t>л.)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406400" marR="39243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 spc="5">
                          <a:effectLst/>
                        </a:rPr>
                        <a:t>Р</a:t>
                      </a:r>
                      <a:r>
                        <a:rPr lang="ru-RU" sz="1200" spc="-5">
                          <a:effectLst/>
                        </a:rPr>
                        <a:t>ас</a:t>
                      </a:r>
                      <a:r>
                        <a:rPr lang="ru-RU" sz="1200" spc="5">
                          <a:effectLst/>
                        </a:rPr>
                        <a:t>п</a:t>
                      </a:r>
                      <a:r>
                        <a:rPr lang="ru-RU" sz="1200">
                          <a:effectLst/>
                        </a:rPr>
                        <a:t>р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>
                          <a:effectLst/>
                        </a:rPr>
                        <a:t>д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>
                          <a:effectLst/>
                        </a:rPr>
                        <a:t>л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 spc="5">
                          <a:effectLst/>
                        </a:rPr>
                        <a:t>ни</a:t>
                      </a:r>
                      <a:r>
                        <a:rPr lang="ru-RU" sz="1200">
                          <a:effectLst/>
                        </a:rPr>
                        <a:t>е</a:t>
                      </a:r>
                      <a:r>
                        <a:rPr lang="ru-RU" sz="1200" spc="5">
                          <a:effectLst/>
                        </a:rPr>
                        <a:t> </a:t>
                      </a:r>
                      <a:r>
                        <a:rPr lang="ru-RU" sz="1200" spc="-25">
                          <a:effectLst/>
                        </a:rPr>
                        <a:t>у</a:t>
                      </a:r>
                      <a:r>
                        <a:rPr lang="ru-RU" sz="1200" spc="5">
                          <a:effectLst/>
                        </a:rPr>
                        <a:t>ч</a:t>
                      </a:r>
                      <a:r>
                        <a:rPr lang="ru-RU" sz="1200" spc="-5">
                          <a:effectLst/>
                        </a:rPr>
                        <a:t>ас</a:t>
                      </a:r>
                      <a:r>
                        <a:rPr lang="ru-RU" sz="1200">
                          <a:effectLst/>
                        </a:rPr>
                        <a:t>т</a:t>
                      </a:r>
                      <a:r>
                        <a:rPr lang="ru-RU" sz="1200" spc="10">
                          <a:effectLst/>
                        </a:rPr>
                        <a:t>н</a:t>
                      </a:r>
                      <a:r>
                        <a:rPr lang="ru-RU" sz="1200" spc="5">
                          <a:effectLst/>
                        </a:rPr>
                        <a:t>ик</a:t>
                      </a:r>
                      <a:r>
                        <a:rPr lang="ru-RU" sz="1200">
                          <a:effectLst/>
                        </a:rPr>
                        <a:t>ов </a:t>
                      </a:r>
                      <a:r>
                        <a:rPr lang="ru-RU" sz="1200" spc="-5">
                          <a:effectLst/>
                        </a:rPr>
                        <a:t>О</a:t>
                      </a:r>
                      <a:r>
                        <a:rPr lang="ru-RU" sz="1200" spc="5">
                          <a:effectLst/>
                        </a:rPr>
                        <a:t>ц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 spc="25">
                          <a:effectLst/>
                        </a:rPr>
                        <a:t>н</a:t>
                      </a:r>
                      <a:r>
                        <a:rPr lang="ru-RU" sz="1200" spc="5">
                          <a:effectLst/>
                        </a:rPr>
                        <a:t>ки</a:t>
                      </a:r>
                      <a:endParaRPr lang="ru-RU" sz="1200">
                        <a:effectLst/>
                      </a:endParaRPr>
                    </a:p>
                    <a:p>
                      <a:pPr marL="546735" marR="4972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spc="5">
                          <a:effectLst/>
                        </a:rPr>
                        <a:t>п</a:t>
                      </a:r>
                      <a:r>
                        <a:rPr lang="ru-RU" sz="1200">
                          <a:effectLst/>
                        </a:rPr>
                        <a:t>о</a:t>
                      </a:r>
                      <a:r>
                        <a:rPr lang="ru-RU" sz="1200" spc="10">
                          <a:effectLst/>
                        </a:rPr>
                        <a:t> </a:t>
                      </a:r>
                      <a:r>
                        <a:rPr lang="ru-RU" sz="1200" spc="-25">
                          <a:effectLst/>
                        </a:rPr>
                        <a:t>у</a:t>
                      </a:r>
                      <a:r>
                        <a:rPr lang="ru-RU" sz="1200">
                          <a:effectLst/>
                        </a:rPr>
                        <a:t>ровням</a:t>
                      </a:r>
                      <a:r>
                        <a:rPr lang="ru-RU" sz="1200" spc="-5">
                          <a:effectLst/>
                        </a:rPr>
                        <a:t> </a:t>
                      </a:r>
                      <a:r>
                        <a:rPr lang="ru-RU" sz="1200" spc="5">
                          <a:effectLst/>
                        </a:rPr>
                        <a:t>к</a:t>
                      </a:r>
                      <a:r>
                        <a:rPr lang="ru-RU" sz="1200">
                          <a:effectLst/>
                        </a:rPr>
                        <a:t>о</a:t>
                      </a:r>
                      <a:r>
                        <a:rPr lang="ru-RU" sz="1200" spc="-5">
                          <a:effectLst/>
                        </a:rPr>
                        <a:t>м</a:t>
                      </a:r>
                      <a:r>
                        <a:rPr lang="ru-RU" sz="1200" spc="5">
                          <a:effectLst/>
                        </a:rPr>
                        <a:t>п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>
                          <a:effectLst/>
                        </a:rPr>
                        <a:t>те</a:t>
                      </a:r>
                      <a:r>
                        <a:rPr lang="ru-RU" sz="1200" spc="5">
                          <a:effectLst/>
                        </a:rPr>
                        <a:t>н</a:t>
                      </a:r>
                      <a:r>
                        <a:rPr lang="ru-RU" sz="1200" spc="-5">
                          <a:effectLst/>
                        </a:rPr>
                        <a:t>ц</a:t>
                      </a:r>
                      <a:r>
                        <a:rPr lang="ru-RU" sz="1200" spc="5">
                          <a:effectLst/>
                        </a:rPr>
                        <a:t>и</a:t>
                      </a:r>
                      <a:r>
                        <a:rPr lang="ru-RU" sz="1200">
                          <a:effectLst/>
                        </a:rPr>
                        <a:t>й</a:t>
                      </a:r>
                      <a:r>
                        <a:rPr lang="ru-RU" sz="1200" spc="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(</a:t>
                      </a:r>
                      <a:r>
                        <a:rPr lang="ru-RU" sz="1200" spc="-5">
                          <a:effectLst/>
                        </a:rPr>
                        <a:t>че</a:t>
                      </a:r>
                      <a:r>
                        <a:rPr lang="ru-RU" sz="1200">
                          <a:effectLst/>
                        </a:rPr>
                        <a:t>л.)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456182"/>
                  </a:ext>
                </a:extLst>
              </a:tr>
              <a:tr h="4325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7470" marR="6604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М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 spc="-5">
                          <a:effectLst/>
                        </a:rPr>
                        <a:t>н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 spc="-5">
                          <a:effectLst/>
                        </a:rPr>
                        <a:t>ма</a:t>
                      </a:r>
                      <a:r>
                        <a:rPr lang="en-US" sz="1200">
                          <a:effectLst/>
                        </a:rPr>
                        <a:t>ль</a:t>
                      </a:r>
                      <a:endParaRPr lang="ru-RU" sz="1200">
                        <a:effectLst/>
                      </a:endParaRPr>
                    </a:p>
                    <a:p>
                      <a:pPr marL="180975" marR="1695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н</a:t>
                      </a:r>
                      <a:r>
                        <a:rPr lang="en-US" sz="1200">
                          <a:effectLst/>
                        </a:rPr>
                        <a:t>ый (1)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360" marR="7683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Ни</a:t>
                      </a:r>
                      <a:r>
                        <a:rPr lang="en-US" sz="1200" spc="5">
                          <a:effectLst/>
                        </a:rPr>
                        <a:t>з</a:t>
                      </a:r>
                      <a:r>
                        <a:rPr lang="en-US" sz="1200" spc="-5">
                          <a:effectLst/>
                        </a:rPr>
                        <a:t>к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endParaRPr lang="ru-RU" sz="1200">
                        <a:effectLst/>
                      </a:endParaRPr>
                    </a:p>
                    <a:p>
                      <a:pPr marL="241935" marR="2330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(2)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 marR="3746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Ср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>
                          <a:effectLst/>
                        </a:rPr>
                        <a:t>д</a:t>
                      </a:r>
                      <a:r>
                        <a:rPr lang="en-US" sz="1200" spc="5">
                          <a:effectLst/>
                        </a:rPr>
                        <a:t>ни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endParaRPr lang="ru-RU" sz="1200">
                        <a:effectLst/>
                      </a:endParaRPr>
                    </a:p>
                    <a:p>
                      <a:pPr marL="240665" marR="2330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(3)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8105" marR="6794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</a:rPr>
                        <a:t>В</a:t>
                      </a:r>
                      <a:r>
                        <a:rPr lang="en-US" sz="1200">
                          <a:effectLst/>
                        </a:rPr>
                        <a:t>ы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>
                          <a:effectLst/>
                        </a:rPr>
                        <a:t>о</a:t>
                      </a:r>
                      <a:r>
                        <a:rPr lang="en-US" sz="1200" spc="5">
                          <a:effectLst/>
                        </a:rPr>
                        <a:t>ки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endParaRPr lang="ru-RU" sz="1200">
                        <a:effectLst/>
                      </a:endParaRPr>
                    </a:p>
                    <a:p>
                      <a:pPr marL="286385" marR="27432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(4)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83538400"/>
                  </a:ext>
                </a:extLst>
              </a:tr>
              <a:tr h="304661">
                <a:tc>
                  <a:txBody>
                    <a:bodyPr/>
                    <a:lstStyle/>
                    <a:p>
                      <a:pPr marL="104775" marR="9334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</a:rPr>
                        <a:t>Б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олог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9890" marR="378460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3540" marR="37274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</a:p>
                    <a:p>
                      <a:pPr marL="212725" marR="2019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0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</a:p>
                    <a:p>
                      <a:pPr marL="83185" marR="749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33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0" marR="2444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</a:p>
                    <a:p>
                      <a:pPr marL="81915" marR="749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44%)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5915" marR="32512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</a:p>
                    <a:p>
                      <a:pPr marL="165735" marR="1543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22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43733878"/>
                  </a:ext>
                </a:extLst>
              </a:tr>
              <a:tr h="305746">
                <a:tc>
                  <a:txBody>
                    <a:bodyPr/>
                    <a:lstStyle/>
                    <a:p>
                      <a:pPr marL="104775" marR="9334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Геогр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>
                          <a:effectLst/>
                        </a:rPr>
                        <a:t>ф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9890" marR="378460"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3540" marR="37274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ru-RU" sz="1200">
                        <a:effectLst/>
                      </a:endParaRPr>
                    </a:p>
                    <a:p>
                      <a:pPr marR="63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(0%)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5905" marR="24447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</a:p>
                    <a:p>
                      <a:pPr marL="83185" marR="749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22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0" marR="24447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</a:p>
                    <a:p>
                      <a:pPr marL="81915" marR="749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56% 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5915" marR="32512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</a:p>
                    <a:p>
                      <a:pPr marL="165735" marR="1543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22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43091310"/>
                  </a:ext>
                </a:extLst>
              </a:tr>
              <a:tr h="304661">
                <a:tc>
                  <a:txBody>
                    <a:bodyPr/>
                    <a:lstStyle/>
                    <a:p>
                      <a:pPr marL="104775" marR="9334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И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>
                          <a:effectLst/>
                        </a:rPr>
                        <a:t>тор</a:t>
                      </a:r>
                      <a:r>
                        <a:rPr lang="en-US" sz="1200" spc="10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9890" marR="378460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3540" marR="37274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</a:p>
                    <a:p>
                      <a:pPr marL="212725" marR="2019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10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</a:p>
                    <a:p>
                      <a:pPr marL="83185" marR="749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0%)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0" marR="2444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</a:p>
                    <a:p>
                      <a:pPr marL="81915" marR="749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90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5915" marR="32512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</a:p>
                    <a:p>
                      <a:pPr marL="165735" marR="1543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0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248428"/>
                  </a:ext>
                </a:extLst>
              </a:tr>
              <a:tr h="304661">
                <a:tc>
                  <a:txBody>
                    <a:bodyPr/>
                    <a:lstStyle/>
                    <a:p>
                      <a:pPr marL="104775" marR="9334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Л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тер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15">
                          <a:effectLst/>
                        </a:rPr>
                        <a:t>т</a:t>
                      </a:r>
                      <a:r>
                        <a:rPr lang="en-US" sz="1200" spc="-25">
                          <a:effectLst/>
                        </a:rPr>
                        <a:t>у</a:t>
                      </a:r>
                      <a:r>
                        <a:rPr lang="en-US" sz="1200">
                          <a:effectLst/>
                        </a:rPr>
                        <a:t>ра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9890" marR="378460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3540" marR="37274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</a:p>
                    <a:p>
                      <a:pPr marL="383540" indent="-38354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(0%)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 marR="28257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</a:p>
                    <a:p>
                      <a:pPr marL="121285" marR="1130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20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0" marR="24447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</a:p>
                    <a:p>
                      <a:pPr marL="81915" marR="749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(42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7815" marR="28702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</a:p>
                    <a:p>
                      <a:pPr marL="127635" marR="1162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38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42591944"/>
                  </a:ext>
                </a:extLst>
              </a:tr>
              <a:tr h="304661">
                <a:tc>
                  <a:txBody>
                    <a:bodyPr/>
                    <a:lstStyle/>
                    <a:p>
                      <a:pPr marL="104775" marR="9334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М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>
                          <a:effectLst/>
                        </a:rPr>
                        <a:t>те</a:t>
                      </a:r>
                      <a:r>
                        <a:rPr lang="en-US" sz="1200" spc="-5">
                          <a:effectLst/>
                        </a:rPr>
                        <a:t>ма</a:t>
                      </a:r>
                      <a:r>
                        <a:rPr lang="en-US" sz="1200">
                          <a:effectLst/>
                        </a:rPr>
                        <a:t>т</a:t>
                      </a:r>
                      <a:r>
                        <a:rPr lang="en-US" sz="1200" spc="10">
                          <a:effectLst/>
                        </a:rPr>
                        <a:t>и</a:t>
                      </a:r>
                      <a:r>
                        <a:rPr lang="en-US" sz="1200" spc="5">
                          <a:effectLst/>
                        </a:rPr>
                        <a:t>к</a:t>
                      </a:r>
                      <a:r>
                        <a:rPr lang="en-US" sz="1200">
                          <a:effectLst/>
                        </a:rPr>
                        <a:t>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1790" marR="34099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3540" marR="37274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</a:p>
                    <a:p>
                      <a:pPr marL="212725" marR="2019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0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5905" marR="2444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</a:p>
                    <a:p>
                      <a:pPr marL="121285" marR="1130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3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0" marR="2444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24</a:t>
                      </a:r>
                    </a:p>
                    <a:p>
                      <a:pPr marL="139700" marR="131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(7</a:t>
                      </a:r>
                      <a:r>
                        <a:rPr lang="ru-RU" sz="1200">
                          <a:effectLst/>
                        </a:rPr>
                        <a:t>3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7815" marR="28702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</a:p>
                    <a:p>
                      <a:pPr marL="127635" marR="1162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24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50683063"/>
                  </a:ext>
                </a:extLst>
              </a:tr>
              <a:tr h="325967">
                <a:tc>
                  <a:txBody>
                    <a:bodyPr/>
                    <a:lstStyle/>
                    <a:p>
                      <a:pPr marL="104775" marR="9334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Общ</a:t>
                      </a:r>
                      <a:r>
                        <a:rPr lang="en-US" sz="1200" spc="-5">
                          <a:effectLst/>
                        </a:rPr>
                        <a:t>ес</a:t>
                      </a:r>
                      <a:r>
                        <a:rPr lang="en-US" sz="1200">
                          <a:effectLst/>
                        </a:rPr>
                        <a:t>тво</a:t>
                      </a:r>
                      <a:r>
                        <a:rPr lang="en-US" sz="1200" spc="5">
                          <a:effectLst/>
                        </a:rPr>
                        <a:t>зн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ни</a:t>
                      </a:r>
                      <a:r>
                        <a:rPr lang="en-US" sz="1200">
                          <a:effectLst/>
                        </a:rPr>
                        <a:t>е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9890" marR="378460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3540" marR="37274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ru-RU" sz="1200">
                        <a:effectLst/>
                      </a:endParaRPr>
                    </a:p>
                    <a:p>
                      <a:pPr marR="63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(0%)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185" marR="749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 </a:t>
                      </a:r>
                    </a:p>
                    <a:p>
                      <a:pPr marL="83185" marR="749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30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0" marR="2444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</a:p>
                    <a:p>
                      <a:pPr marL="81915" marR="749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70%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5915" marR="32512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</a:p>
                    <a:p>
                      <a:pPr marL="165735" marR="1543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0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35500808"/>
                  </a:ext>
                </a:extLst>
              </a:tr>
              <a:tr h="304661">
                <a:tc>
                  <a:txBody>
                    <a:bodyPr/>
                    <a:lstStyle/>
                    <a:p>
                      <a:pPr marL="104775" marR="9334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 spc="15">
                          <a:effectLst/>
                        </a:rPr>
                        <a:t>Р</a:t>
                      </a:r>
                      <a:r>
                        <a:rPr lang="en-US" sz="1200" spc="-25">
                          <a:effectLst/>
                        </a:rPr>
                        <a:t>у</a:t>
                      </a:r>
                      <a:r>
                        <a:rPr lang="en-US" sz="1200" spc="-5">
                          <a:effectLst/>
                        </a:rPr>
                        <a:t>сс</a:t>
                      </a:r>
                      <a:r>
                        <a:rPr lang="en-US" sz="1200" spc="5">
                          <a:effectLst/>
                        </a:rPr>
                        <a:t>ки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я</a:t>
                      </a:r>
                      <a:r>
                        <a:rPr lang="en-US" sz="1200" spc="5">
                          <a:effectLst/>
                        </a:rPr>
                        <a:t>з</a:t>
                      </a:r>
                      <a:r>
                        <a:rPr lang="en-US" sz="1200">
                          <a:effectLst/>
                        </a:rPr>
                        <a:t>ык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9890" marR="378460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3540" marR="37274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(0%)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5905" marR="2444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</a:p>
                    <a:p>
                      <a:pPr marL="83185" marR="749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15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0" marR="2444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</a:t>
                      </a:r>
                    </a:p>
                    <a:p>
                      <a:pPr marL="81915" marR="749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78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5915" marR="32512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</a:p>
                    <a:p>
                      <a:pPr marL="165735" marR="1543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(7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3953677"/>
                  </a:ext>
                </a:extLst>
              </a:tr>
              <a:tr h="304661">
                <a:tc>
                  <a:txBody>
                    <a:bodyPr/>
                    <a:lstStyle/>
                    <a:p>
                      <a:pPr marL="104775" marR="9334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Ф</a:t>
                      </a:r>
                      <a:r>
                        <a:rPr lang="en-US" sz="1200" spc="5">
                          <a:effectLst/>
                        </a:rPr>
                        <a:t>из</a:t>
                      </a:r>
                      <a:r>
                        <a:rPr lang="en-US" sz="1200" spc="-5">
                          <a:effectLst/>
                        </a:rPr>
                        <a:t>и</a:t>
                      </a:r>
                      <a:r>
                        <a:rPr lang="en-US" sz="1200" spc="5">
                          <a:effectLst/>
                        </a:rPr>
                        <a:t>к</a:t>
                      </a:r>
                      <a:r>
                        <a:rPr lang="en-US" sz="1200">
                          <a:effectLst/>
                        </a:rPr>
                        <a:t>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9890" marR="378460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3540" marR="37274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ru-RU" sz="1200">
                        <a:effectLst/>
                      </a:endParaRPr>
                    </a:p>
                    <a:p>
                      <a:pPr marR="63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(0%)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</a:p>
                    <a:p>
                      <a:pPr marL="121285" marR="1130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0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0" marR="2444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</a:p>
                    <a:p>
                      <a:pPr marL="81915" marR="749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20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7815" marR="28702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</a:p>
                    <a:p>
                      <a:pPr marL="127635" marR="1162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80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85220254"/>
                  </a:ext>
                </a:extLst>
              </a:tr>
              <a:tr h="325967">
                <a:tc>
                  <a:txBody>
                    <a:bodyPr/>
                    <a:lstStyle/>
                    <a:p>
                      <a:pPr marL="104775" marR="9334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Хи</a:t>
                      </a:r>
                      <a:r>
                        <a:rPr lang="en-US" sz="1200" spc="-5">
                          <a:effectLst/>
                        </a:rPr>
                        <a:t>м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9890" marR="378460"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2725" marR="2019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</a:p>
                    <a:p>
                      <a:pPr marL="212725" marR="2019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0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 marR="28257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</a:p>
                    <a:p>
                      <a:pPr marL="121285" marR="1130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0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0" marR="24447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</a:p>
                    <a:p>
                      <a:pPr marL="81915" marR="749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38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7815" marR="28702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</a:p>
                    <a:p>
                      <a:pPr marL="127635" marR="1162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62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63513852"/>
                  </a:ext>
                </a:extLst>
              </a:tr>
              <a:tr h="456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И</a:t>
                      </a:r>
                      <a:r>
                        <a:rPr lang="en-US" sz="1200" spc="5">
                          <a:effectLst/>
                        </a:rPr>
                        <a:t>Т</a:t>
                      </a:r>
                      <a:r>
                        <a:rPr lang="en-US" sz="1200">
                          <a:effectLst/>
                        </a:rPr>
                        <a:t>О</a:t>
                      </a:r>
                      <a:r>
                        <a:rPr lang="en-US" sz="1200" spc="5">
                          <a:effectLst/>
                        </a:rPr>
                        <a:t>Г</a:t>
                      </a:r>
                      <a:r>
                        <a:rPr lang="en-US" sz="1200">
                          <a:effectLst/>
                        </a:rPr>
                        <a:t>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1790" marR="34099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</a:t>
                      </a: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(0,7%)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5905" marR="24447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</a:t>
                      </a:r>
                    </a:p>
                    <a:p>
                      <a:pPr indent="63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(12,3%)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0" marR="20637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86</a:t>
                      </a: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(61%)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8450" marR="287020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37</a:t>
                      </a:r>
                    </a:p>
                    <a:p>
                      <a:pPr marL="298450" marR="287020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(26%)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773862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0725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D10DAC3-4A0F-4BCF-AB2C-3D747ECF4E65}"/>
              </a:ext>
            </a:extLst>
          </p:cNvPr>
          <p:cNvSpPr/>
          <p:nvPr/>
        </p:nvSpPr>
        <p:spPr>
          <a:xfrm>
            <a:off x="710213" y="771902"/>
            <a:ext cx="1028034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Bef>
                <a:spcPts val="35"/>
              </a:spcBef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Луч</a:t>
            </a:r>
            <a:r>
              <a:rPr lang="ru-RU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 резу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 </a:t>
            </a:r>
            <a:r>
              <a:rPr lang="ru-RU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физики и химии (</a:t>
            </a:r>
            <a:r>
              <a:rPr lang="ru-RU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 педагогов </a:t>
            </a:r>
            <a:r>
              <a:rPr lang="ru-RU" sz="20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продемонстрировали </a:t>
            </a:r>
            <a:r>
              <a:rPr lang="ru-RU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	и вы</a:t>
            </a:r>
            <a:r>
              <a:rPr lang="ru-RU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	</a:t>
            </a:r>
            <a:r>
              <a:rPr lang="ru-RU" sz="20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 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</a:t>
            </a:r>
            <a:r>
              <a:rPr lang="ru-RU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</a:t>
            </a:r>
            <a:r>
              <a:rPr lang="ru-RU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</a:t>
            </a:r>
            <a:r>
              <a:rPr lang="ru-RU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000" spc="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ете</a:t>
            </a:r>
            <a:r>
              <a:rPr lang="ru-RU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нц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ий</a:t>
            </a:r>
            <a:r>
              <a:rPr lang="ru-RU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4770"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Показали средний и высокий уровень предметных и методических компетенций 97% учителей математики, участвующих в Оценке, 90% учителей истории, 85% учителей русского языка, 80% учителей  литературы, 78%  учителей географии. 70% и менее педагогов продемонстрировали средний и высокий уровень предметных компетенций по предметам обществознание (70%),  биология (66%).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4770" marR="26035" indent="443230" algn="just">
              <a:spcBef>
                <a:spcPts val="15"/>
              </a:spcBef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 один участников Оценки, учителей истории и обществознания, не показал высокий уровень предметных и методических компетенций.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4770" marR="26035" indent="443230" algn="just">
              <a:spcBef>
                <a:spcPts val="15"/>
              </a:spcBef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Минимальный уровень предметных и методических компетенций  выявлен у 1 педагога /0,7 % (обществознание), 18/12,3%  учителей показали низкий уровень предметных и методических компетенций по предметам: </a:t>
            </a:r>
            <a:r>
              <a:rPr lang="ru-RU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биология  - 3 чел./33%,  обществознание - 3 чел./30%,   география – 2 чел. /22%,   литература – 5 чел./ 20%,  русский язык – 4 чел./15%,  математика – 1 чел./3% от числа участников Оценки по предмету.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634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9A95754-8043-4C75-A3FE-00C02FB64A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990411"/>
              </p:ext>
            </p:extLst>
          </p:nvPr>
        </p:nvGraphicFramePr>
        <p:xfrm>
          <a:off x="405337" y="1600163"/>
          <a:ext cx="5098818" cy="451211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79555">
                  <a:extLst>
                    <a:ext uri="{9D8B030D-6E8A-4147-A177-3AD203B41FA5}">
                      <a16:colId xmlns:a16="http://schemas.microsoft.com/office/drawing/2014/main" val="3777806543"/>
                    </a:ext>
                  </a:extLst>
                </a:gridCol>
                <a:gridCol w="1233638">
                  <a:extLst>
                    <a:ext uri="{9D8B030D-6E8A-4147-A177-3AD203B41FA5}">
                      <a16:colId xmlns:a16="http://schemas.microsoft.com/office/drawing/2014/main" val="3905904763"/>
                    </a:ext>
                  </a:extLst>
                </a:gridCol>
                <a:gridCol w="746122">
                  <a:extLst>
                    <a:ext uri="{9D8B030D-6E8A-4147-A177-3AD203B41FA5}">
                      <a16:colId xmlns:a16="http://schemas.microsoft.com/office/drawing/2014/main" val="3270168212"/>
                    </a:ext>
                  </a:extLst>
                </a:gridCol>
                <a:gridCol w="679555">
                  <a:extLst>
                    <a:ext uri="{9D8B030D-6E8A-4147-A177-3AD203B41FA5}">
                      <a16:colId xmlns:a16="http://schemas.microsoft.com/office/drawing/2014/main" val="2971724169"/>
                    </a:ext>
                  </a:extLst>
                </a:gridCol>
                <a:gridCol w="543548">
                  <a:extLst>
                    <a:ext uri="{9D8B030D-6E8A-4147-A177-3AD203B41FA5}">
                      <a16:colId xmlns:a16="http://schemas.microsoft.com/office/drawing/2014/main" val="3123330900"/>
                    </a:ext>
                  </a:extLst>
                </a:gridCol>
                <a:gridCol w="608200">
                  <a:extLst>
                    <a:ext uri="{9D8B030D-6E8A-4147-A177-3AD203B41FA5}">
                      <a16:colId xmlns:a16="http://schemas.microsoft.com/office/drawing/2014/main" val="3650932439"/>
                    </a:ext>
                  </a:extLst>
                </a:gridCol>
                <a:gridCol w="608200">
                  <a:extLst>
                    <a:ext uri="{9D8B030D-6E8A-4147-A177-3AD203B41FA5}">
                      <a16:colId xmlns:a16="http://schemas.microsoft.com/office/drawing/2014/main" val="2934222286"/>
                    </a:ext>
                  </a:extLst>
                </a:gridCol>
              </a:tblGrid>
              <a:tr h="43373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№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п/п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Муниципальное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образование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Всего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участников Оценки (чел.)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ru-RU" sz="1200" spc="-15">
                          <a:effectLst/>
                        </a:rPr>
                        <a:t>Распределение участников Оценки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ru-RU" sz="1200" spc="-15">
                          <a:effectLst/>
                        </a:rPr>
                        <a:t>по уровням компетенций (чел.)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158543"/>
                  </a:ext>
                </a:extLst>
              </a:tr>
              <a:tr h="619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 dirty="0" err="1">
                          <a:effectLst/>
                        </a:rPr>
                        <a:t>Минималь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 dirty="0" err="1">
                          <a:effectLst/>
                        </a:rPr>
                        <a:t>ный</a:t>
                      </a:r>
                      <a:r>
                        <a:rPr lang="en-US" sz="1200" spc="-15" dirty="0">
                          <a:effectLst/>
                        </a:rPr>
                        <a:t> (1)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Низкий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(2)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Средний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(3)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Высокий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(4)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13507321"/>
                  </a:ext>
                </a:extLst>
              </a:tr>
              <a:tr h="59078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ru-RU" sz="1200" spc="-15">
                          <a:effectLst/>
                        </a:rPr>
                        <a:t>Новосибирская область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87425" algn="l"/>
                        </a:tabLst>
                      </a:pPr>
                      <a:r>
                        <a:rPr lang="ru-RU" sz="1200" spc="-15">
                          <a:effectLst/>
                        </a:rPr>
                        <a:t>45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87425" algn="l"/>
                        </a:tabLst>
                      </a:pPr>
                      <a:r>
                        <a:rPr lang="ru-RU" sz="1200" spc="-15">
                          <a:effectLst/>
                        </a:rPr>
                        <a:t>3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87425" algn="l"/>
                        </a:tabLst>
                      </a:pPr>
                      <a:r>
                        <a:rPr lang="ru-RU" sz="1200" spc="-15">
                          <a:effectLst/>
                        </a:rPr>
                        <a:t>(6,6%)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87425" algn="l"/>
                        </a:tabLst>
                      </a:pPr>
                      <a:r>
                        <a:rPr lang="ru-RU" sz="1200" spc="-15">
                          <a:effectLst/>
                        </a:rPr>
                        <a:t>6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87425" algn="l"/>
                        </a:tabLst>
                      </a:pPr>
                      <a:r>
                        <a:rPr lang="ru-RU" sz="1200" spc="-15">
                          <a:effectLst/>
                        </a:rPr>
                        <a:t>(13,3%)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87425" algn="l"/>
                        </a:tabLst>
                      </a:pPr>
                      <a:r>
                        <a:rPr lang="ru-RU" sz="1200" spc="-15">
                          <a:effectLst/>
                        </a:rPr>
                        <a:t>33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87425" algn="l"/>
                        </a:tabLst>
                      </a:pPr>
                      <a:r>
                        <a:rPr lang="ru-RU" sz="1200" spc="-15">
                          <a:effectLst/>
                        </a:rPr>
                        <a:t>(73,4%)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87425" algn="l"/>
                        </a:tabLst>
                      </a:pPr>
                      <a:r>
                        <a:rPr lang="ru-RU" sz="1200" spc="-15">
                          <a:effectLst/>
                        </a:rPr>
                        <a:t>3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87425" algn="l"/>
                        </a:tabLst>
                      </a:pPr>
                      <a:r>
                        <a:rPr lang="ru-RU" sz="1200" spc="-15">
                          <a:effectLst/>
                        </a:rPr>
                        <a:t>(6,6%)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50660745"/>
                  </a:ext>
                </a:extLst>
              </a:tr>
              <a:tr h="2053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г. Новосибирск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ru-RU" sz="1200" spc="-15">
                          <a:effectLst/>
                        </a:rPr>
                        <a:t>0 (0%)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3</a:t>
                      </a:r>
                      <a:r>
                        <a:rPr lang="ru-RU" sz="1200" spc="-15">
                          <a:effectLst/>
                        </a:rPr>
                        <a:t> (33%)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4</a:t>
                      </a:r>
                      <a:r>
                        <a:rPr lang="ru-RU" sz="1200" spc="-15">
                          <a:effectLst/>
                        </a:rPr>
                        <a:t> (44%)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2</a:t>
                      </a:r>
                      <a:r>
                        <a:rPr lang="ru-RU" sz="1200" spc="-15">
                          <a:effectLst/>
                        </a:rPr>
                        <a:t> (22%)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99807647"/>
                  </a:ext>
                </a:extLst>
              </a:tr>
              <a:tr h="4098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1.1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Дзержинский 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94148532"/>
                  </a:ext>
                </a:extLst>
              </a:tr>
              <a:tr h="4098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1.2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Калининский 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05485873"/>
                  </a:ext>
                </a:extLst>
              </a:tr>
              <a:tr h="2039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1.3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Кировский 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86639604"/>
                  </a:ext>
                </a:extLst>
              </a:tr>
              <a:tr h="2046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1.4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Ленинский 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30006566"/>
                  </a:ext>
                </a:extLst>
              </a:tr>
              <a:tr h="4098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1.5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Октябрьский 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73713570"/>
                  </a:ext>
                </a:extLst>
              </a:tr>
              <a:tr h="4098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1.6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Первомайский 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24825825"/>
                  </a:ext>
                </a:extLst>
              </a:tr>
              <a:tr h="2053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1.7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Советский 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75301157"/>
                  </a:ext>
                </a:extLst>
              </a:tr>
              <a:tr h="4098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1.8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Центральный округ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720" algn="l"/>
                        </a:tabLst>
                      </a:pPr>
                      <a:r>
                        <a:rPr lang="en-US" sz="1200" spc="-15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7700243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BF0DDB2-C6E9-495E-877B-D8CEAF016BDE}"/>
              </a:ext>
            </a:extLst>
          </p:cNvPr>
          <p:cNvSpPr txBox="1"/>
          <p:nvPr/>
        </p:nvSpPr>
        <p:spPr>
          <a:xfrm>
            <a:off x="781235" y="745724"/>
            <a:ext cx="4065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Результаты участия по биологии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B56563-2DBA-43FA-B17E-E9E6543EEB1D}"/>
              </a:ext>
            </a:extLst>
          </p:cNvPr>
          <p:cNvSpPr txBox="1"/>
          <p:nvPr/>
        </p:nvSpPr>
        <p:spPr>
          <a:xfrm>
            <a:off x="6393402" y="756081"/>
            <a:ext cx="4065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Результаты участия по химии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02AE93C3-F74E-4BCC-87C9-6195BB1347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163239"/>
              </p:ext>
            </p:extLst>
          </p:nvPr>
        </p:nvGraphicFramePr>
        <p:xfrm>
          <a:off x="6474000" y="1509027"/>
          <a:ext cx="5098817" cy="472681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79555">
                  <a:extLst>
                    <a:ext uri="{9D8B030D-6E8A-4147-A177-3AD203B41FA5}">
                      <a16:colId xmlns:a16="http://schemas.microsoft.com/office/drawing/2014/main" val="279585861"/>
                    </a:ext>
                  </a:extLst>
                </a:gridCol>
                <a:gridCol w="1233639">
                  <a:extLst>
                    <a:ext uri="{9D8B030D-6E8A-4147-A177-3AD203B41FA5}">
                      <a16:colId xmlns:a16="http://schemas.microsoft.com/office/drawing/2014/main" val="229583453"/>
                    </a:ext>
                  </a:extLst>
                </a:gridCol>
                <a:gridCol w="746122">
                  <a:extLst>
                    <a:ext uri="{9D8B030D-6E8A-4147-A177-3AD203B41FA5}">
                      <a16:colId xmlns:a16="http://schemas.microsoft.com/office/drawing/2014/main" val="1788547403"/>
                    </a:ext>
                  </a:extLst>
                </a:gridCol>
                <a:gridCol w="679555">
                  <a:extLst>
                    <a:ext uri="{9D8B030D-6E8A-4147-A177-3AD203B41FA5}">
                      <a16:colId xmlns:a16="http://schemas.microsoft.com/office/drawing/2014/main" val="1220816220"/>
                    </a:ext>
                  </a:extLst>
                </a:gridCol>
                <a:gridCol w="543548">
                  <a:extLst>
                    <a:ext uri="{9D8B030D-6E8A-4147-A177-3AD203B41FA5}">
                      <a16:colId xmlns:a16="http://schemas.microsoft.com/office/drawing/2014/main" val="2993771196"/>
                    </a:ext>
                  </a:extLst>
                </a:gridCol>
                <a:gridCol w="608199">
                  <a:extLst>
                    <a:ext uri="{9D8B030D-6E8A-4147-A177-3AD203B41FA5}">
                      <a16:colId xmlns:a16="http://schemas.microsoft.com/office/drawing/2014/main" val="3497999691"/>
                    </a:ext>
                  </a:extLst>
                </a:gridCol>
                <a:gridCol w="608199">
                  <a:extLst>
                    <a:ext uri="{9D8B030D-6E8A-4147-A177-3AD203B41FA5}">
                      <a16:colId xmlns:a16="http://schemas.microsoft.com/office/drawing/2014/main" val="3302024077"/>
                    </a:ext>
                  </a:extLst>
                </a:gridCol>
              </a:tblGrid>
              <a:tr h="405765">
                <a:tc rowSpan="2">
                  <a:txBody>
                    <a:bodyPr/>
                    <a:lstStyle/>
                    <a:p>
                      <a:pPr marL="9525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№</a:t>
                      </a:r>
                      <a:endParaRPr lang="ru-RU" sz="1100">
                        <a:effectLst/>
                      </a:endParaRPr>
                    </a:p>
                    <a:p>
                      <a:pPr marL="647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п</a:t>
                      </a:r>
                      <a:r>
                        <a:rPr lang="en-US" sz="1200">
                          <a:effectLst/>
                        </a:rPr>
                        <a:t>/п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258445" marR="25019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 spc="10">
                          <a:effectLst/>
                        </a:rPr>
                        <a:t>М</a:t>
                      </a:r>
                      <a:r>
                        <a:rPr lang="en-US" sz="1200" spc="-35">
                          <a:effectLst/>
                        </a:rPr>
                        <a:t>у</a:t>
                      </a:r>
                      <a:r>
                        <a:rPr lang="en-US" sz="1200" spc="5">
                          <a:effectLst/>
                        </a:rPr>
                        <a:t>ницип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>
                          <a:effectLst/>
                        </a:rPr>
                        <a:t>л</a:t>
                      </a:r>
                      <a:r>
                        <a:rPr lang="en-US" sz="1200" spc="5">
                          <a:effectLst/>
                        </a:rPr>
                        <a:t>ьн</a:t>
                      </a:r>
                      <a:r>
                        <a:rPr lang="en-US" sz="1200">
                          <a:effectLst/>
                        </a:rPr>
                        <a:t>ое</a:t>
                      </a:r>
                      <a:endParaRPr lang="ru-RU" sz="1100">
                        <a:effectLst/>
                      </a:endParaRPr>
                    </a:p>
                    <a:p>
                      <a:pPr marL="386715" marR="37592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обр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з</a:t>
                      </a:r>
                      <a:r>
                        <a:rPr lang="en-US" sz="1200">
                          <a:effectLst/>
                        </a:rPr>
                        <a:t>ов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ни</a:t>
                      </a:r>
                      <a:r>
                        <a:rPr lang="en-US" sz="1200">
                          <a:effectLst/>
                        </a:rPr>
                        <a:t>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275590" marR="26479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В</a:t>
                      </a:r>
                      <a:r>
                        <a:rPr lang="en-US" sz="1200" spc="-5">
                          <a:effectLst/>
                        </a:rPr>
                        <a:t>сег</a:t>
                      </a:r>
                      <a:r>
                        <a:rPr lang="en-US" sz="1200">
                          <a:effectLst/>
                        </a:rPr>
                        <a:t>о</a:t>
                      </a:r>
                      <a:endParaRPr lang="ru-RU" sz="1100">
                        <a:effectLst/>
                      </a:endParaRPr>
                    </a:p>
                    <a:p>
                      <a:pPr marL="74930" marR="641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у</a:t>
                      </a:r>
                      <a:r>
                        <a:rPr lang="en-US" sz="1200" spc="-5">
                          <a:effectLst/>
                        </a:rPr>
                        <a:t>ч</a:t>
                      </a:r>
                      <a:r>
                        <a:rPr lang="en-US" sz="1200">
                          <a:effectLst/>
                        </a:rPr>
                        <a:t>а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10">
                          <a:effectLst/>
                        </a:rPr>
                        <a:t>т</a:t>
                      </a:r>
                      <a:r>
                        <a:rPr lang="en-US" sz="1200" spc="5">
                          <a:effectLst/>
                        </a:rPr>
                        <a:t>ник</a:t>
                      </a:r>
                      <a:r>
                        <a:rPr lang="en-US" sz="1200">
                          <a:effectLst/>
                        </a:rPr>
                        <a:t>ов О</a:t>
                      </a:r>
                      <a:r>
                        <a:rPr lang="en-US" sz="1200" spc="5">
                          <a:effectLst/>
                        </a:rPr>
                        <a:t>ц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 spc="5">
                          <a:effectLst/>
                        </a:rPr>
                        <a:t>нк</a:t>
                      </a:r>
                      <a:r>
                        <a:rPr lang="en-US" sz="1200">
                          <a:effectLst/>
                        </a:rPr>
                        <a:t>и (</a:t>
                      </a:r>
                      <a:r>
                        <a:rPr lang="en-US" sz="1200" spc="-10">
                          <a:effectLst/>
                        </a:rPr>
                        <a:t>ч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>
                          <a:effectLst/>
                        </a:rPr>
                        <a:t>л</a:t>
                      </a:r>
                      <a:r>
                        <a:rPr lang="en-US" sz="1200" spc="10">
                          <a:effectLst/>
                        </a:rPr>
                        <a:t>.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406400" marR="39560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 spc="5">
                          <a:effectLst/>
                        </a:rPr>
                        <a:t>Р</a:t>
                      </a:r>
                      <a:r>
                        <a:rPr lang="ru-RU" sz="1200" spc="-5">
                          <a:effectLst/>
                        </a:rPr>
                        <a:t>ас</a:t>
                      </a:r>
                      <a:r>
                        <a:rPr lang="ru-RU" sz="1200" spc="5">
                          <a:effectLst/>
                        </a:rPr>
                        <a:t>п</a:t>
                      </a:r>
                      <a:r>
                        <a:rPr lang="ru-RU" sz="1200">
                          <a:effectLst/>
                        </a:rPr>
                        <a:t>р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>
                          <a:effectLst/>
                        </a:rPr>
                        <a:t>д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>
                          <a:effectLst/>
                        </a:rPr>
                        <a:t>л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 spc="5">
                          <a:effectLst/>
                        </a:rPr>
                        <a:t>ни</a:t>
                      </a:r>
                      <a:r>
                        <a:rPr lang="ru-RU" sz="1200">
                          <a:effectLst/>
                        </a:rPr>
                        <a:t>е</a:t>
                      </a:r>
                      <a:r>
                        <a:rPr lang="ru-RU" sz="1200" spc="5">
                          <a:effectLst/>
                        </a:rPr>
                        <a:t> </a:t>
                      </a:r>
                      <a:r>
                        <a:rPr lang="ru-RU" sz="1200" spc="-25">
                          <a:effectLst/>
                        </a:rPr>
                        <a:t>у</a:t>
                      </a:r>
                      <a:r>
                        <a:rPr lang="ru-RU" sz="1200" spc="5">
                          <a:effectLst/>
                        </a:rPr>
                        <a:t>ч</a:t>
                      </a:r>
                      <a:r>
                        <a:rPr lang="ru-RU" sz="1200" spc="-5">
                          <a:effectLst/>
                        </a:rPr>
                        <a:t>ас</a:t>
                      </a:r>
                      <a:r>
                        <a:rPr lang="ru-RU" sz="1200">
                          <a:effectLst/>
                        </a:rPr>
                        <a:t>т</a:t>
                      </a:r>
                      <a:r>
                        <a:rPr lang="ru-RU" sz="1200" spc="10">
                          <a:effectLst/>
                        </a:rPr>
                        <a:t>н</a:t>
                      </a:r>
                      <a:r>
                        <a:rPr lang="ru-RU" sz="1200" spc="5">
                          <a:effectLst/>
                        </a:rPr>
                        <a:t>ик</a:t>
                      </a:r>
                      <a:r>
                        <a:rPr lang="ru-RU" sz="1200">
                          <a:effectLst/>
                        </a:rPr>
                        <a:t>ов </a:t>
                      </a:r>
                      <a:r>
                        <a:rPr lang="ru-RU" sz="1200" spc="-5">
                          <a:effectLst/>
                        </a:rPr>
                        <a:t>О</a:t>
                      </a:r>
                      <a:r>
                        <a:rPr lang="ru-RU" sz="1200" spc="5">
                          <a:effectLst/>
                        </a:rPr>
                        <a:t>ц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 spc="5">
                          <a:effectLst/>
                        </a:rPr>
                        <a:t>нк</a:t>
                      </a:r>
                      <a:r>
                        <a:rPr lang="ru-RU" sz="1200">
                          <a:effectLst/>
                        </a:rPr>
                        <a:t>и</a:t>
                      </a:r>
                      <a:endParaRPr lang="ru-RU" sz="1100">
                        <a:effectLst/>
                      </a:endParaRPr>
                    </a:p>
                    <a:p>
                      <a:pPr marL="546735" marR="4972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spc="5">
                          <a:effectLst/>
                        </a:rPr>
                        <a:t>п</a:t>
                      </a:r>
                      <a:r>
                        <a:rPr lang="ru-RU" sz="1200">
                          <a:effectLst/>
                        </a:rPr>
                        <a:t>о</a:t>
                      </a:r>
                      <a:r>
                        <a:rPr lang="ru-RU" sz="1200" spc="10">
                          <a:effectLst/>
                        </a:rPr>
                        <a:t> </a:t>
                      </a:r>
                      <a:r>
                        <a:rPr lang="ru-RU" sz="1200" spc="-25">
                          <a:effectLst/>
                        </a:rPr>
                        <a:t>у</a:t>
                      </a:r>
                      <a:r>
                        <a:rPr lang="ru-RU" sz="1200">
                          <a:effectLst/>
                        </a:rPr>
                        <a:t>ровням</a:t>
                      </a:r>
                      <a:r>
                        <a:rPr lang="ru-RU" sz="1200" spc="-5">
                          <a:effectLst/>
                        </a:rPr>
                        <a:t> </a:t>
                      </a:r>
                      <a:r>
                        <a:rPr lang="ru-RU" sz="1200" spc="5">
                          <a:effectLst/>
                        </a:rPr>
                        <a:t>к</a:t>
                      </a:r>
                      <a:r>
                        <a:rPr lang="ru-RU" sz="1200">
                          <a:effectLst/>
                        </a:rPr>
                        <a:t>о</a:t>
                      </a:r>
                      <a:r>
                        <a:rPr lang="ru-RU" sz="1200" spc="-5">
                          <a:effectLst/>
                        </a:rPr>
                        <a:t>м</a:t>
                      </a:r>
                      <a:r>
                        <a:rPr lang="ru-RU" sz="1200" spc="5">
                          <a:effectLst/>
                        </a:rPr>
                        <a:t>п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>
                          <a:effectLst/>
                        </a:rPr>
                        <a:t>те</a:t>
                      </a:r>
                      <a:r>
                        <a:rPr lang="ru-RU" sz="1200" spc="5">
                          <a:effectLst/>
                        </a:rPr>
                        <a:t>н</a:t>
                      </a:r>
                      <a:r>
                        <a:rPr lang="ru-RU" sz="1200" spc="-5">
                          <a:effectLst/>
                        </a:rPr>
                        <a:t>ц</a:t>
                      </a:r>
                      <a:r>
                        <a:rPr lang="ru-RU" sz="1200" spc="5">
                          <a:effectLst/>
                        </a:rPr>
                        <a:t>и</a:t>
                      </a:r>
                      <a:r>
                        <a:rPr lang="ru-RU" sz="1200">
                          <a:effectLst/>
                        </a:rPr>
                        <a:t>й</a:t>
                      </a:r>
                      <a:r>
                        <a:rPr lang="ru-RU" sz="1200" spc="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(</a:t>
                      </a:r>
                      <a:r>
                        <a:rPr lang="ru-RU" sz="1200" spc="-5">
                          <a:effectLst/>
                        </a:rPr>
                        <a:t>че</a:t>
                      </a:r>
                      <a:r>
                        <a:rPr lang="ru-RU" sz="1200">
                          <a:effectLst/>
                        </a:rPr>
                        <a:t>л.)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081259"/>
                  </a:ext>
                </a:extLst>
              </a:tr>
              <a:tr h="3568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7470" marR="6604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М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 spc="-5">
                          <a:effectLst/>
                        </a:rPr>
                        <a:t>н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 spc="-5">
                          <a:effectLst/>
                        </a:rPr>
                        <a:t>ма</a:t>
                      </a:r>
                      <a:r>
                        <a:rPr lang="en-US" sz="1200">
                          <a:effectLst/>
                        </a:rPr>
                        <a:t>ль</a:t>
                      </a:r>
                      <a:endParaRPr lang="ru-RU" sz="1100">
                        <a:effectLst/>
                      </a:endParaRPr>
                    </a:p>
                    <a:p>
                      <a:pPr marL="180975" marR="1695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н</a:t>
                      </a:r>
                      <a:r>
                        <a:rPr lang="en-US" sz="1200">
                          <a:effectLst/>
                        </a:rPr>
                        <a:t>ый (1)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360" marR="7683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Ни</a:t>
                      </a:r>
                      <a:r>
                        <a:rPr lang="en-US" sz="1200" spc="5">
                          <a:effectLst/>
                        </a:rPr>
                        <a:t>з</a:t>
                      </a:r>
                      <a:r>
                        <a:rPr lang="en-US" sz="1200" spc="-5">
                          <a:effectLst/>
                        </a:rPr>
                        <a:t>к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endParaRPr lang="ru-RU" sz="1100">
                        <a:effectLst/>
                      </a:endParaRPr>
                    </a:p>
                    <a:p>
                      <a:pPr marL="241935" marR="2330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(2)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 marR="3746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Ср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>
                          <a:effectLst/>
                        </a:rPr>
                        <a:t>д</a:t>
                      </a:r>
                      <a:r>
                        <a:rPr lang="en-US" sz="1200" spc="5">
                          <a:effectLst/>
                        </a:rPr>
                        <a:t>ни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endParaRPr lang="ru-RU" sz="1100">
                        <a:effectLst/>
                      </a:endParaRPr>
                    </a:p>
                    <a:p>
                      <a:pPr marL="240665" marR="2330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(3)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8105" marR="6794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</a:rPr>
                        <a:t>В</a:t>
                      </a:r>
                      <a:r>
                        <a:rPr lang="en-US" sz="1200">
                          <a:effectLst/>
                        </a:rPr>
                        <a:t>ы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>
                          <a:effectLst/>
                        </a:rPr>
                        <a:t>о</a:t>
                      </a:r>
                      <a:r>
                        <a:rPr lang="en-US" sz="1200" spc="5">
                          <a:effectLst/>
                        </a:rPr>
                        <a:t>ки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endParaRPr lang="ru-RU" sz="1100">
                        <a:effectLst/>
                      </a:endParaRPr>
                    </a:p>
                    <a:p>
                      <a:pPr marL="286385" marR="27432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(4)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5561395"/>
                  </a:ext>
                </a:extLst>
              </a:tr>
              <a:tr h="486410">
                <a:tc gridSpan="2">
                  <a:txBody>
                    <a:bodyPr/>
                    <a:lstStyle/>
                    <a:p>
                      <a:pPr marL="6477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effectLst/>
                        </a:rPr>
                        <a:t>Новосибирская область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41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(2,4</a:t>
                      </a:r>
                      <a:r>
                        <a:rPr lang="ru-RU" sz="1200" spc="5">
                          <a:effectLst/>
                        </a:rPr>
                        <a:t>%</a:t>
                      </a:r>
                      <a:r>
                        <a:rPr lang="ru-RU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spc="-5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9,8</a:t>
                      </a:r>
                      <a:r>
                        <a:rPr lang="ru-RU" sz="1200" spc="10">
                          <a:effectLst/>
                        </a:rPr>
                        <a:t>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(46,</a:t>
                      </a:r>
                      <a:r>
                        <a:rPr lang="ru-RU" sz="1200" spc="-5">
                          <a:effectLst/>
                        </a:rPr>
                        <a:t>3</a:t>
                      </a:r>
                      <a:r>
                        <a:rPr lang="ru-RU" sz="1200" spc="10">
                          <a:effectLst/>
                        </a:rPr>
                        <a:t>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(41,</a:t>
                      </a:r>
                      <a:r>
                        <a:rPr lang="ru-RU" sz="1200" spc="-5">
                          <a:effectLst/>
                        </a:rPr>
                        <a:t>5</a:t>
                      </a:r>
                      <a:r>
                        <a:rPr lang="ru-RU" sz="1200" spc="10">
                          <a:effectLst/>
                        </a:rPr>
                        <a:t>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83448466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104775" marR="9334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г. Но</a:t>
                      </a:r>
                      <a:r>
                        <a:rPr lang="en-US" sz="1200" spc="-5">
                          <a:effectLst/>
                        </a:rPr>
                        <a:t>в</a:t>
                      </a:r>
                      <a:r>
                        <a:rPr lang="en-US" sz="1200">
                          <a:effectLst/>
                        </a:rPr>
                        <a:t>о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б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>
                          <a:effectLst/>
                        </a:rPr>
                        <a:t>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0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0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38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62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572126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Дз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>
                          <a:effectLst/>
                        </a:rPr>
                        <a:t>рж</a:t>
                      </a:r>
                      <a:r>
                        <a:rPr lang="en-US" sz="1200" spc="5">
                          <a:effectLst/>
                        </a:rPr>
                        <a:t>ин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к</a:t>
                      </a:r>
                      <a:r>
                        <a:rPr lang="en-US" sz="1200" spc="-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>
                          <a:effectLst/>
                        </a:rPr>
                        <a:t>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6550" marR="32512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3579211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К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>
                          <a:effectLst/>
                        </a:rPr>
                        <a:t>л</a:t>
                      </a:r>
                      <a:r>
                        <a:rPr lang="en-US" sz="1200" spc="5">
                          <a:effectLst/>
                        </a:rPr>
                        <a:t>ин</a:t>
                      </a:r>
                      <a:r>
                        <a:rPr lang="en-US" sz="1200" spc="-5">
                          <a:effectLst/>
                        </a:rPr>
                        <a:t>и</a:t>
                      </a:r>
                      <a:r>
                        <a:rPr lang="en-US" sz="1200" spc="5">
                          <a:effectLst/>
                        </a:rPr>
                        <a:t>н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к</a:t>
                      </a:r>
                      <a:r>
                        <a:rPr lang="en-US" sz="1200" spc="-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>
                          <a:effectLst/>
                        </a:rPr>
                        <a:t>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6550" marR="32512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076908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К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ров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к</a:t>
                      </a:r>
                      <a:r>
                        <a:rPr lang="en-US" sz="1200" spc="-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>
                          <a:effectLst/>
                        </a:rPr>
                        <a:t>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87006021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Лен</a:t>
                      </a:r>
                      <a:r>
                        <a:rPr lang="en-US" sz="1200" spc="5">
                          <a:effectLst/>
                        </a:rPr>
                        <a:t>ин</a:t>
                      </a:r>
                      <a:r>
                        <a:rPr lang="en-US" sz="1200" spc="-5">
                          <a:effectLst/>
                        </a:rPr>
                        <a:t>ск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 spc="-10">
                          <a:effectLst/>
                        </a:rPr>
                        <a:t>о</a:t>
                      </a:r>
                      <a:r>
                        <a:rPr lang="en-US" sz="12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940620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Ок</a:t>
                      </a:r>
                      <a:r>
                        <a:rPr lang="en-US" sz="1200" spc="5">
                          <a:effectLst/>
                        </a:rPr>
                        <a:t>т</a:t>
                      </a:r>
                      <a:r>
                        <a:rPr lang="en-US" sz="1200">
                          <a:effectLst/>
                        </a:rPr>
                        <a:t>ябр</a:t>
                      </a:r>
                      <a:r>
                        <a:rPr lang="en-US" sz="1200" spc="5">
                          <a:effectLst/>
                        </a:rPr>
                        <a:t>ь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к</a:t>
                      </a:r>
                      <a:r>
                        <a:rPr lang="en-US" sz="1200" spc="-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 spc="-10">
                          <a:effectLst/>
                        </a:rPr>
                        <a:t>о</a:t>
                      </a:r>
                      <a:r>
                        <a:rPr lang="en-US" sz="12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6550" marR="32512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55946189"/>
                  </a:ext>
                </a:extLst>
              </a:tr>
              <a:tr h="191135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П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>
                          <a:effectLst/>
                        </a:rPr>
                        <a:t>рво</a:t>
                      </a:r>
                      <a:r>
                        <a:rPr lang="en-US" sz="1200" spc="5">
                          <a:effectLst/>
                        </a:rPr>
                        <a:t>м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ки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 spc="-10">
                          <a:effectLst/>
                        </a:rPr>
                        <a:t>о</a:t>
                      </a:r>
                      <a:r>
                        <a:rPr lang="en-US" sz="12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87414365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7239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Сов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>
                          <a:effectLst/>
                        </a:rPr>
                        <a:t>тск</a:t>
                      </a:r>
                      <a:r>
                        <a:rPr lang="en-US" sz="1200" spc="10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 spc="-10">
                          <a:effectLst/>
                        </a:rPr>
                        <a:t>о</a:t>
                      </a:r>
                      <a:r>
                        <a:rPr lang="en-US" sz="12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6550" marR="32512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91695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Ц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 spc="5">
                          <a:effectLst/>
                        </a:rPr>
                        <a:t>н</a:t>
                      </a:r>
                      <a:r>
                        <a:rPr lang="en-US" sz="1200">
                          <a:effectLst/>
                        </a:rPr>
                        <a:t>трал</a:t>
                      </a:r>
                      <a:r>
                        <a:rPr lang="en-US" sz="1200" spc="5">
                          <a:effectLst/>
                        </a:rPr>
                        <a:t>ьн</a:t>
                      </a:r>
                      <a:r>
                        <a:rPr lang="en-US" sz="1200">
                          <a:effectLst/>
                        </a:rPr>
                        <a:t>ый о</a:t>
                      </a:r>
                      <a:r>
                        <a:rPr lang="en-US" sz="1200" spc="5">
                          <a:effectLst/>
                        </a:rPr>
                        <a:t>к</a:t>
                      </a:r>
                      <a:r>
                        <a:rPr lang="en-US" sz="1200" spc="10">
                          <a:effectLst/>
                        </a:rPr>
                        <a:t>р</a:t>
                      </a:r>
                      <a:r>
                        <a:rPr lang="en-US" sz="1200" spc="-35">
                          <a:effectLst/>
                        </a:rPr>
                        <a:t>у</a:t>
                      </a:r>
                      <a:r>
                        <a:rPr lang="en-US" sz="1200">
                          <a:effectLst/>
                        </a:rPr>
                        <a:t>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6550" marR="32512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69292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5723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466A4846-FD87-4DE2-80E7-6B8EAE698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776186"/>
              </p:ext>
            </p:extLst>
          </p:nvPr>
        </p:nvGraphicFramePr>
        <p:xfrm>
          <a:off x="535200" y="1771974"/>
          <a:ext cx="5714679" cy="43870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61635">
                  <a:extLst>
                    <a:ext uri="{9D8B030D-6E8A-4147-A177-3AD203B41FA5}">
                      <a16:colId xmlns:a16="http://schemas.microsoft.com/office/drawing/2014/main" val="4094750712"/>
                    </a:ext>
                  </a:extLst>
                </a:gridCol>
                <a:gridCol w="1382644">
                  <a:extLst>
                    <a:ext uri="{9D8B030D-6E8A-4147-A177-3AD203B41FA5}">
                      <a16:colId xmlns:a16="http://schemas.microsoft.com/office/drawing/2014/main" val="3356333233"/>
                    </a:ext>
                  </a:extLst>
                </a:gridCol>
                <a:gridCol w="836242">
                  <a:extLst>
                    <a:ext uri="{9D8B030D-6E8A-4147-A177-3AD203B41FA5}">
                      <a16:colId xmlns:a16="http://schemas.microsoft.com/office/drawing/2014/main" val="3807512044"/>
                    </a:ext>
                  </a:extLst>
                </a:gridCol>
                <a:gridCol w="761635">
                  <a:extLst>
                    <a:ext uri="{9D8B030D-6E8A-4147-A177-3AD203B41FA5}">
                      <a16:colId xmlns:a16="http://schemas.microsoft.com/office/drawing/2014/main" val="2262180127"/>
                    </a:ext>
                  </a:extLst>
                </a:gridCol>
                <a:gridCol w="609201">
                  <a:extLst>
                    <a:ext uri="{9D8B030D-6E8A-4147-A177-3AD203B41FA5}">
                      <a16:colId xmlns:a16="http://schemas.microsoft.com/office/drawing/2014/main" val="693777762"/>
                    </a:ext>
                  </a:extLst>
                </a:gridCol>
                <a:gridCol w="681661">
                  <a:extLst>
                    <a:ext uri="{9D8B030D-6E8A-4147-A177-3AD203B41FA5}">
                      <a16:colId xmlns:a16="http://schemas.microsoft.com/office/drawing/2014/main" val="2050161051"/>
                    </a:ext>
                  </a:extLst>
                </a:gridCol>
                <a:gridCol w="681661">
                  <a:extLst>
                    <a:ext uri="{9D8B030D-6E8A-4147-A177-3AD203B41FA5}">
                      <a16:colId xmlns:a16="http://schemas.microsoft.com/office/drawing/2014/main" val="1283363001"/>
                    </a:ext>
                  </a:extLst>
                </a:gridCol>
              </a:tblGrid>
              <a:tr h="405130">
                <a:tc rowSpan="2">
                  <a:txBody>
                    <a:bodyPr/>
                    <a:lstStyle/>
                    <a:p>
                      <a:pPr marL="9525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№</a:t>
                      </a:r>
                      <a:endParaRPr lang="ru-RU" sz="1100">
                        <a:effectLst/>
                      </a:endParaRPr>
                    </a:p>
                    <a:p>
                      <a:pPr marL="647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п</a:t>
                      </a:r>
                      <a:r>
                        <a:rPr lang="en-US" sz="1200">
                          <a:effectLst/>
                        </a:rPr>
                        <a:t>/п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258445" marR="25019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 spc="10">
                          <a:effectLst/>
                        </a:rPr>
                        <a:t>М</a:t>
                      </a:r>
                      <a:r>
                        <a:rPr lang="en-US" sz="1200" spc="-35">
                          <a:effectLst/>
                        </a:rPr>
                        <a:t>у</a:t>
                      </a:r>
                      <a:r>
                        <a:rPr lang="en-US" sz="1200" spc="5">
                          <a:effectLst/>
                        </a:rPr>
                        <a:t>ницип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>
                          <a:effectLst/>
                        </a:rPr>
                        <a:t>л</a:t>
                      </a:r>
                      <a:r>
                        <a:rPr lang="en-US" sz="1200" spc="5">
                          <a:effectLst/>
                        </a:rPr>
                        <a:t>ьн</a:t>
                      </a:r>
                      <a:r>
                        <a:rPr lang="en-US" sz="1200">
                          <a:effectLst/>
                        </a:rPr>
                        <a:t>ое</a:t>
                      </a:r>
                      <a:endParaRPr lang="ru-RU" sz="1100">
                        <a:effectLst/>
                      </a:endParaRPr>
                    </a:p>
                    <a:p>
                      <a:pPr marL="386715" marR="37592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обр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з</a:t>
                      </a:r>
                      <a:r>
                        <a:rPr lang="en-US" sz="1200">
                          <a:effectLst/>
                        </a:rPr>
                        <a:t>ов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ни</a:t>
                      </a:r>
                      <a:r>
                        <a:rPr lang="en-US" sz="1200">
                          <a:effectLst/>
                        </a:rPr>
                        <a:t>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275590" marR="26479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В</a:t>
                      </a:r>
                      <a:r>
                        <a:rPr lang="en-US" sz="1200" spc="-5">
                          <a:effectLst/>
                        </a:rPr>
                        <a:t>сег</a:t>
                      </a:r>
                      <a:r>
                        <a:rPr lang="en-US" sz="1200">
                          <a:effectLst/>
                        </a:rPr>
                        <a:t>о</a:t>
                      </a:r>
                      <a:endParaRPr lang="ru-RU" sz="1100">
                        <a:effectLst/>
                      </a:endParaRPr>
                    </a:p>
                    <a:p>
                      <a:pPr marL="74930" marR="641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у</a:t>
                      </a:r>
                      <a:r>
                        <a:rPr lang="en-US" sz="1200" spc="-5">
                          <a:effectLst/>
                        </a:rPr>
                        <a:t>ч</a:t>
                      </a:r>
                      <a:r>
                        <a:rPr lang="en-US" sz="1200">
                          <a:effectLst/>
                        </a:rPr>
                        <a:t>а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10">
                          <a:effectLst/>
                        </a:rPr>
                        <a:t>т</a:t>
                      </a:r>
                      <a:r>
                        <a:rPr lang="en-US" sz="1200" spc="5">
                          <a:effectLst/>
                        </a:rPr>
                        <a:t>ник</a:t>
                      </a:r>
                      <a:r>
                        <a:rPr lang="en-US" sz="1200">
                          <a:effectLst/>
                        </a:rPr>
                        <a:t>ов О</a:t>
                      </a:r>
                      <a:r>
                        <a:rPr lang="en-US" sz="1200" spc="5">
                          <a:effectLst/>
                        </a:rPr>
                        <a:t>ц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 spc="5">
                          <a:effectLst/>
                        </a:rPr>
                        <a:t>нк</a:t>
                      </a:r>
                      <a:r>
                        <a:rPr lang="en-US" sz="1200">
                          <a:effectLst/>
                        </a:rPr>
                        <a:t>и (</a:t>
                      </a:r>
                      <a:r>
                        <a:rPr lang="en-US" sz="1200" spc="-10">
                          <a:effectLst/>
                        </a:rPr>
                        <a:t>ч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>
                          <a:effectLst/>
                        </a:rPr>
                        <a:t>л</a:t>
                      </a:r>
                      <a:r>
                        <a:rPr lang="en-US" sz="1200" spc="10">
                          <a:effectLst/>
                        </a:rPr>
                        <a:t>.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406400" marR="39560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 spc="5">
                          <a:effectLst/>
                        </a:rPr>
                        <a:t>Р</a:t>
                      </a:r>
                      <a:r>
                        <a:rPr lang="ru-RU" sz="1200" spc="-5">
                          <a:effectLst/>
                        </a:rPr>
                        <a:t>ас</a:t>
                      </a:r>
                      <a:r>
                        <a:rPr lang="ru-RU" sz="1200" spc="5">
                          <a:effectLst/>
                        </a:rPr>
                        <a:t>п</a:t>
                      </a:r>
                      <a:r>
                        <a:rPr lang="ru-RU" sz="1200">
                          <a:effectLst/>
                        </a:rPr>
                        <a:t>р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>
                          <a:effectLst/>
                        </a:rPr>
                        <a:t>д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>
                          <a:effectLst/>
                        </a:rPr>
                        <a:t>л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 spc="5">
                          <a:effectLst/>
                        </a:rPr>
                        <a:t>ни</a:t>
                      </a:r>
                      <a:r>
                        <a:rPr lang="ru-RU" sz="1200">
                          <a:effectLst/>
                        </a:rPr>
                        <a:t>е</a:t>
                      </a:r>
                      <a:r>
                        <a:rPr lang="ru-RU" sz="1200" spc="5">
                          <a:effectLst/>
                        </a:rPr>
                        <a:t> </a:t>
                      </a:r>
                      <a:r>
                        <a:rPr lang="ru-RU" sz="1200" spc="-25">
                          <a:effectLst/>
                        </a:rPr>
                        <a:t>у</a:t>
                      </a:r>
                      <a:r>
                        <a:rPr lang="ru-RU" sz="1200" spc="5">
                          <a:effectLst/>
                        </a:rPr>
                        <a:t>ч</a:t>
                      </a:r>
                      <a:r>
                        <a:rPr lang="ru-RU" sz="1200" spc="-5">
                          <a:effectLst/>
                        </a:rPr>
                        <a:t>ас</a:t>
                      </a:r>
                      <a:r>
                        <a:rPr lang="ru-RU" sz="1200">
                          <a:effectLst/>
                        </a:rPr>
                        <a:t>т</a:t>
                      </a:r>
                      <a:r>
                        <a:rPr lang="ru-RU" sz="1200" spc="10">
                          <a:effectLst/>
                        </a:rPr>
                        <a:t>н</a:t>
                      </a:r>
                      <a:r>
                        <a:rPr lang="ru-RU" sz="1200" spc="5">
                          <a:effectLst/>
                        </a:rPr>
                        <a:t>ик</a:t>
                      </a:r>
                      <a:r>
                        <a:rPr lang="ru-RU" sz="1200">
                          <a:effectLst/>
                        </a:rPr>
                        <a:t>ов </a:t>
                      </a:r>
                      <a:r>
                        <a:rPr lang="ru-RU" sz="1200" spc="-5">
                          <a:effectLst/>
                        </a:rPr>
                        <a:t>О</a:t>
                      </a:r>
                      <a:r>
                        <a:rPr lang="ru-RU" sz="1200" spc="5">
                          <a:effectLst/>
                        </a:rPr>
                        <a:t>ц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 spc="5">
                          <a:effectLst/>
                        </a:rPr>
                        <a:t>нк</a:t>
                      </a:r>
                      <a:r>
                        <a:rPr lang="ru-RU" sz="1200">
                          <a:effectLst/>
                        </a:rPr>
                        <a:t>и</a:t>
                      </a:r>
                      <a:endParaRPr lang="ru-RU" sz="1100">
                        <a:effectLst/>
                      </a:endParaRPr>
                    </a:p>
                    <a:p>
                      <a:pPr marL="546735" marR="4972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spc="5">
                          <a:effectLst/>
                        </a:rPr>
                        <a:t>п</a:t>
                      </a:r>
                      <a:r>
                        <a:rPr lang="ru-RU" sz="1200">
                          <a:effectLst/>
                        </a:rPr>
                        <a:t>о</a:t>
                      </a:r>
                      <a:r>
                        <a:rPr lang="ru-RU" sz="1200" spc="10">
                          <a:effectLst/>
                        </a:rPr>
                        <a:t> </a:t>
                      </a:r>
                      <a:r>
                        <a:rPr lang="ru-RU" sz="1200" spc="-25">
                          <a:effectLst/>
                        </a:rPr>
                        <a:t>у</a:t>
                      </a:r>
                      <a:r>
                        <a:rPr lang="ru-RU" sz="1200">
                          <a:effectLst/>
                        </a:rPr>
                        <a:t>ровням</a:t>
                      </a:r>
                      <a:r>
                        <a:rPr lang="ru-RU" sz="1200" spc="-5">
                          <a:effectLst/>
                        </a:rPr>
                        <a:t> </a:t>
                      </a:r>
                      <a:r>
                        <a:rPr lang="ru-RU" sz="1200" spc="5">
                          <a:effectLst/>
                        </a:rPr>
                        <a:t>к</a:t>
                      </a:r>
                      <a:r>
                        <a:rPr lang="ru-RU" sz="1200">
                          <a:effectLst/>
                        </a:rPr>
                        <a:t>о</a:t>
                      </a:r>
                      <a:r>
                        <a:rPr lang="ru-RU" sz="1200" spc="-5">
                          <a:effectLst/>
                        </a:rPr>
                        <a:t>м</a:t>
                      </a:r>
                      <a:r>
                        <a:rPr lang="ru-RU" sz="1200" spc="5">
                          <a:effectLst/>
                        </a:rPr>
                        <a:t>п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>
                          <a:effectLst/>
                        </a:rPr>
                        <a:t>те</a:t>
                      </a:r>
                      <a:r>
                        <a:rPr lang="ru-RU" sz="1200" spc="5">
                          <a:effectLst/>
                        </a:rPr>
                        <a:t>н</a:t>
                      </a:r>
                      <a:r>
                        <a:rPr lang="ru-RU" sz="1200" spc="-5">
                          <a:effectLst/>
                        </a:rPr>
                        <a:t>ц</a:t>
                      </a:r>
                      <a:r>
                        <a:rPr lang="ru-RU" sz="1200" spc="5">
                          <a:effectLst/>
                        </a:rPr>
                        <a:t>и</a:t>
                      </a:r>
                      <a:r>
                        <a:rPr lang="ru-RU" sz="1200">
                          <a:effectLst/>
                        </a:rPr>
                        <a:t>й</a:t>
                      </a:r>
                      <a:r>
                        <a:rPr lang="ru-RU" sz="1200" spc="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(</a:t>
                      </a:r>
                      <a:r>
                        <a:rPr lang="ru-RU" sz="1200" spc="-5">
                          <a:effectLst/>
                        </a:rPr>
                        <a:t>че</a:t>
                      </a:r>
                      <a:r>
                        <a:rPr lang="ru-RU" sz="1200">
                          <a:effectLst/>
                        </a:rPr>
                        <a:t>л.)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000540"/>
                  </a:ext>
                </a:extLst>
              </a:tr>
              <a:tr h="3568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7470" marR="6604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М</a:t>
                      </a:r>
                      <a:r>
                        <a:rPr lang="en-US" sz="1200" spc="5" dirty="0" err="1">
                          <a:effectLst/>
                        </a:rPr>
                        <a:t>и</a:t>
                      </a:r>
                      <a:r>
                        <a:rPr lang="en-US" sz="1200" spc="-5" dirty="0" err="1">
                          <a:effectLst/>
                        </a:rPr>
                        <a:t>н</a:t>
                      </a:r>
                      <a:r>
                        <a:rPr lang="en-US" sz="1200" spc="5" dirty="0" err="1">
                          <a:effectLst/>
                        </a:rPr>
                        <a:t>и</a:t>
                      </a:r>
                      <a:r>
                        <a:rPr lang="en-US" sz="1200" spc="-5" dirty="0" err="1">
                          <a:effectLst/>
                        </a:rPr>
                        <a:t>ма</a:t>
                      </a:r>
                      <a:r>
                        <a:rPr lang="en-US" sz="1200" dirty="0" err="1">
                          <a:effectLst/>
                        </a:rPr>
                        <a:t>ль</a:t>
                      </a:r>
                      <a:endParaRPr lang="ru-RU" sz="1100" dirty="0">
                        <a:effectLst/>
                      </a:endParaRPr>
                    </a:p>
                    <a:p>
                      <a:pPr marL="180975" marR="1695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spc="5" dirty="0" err="1">
                          <a:effectLst/>
                        </a:rPr>
                        <a:t>н</a:t>
                      </a:r>
                      <a:r>
                        <a:rPr lang="en-US" sz="1200" dirty="0" err="1">
                          <a:effectLst/>
                        </a:rPr>
                        <a:t>ый</a:t>
                      </a:r>
                      <a:r>
                        <a:rPr lang="en-US" sz="1200" dirty="0">
                          <a:effectLst/>
                        </a:rPr>
                        <a:t> (1)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360" marR="7683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Ни</a:t>
                      </a:r>
                      <a:r>
                        <a:rPr lang="en-US" sz="1200" spc="5" dirty="0" err="1">
                          <a:effectLst/>
                        </a:rPr>
                        <a:t>з</a:t>
                      </a:r>
                      <a:r>
                        <a:rPr lang="en-US" sz="1200" spc="-5" dirty="0" err="1">
                          <a:effectLst/>
                        </a:rPr>
                        <a:t>к</a:t>
                      </a:r>
                      <a:r>
                        <a:rPr lang="en-US" sz="1200" spc="5" dirty="0" err="1">
                          <a:effectLst/>
                        </a:rPr>
                        <a:t>и</a:t>
                      </a:r>
                      <a:r>
                        <a:rPr lang="en-US" sz="1200" dirty="0" err="1">
                          <a:effectLst/>
                        </a:rPr>
                        <a:t>й</a:t>
                      </a:r>
                      <a:endParaRPr lang="ru-RU" sz="1100" dirty="0">
                        <a:effectLst/>
                      </a:endParaRPr>
                    </a:p>
                    <a:p>
                      <a:pPr marL="241935" marR="2330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(2)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 marR="3746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Ср</a:t>
                      </a:r>
                      <a:r>
                        <a:rPr lang="en-US" sz="1200" spc="-5" dirty="0" err="1">
                          <a:effectLst/>
                        </a:rPr>
                        <a:t>е</a:t>
                      </a:r>
                      <a:r>
                        <a:rPr lang="en-US" sz="1200" dirty="0" err="1">
                          <a:effectLst/>
                        </a:rPr>
                        <a:t>д</a:t>
                      </a:r>
                      <a:r>
                        <a:rPr lang="en-US" sz="1200" spc="5" dirty="0" err="1">
                          <a:effectLst/>
                        </a:rPr>
                        <a:t>ни</a:t>
                      </a:r>
                      <a:r>
                        <a:rPr lang="en-US" sz="1200" dirty="0" err="1">
                          <a:effectLst/>
                        </a:rPr>
                        <a:t>й</a:t>
                      </a:r>
                      <a:endParaRPr lang="ru-RU" sz="1100" dirty="0">
                        <a:effectLst/>
                      </a:endParaRPr>
                    </a:p>
                    <a:p>
                      <a:pPr marL="240665" marR="2330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(3)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8105" marR="6794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 spc="-10" dirty="0" err="1">
                          <a:effectLst/>
                        </a:rPr>
                        <a:t>В</a:t>
                      </a:r>
                      <a:r>
                        <a:rPr lang="en-US" sz="1200" dirty="0" err="1">
                          <a:effectLst/>
                        </a:rPr>
                        <a:t>ы</a:t>
                      </a:r>
                      <a:r>
                        <a:rPr lang="en-US" sz="1200" spc="-5" dirty="0" err="1">
                          <a:effectLst/>
                        </a:rPr>
                        <a:t>с</a:t>
                      </a:r>
                      <a:r>
                        <a:rPr lang="en-US" sz="1200" dirty="0" err="1">
                          <a:effectLst/>
                        </a:rPr>
                        <a:t>о</a:t>
                      </a:r>
                      <a:r>
                        <a:rPr lang="en-US" sz="1200" spc="5" dirty="0" err="1">
                          <a:effectLst/>
                        </a:rPr>
                        <a:t>ки</a:t>
                      </a:r>
                      <a:r>
                        <a:rPr lang="en-US" sz="1200" dirty="0" err="1">
                          <a:effectLst/>
                        </a:rPr>
                        <a:t>й</a:t>
                      </a:r>
                      <a:endParaRPr lang="ru-RU" sz="1100" dirty="0">
                        <a:effectLst/>
                      </a:endParaRPr>
                    </a:p>
                    <a:p>
                      <a:pPr marL="286385" marR="27432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</a:t>
                      </a:r>
                      <a:r>
                        <a:rPr lang="en-US" sz="1200" dirty="0">
                          <a:effectLst/>
                        </a:rPr>
                        <a:t>4)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23997956"/>
                  </a:ext>
                </a:extLst>
              </a:tr>
              <a:tr h="548640">
                <a:tc gridSpan="2">
                  <a:txBody>
                    <a:bodyPr/>
                    <a:lstStyle/>
                    <a:p>
                      <a:pPr marL="6477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effectLst/>
                        </a:rPr>
                        <a:t>Новосибирская область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9845" indent="-29845" algn="ctr">
                        <a:lnSpc>
                          <a:spcPts val="1370"/>
                        </a:lnSpc>
                        <a:spcAft>
                          <a:spcPts val="0"/>
                        </a:spcAft>
                        <a:tabLst>
                          <a:tab pos="29845" algn="l"/>
                        </a:tabLst>
                      </a:pPr>
                      <a:r>
                        <a:rPr lang="ru-RU" sz="1200">
                          <a:effectLst/>
                        </a:rPr>
                        <a:t>52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845" indent="-29845" algn="ctr">
                        <a:lnSpc>
                          <a:spcPts val="1360"/>
                        </a:lnSpc>
                        <a:spcAft>
                          <a:spcPts val="0"/>
                        </a:spcAft>
                        <a:tabLst>
                          <a:tab pos="29845" algn="l"/>
                        </a:tabLs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</a:endParaRPr>
                    </a:p>
                    <a:p>
                      <a:pPr marL="29845" indent="-29845" algn="ctr">
                        <a:lnSpc>
                          <a:spcPts val="1370"/>
                        </a:lnSpc>
                        <a:spcAft>
                          <a:spcPts val="0"/>
                        </a:spcAft>
                        <a:tabLst>
                          <a:tab pos="29845" algn="l"/>
                        </a:tabLst>
                      </a:pPr>
                      <a:r>
                        <a:rPr lang="ru-RU" sz="1200">
                          <a:effectLst/>
                        </a:rPr>
                        <a:t>(1,9</a:t>
                      </a:r>
                      <a:r>
                        <a:rPr lang="ru-RU" sz="1200" spc="5">
                          <a:effectLst/>
                        </a:rPr>
                        <a:t>%</a:t>
                      </a:r>
                      <a:r>
                        <a:rPr lang="ru-RU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845" indent="-29845" algn="ctr">
                        <a:lnSpc>
                          <a:spcPts val="1360"/>
                        </a:lnSpc>
                        <a:spcAft>
                          <a:spcPts val="0"/>
                        </a:spcAft>
                        <a:tabLst>
                          <a:tab pos="29845" algn="l"/>
                        </a:tabLs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100">
                        <a:effectLst/>
                      </a:endParaRPr>
                    </a:p>
                    <a:p>
                      <a:pPr marL="29845" indent="-29845" algn="ctr">
                        <a:lnSpc>
                          <a:spcPts val="1370"/>
                        </a:lnSpc>
                        <a:spcAft>
                          <a:spcPts val="0"/>
                        </a:spcAft>
                        <a:tabLst>
                          <a:tab pos="29845" algn="l"/>
                        </a:tabLst>
                      </a:pPr>
                      <a:r>
                        <a:rPr lang="ru-RU" sz="1200" spc="-5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15,4</a:t>
                      </a:r>
                      <a:r>
                        <a:rPr lang="ru-RU" sz="1200" spc="10">
                          <a:effectLst/>
                        </a:rPr>
                        <a:t>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845" indent="-29845" algn="ctr">
                        <a:lnSpc>
                          <a:spcPts val="1360"/>
                        </a:lnSpc>
                        <a:spcAft>
                          <a:spcPts val="0"/>
                        </a:spcAft>
                        <a:tabLst>
                          <a:tab pos="29845" algn="l"/>
                        </a:tabLst>
                      </a:pPr>
                      <a:r>
                        <a:rPr lang="ru-RU" sz="1200">
                          <a:effectLst/>
                        </a:rPr>
                        <a:t>41</a:t>
                      </a:r>
                      <a:endParaRPr lang="ru-RU" sz="1100">
                        <a:effectLst/>
                      </a:endParaRPr>
                    </a:p>
                    <a:p>
                      <a:pPr marL="29845" indent="-29845" algn="ctr">
                        <a:lnSpc>
                          <a:spcPts val="1370"/>
                        </a:lnSpc>
                        <a:spcAft>
                          <a:spcPts val="0"/>
                        </a:spcAft>
                        <a:tabLst>
                          <a:tab pos="29845" algn="l"/>
                        </a:tabLst>
                      </a:pPr>
                      <a:r>
                        <a:rPr lang="ru-RU" sz="1200" spc="-5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78,9</a:t>
                      </a:r>
                      <a:r>
                        <a:rPr lang="ru-RU" sz="1200" spc="10">
                          <a:effectLst/>
                        </a:rPr>
                        <a:t>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845" indent="-29845" algn="ctr">
                        <a:lnSpc>
                          <a:spcPts val="1360"/>
                        </a:lnSpc>
                        <a:spcAft>
                          <a:spcPts val="0"/>
                        </a:spcAft>
                        <a:tabLst>
                          <a:tab pos="29845" algn="l"/>
                        </a:tabLs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</a:endParaRPr>
                    </a:p>
                    <a:p>
                      <a:pPr marL="29845" indent="-29845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845" algn="l"/>
                        </a:tabLst>
                      </a:pPr>
                      <a:r>
                        <a:rPr lang="ru-RU" sz="1200" spc="-5" dirty="0">
                          <a:effectLst/>
                        </a:rPr>
                        <a:t>(</a:t>
                      </a:r>
                      <a:r>
                        <a:rPr lang="ru-RU" sz="1200" dirty="0">
                          <a:effectLst/>
                        </a:rPr>
                        <a:t>3,8</a:t>
                      </a:r>
                      <a:r>
                        <a:rPr lang="ru-RU" sz="1200" spc="10" dirty="0">
                          <a:effectLst/>
                        </a:rPr>
                        <a:t>%)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50681281"/>
                  </a:ext>
                </a:extLst>
              </a:tr>
              <a:tr h="408940">
                <a:tc>
                  <a:txBody>
                    <a:bodyPr/>
                    <a:lstStyle/>
                    <a:p>
                      <a:pPr marL="104775" marR="9334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г. Но</a:t>
                      </a:r>
                      <a:r>
                        <a:rPr lang="en-US" sz="1200" spc="-5">
                          <a:effectLst/>
                        </a:rPr>
                        <a:t>в</a:t>
                      </a:r>
                      <a:r>
                        <a:rPr lang="en-US" sz="1200">
                          <a:effectLst/>
                        </a:rPr>
                        <a:t>о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б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>
                          <a:effectLst/>
                        </a:rPr>
                        <a:t>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10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0%)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90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(</a:t>
                      </a:r>
                      <a:r>
                        <a:rPr lang="ru-RU" sz="1200" dirty="0">
                          <a:effectLst/>
                        </a:rPr>
                        <a:t>0</a:t>
                      </a:r>
                      <a:r>
                        <a:rPr lang="en-US" sz="1200" spc="-5" dirty="0">
                          <a:effectLst/>
                        </a:rPr>
                        <a:t>%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647927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Дз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>
                          <a:effectLst/>
                        </a:rPr>
                        <a:t>рж</a:t>
                      </a:r>
                      <a:r>
                        <a:rPr lang="en-US" sz="1200" spc="5">
                          <a:effectLst/>
                        </a:rPr>
                        <a:t>ин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к</a:t>
                      </a:r>
                      <a:r>
                        <a:rPr lang="en-US" sz="1200" spc="-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>
                          <a:effectLst/>
                        </a:rPr>
                        <a:t>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03291991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К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>
                          <a:effectLst/>
                        </a:rPr>
                        <a:t>л</a:t>
                      </a:r>
                      <a:r>
                        <a:rPr lang="en-US" sz="1200" spc="5">
                          <a:effectLst/>
                        </a:rPr>
                        <a:t>ин</a:t>
                      </a:r>
                      <a:r>
                        <a:rPr lang="en-US" sz="1200" spc="-5">
                          <a:effectLst/>
                        </a:rPr>
                        <a:t>и</a:t>
                      </a:r>
                      <a:r>
                        <a:rPr lang="en-US" sz="1200" spc="5">
                          <a:effectLst/>
                        </a:rPr>
                        <a:t>н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к</a:t>
                      </a:r>
                      <a:r>
                        <a:rPr lang="en-US" sz="1200" spc="-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>
                          <a:effectLst/>
                        </a:rPr>
                        <a:t>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922169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К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ров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к</a:t>
                      </a:r>
                      <a:r>
                        <a:rPr lang="en-US" sz="1200" spc="-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>
                          <a:effectLst/>
                        </a:rPr>
                        <a:t>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81148719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Лен</a:t>
                      </a:r>
                      <a:r>
                        <a:rPr lang="en-US" sz="1200" spc="5">
                          <a:effectLst/>
                        </a:rPr>
                        <a:t>ин</a:t>
                      </a:r>
                      <a:r>
                        <a:rPr lang="en-US" sz="1200" spc="-5">
                          <a:effectLst/>
                        </a:rPr>
                        <a:t>ск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 spc="-10">
                          <a:effectLst/>
                        </a:rPr>
                        <a:t>о</a:t>
                      </a:r>
                      <a:r>
                        <a:rPr lang="en-US" sz="12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3540" marR="37274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526975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Ок</a:t>
                      </a:r>
                      <a:r>
                        <a:rPr lang="en-US" sz="1200" spc="5">
                          <a:effectLst/>
                        </a:rPr>
                        <a:t>т</a:t>
                      </a:r>
                      <a:r>
                        <a:rPr lang="en-US" sz="1200">
                          <a:effectLst/>
                        </a:rPr>
                        <a:t>ябр</a:t>
                      </a:r>
                      <a:r>
                        <a:rPr lang="en-US" sz="1200" spc="5">
                          <a:effectLst/>
                        </a:rPr>
                        <a:t>ь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к</a:t>
                      </a:r>
                      <a:r>
                        <a:rPr lang="en-US" sz="1200" spc="-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 spc="-10">
                          <a:effectLst/>
                        </a:rPr>
                        <a:t>о</a:t>
                      </a:r>
                      <a:r>
                        <a:rPr lang="en-US" sz="12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740131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П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>
                          <a:effectLst/>
                        </a:rPr>
                        <a:t>рво</a:t>
                      </a:r>
                      <a:r>
                        <a:rPr lang="en-US" sz="1200" spc="5">
                          <a:effectLst/>
                        </a:rPr>
                        <a:t>м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ки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 spc="-10">
                          <a:effectLst/>
                        </a:rPr>
                        <a:t>о</a:t>
                      </a:r>
                      <a:r>
                        <a:rPr lang="en-US" sz="12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44599367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7239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Сов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>
                          <a:effectLst/>
                        </a:rPr>
                        <a:t>тск</a:t>
                      </a:r>
                      <a:r>
                        <a:rPr lang="en-US" sz="1200" spc="10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 spc="-10">
                          <a:effectLst/>
                        </a:rPr>
                        <a:t>о</a:t>
                      </a:r>
                      <a:r>
                        <a:rPr lang="en-US" sz="12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545759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Ц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 spc="5">
                          <a:effectLst/>
                        </a:rPr>
                        <a:t>н</a:t>
                      </a:r>
                      <a:r>
                        <a:rPr lang="en-US" sz="1200">
                          <a:effectLst/>
                        </a:rPr>
                        <a:t>трал</a:t>
                      </a:r>
                      <a:r>
                        <a:rPr lang="en-US" sz="1200" spc="5">
                          <a:effectLst/>
                        </a:rPr>
                        <a:t>ьн</a:t>
                      </a:r>
                      <a:r>
                        <a:rPr lang="en-US" sz="1200">
                          <a:effectLst/>
                        </a:rPr>
                        <a:t>ый о</a:t>
                      </a:r>
                      <a:r>
                        <a:rPr lang="en-US" sz="1200" spc="5">
                          <a:effectLst/>
                        </a:rPr>
                        <a:t>к</a:t>
                      </a:r>
                      <a:r>
                        <a:rPr lang="en-US" sz="1200" spc="10">
                          <a:effectLst/>
                        </a:rPr>
                        <a:t>р</a:t>
                      </a:r>
                      <a:r>
                        <a:rPr lang="en-US" sz="1200" spc="-35">
                          <a:effectLst/>
                        </a:rPr>
                        <a:t>у</a:t>
                      </a:r>
                      <a:r>
                        <a:rPr lang="en-US" sz="1200">
                          <a:effectLst/>
                        </a:rPr>
                        <a:t>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3015008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D3AB084-AD96-409D-99B3-6194FE83F3CF}"/>
              </a:ext>
            </a:extLst>
          </p:cNvPr>
          <p:cNvSpPr txBox="1"/>
          <p:nvPr/>
        </p:nvSpPr>
        <p:spPr>
          <a:xfrm>
            <a:off x="1642368" y="1118586"/>
            <a:ext cx="4065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Результаты участия по истории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F119E4-238A-4B12-9419-0DF269B33A6A}"/>
              </a:ext>
            </a:extLst>
          </p:cNvPr>
          <p:cNvSpPr txBox="1"/>
          <p:nvPr/>
        </p:nvSpPr>
        <p:spPr>
          <a:xfrm>
            <a:off x="7066625" y="1118586"/>
            <a:ext cx="4341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Результаты участия по обществознанию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4CC7B77A-BF1B-48B6-AEBC-922630DEAF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31622"/>
              </p:ext>
            </p:extLst>
          </p:nvPr>
        </p:nvGraphicFramePr>
        <p:xfrm>
          <a:off x="6596109" y="1735823"/>
          <a:ext cx="5468643" cy="462330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28843">
                  <a:extLst>
                    <a:ext uri="{9D8B030D-6E8A-4147-A177-3AD203B41FA5}">
                      <a16:colId xmlns:a16="http://schemas.microsoft.com/office/drawing/2014/main" val="978854686"/>
                    </a:ext>
                  </a:extLst>
                </a:gridCol>
                <a:gridCol w="1323116">
                  <a:extLst>
                    <a:ext uri="{9D8B030D-6E8A-4147-A177-3AD203B41FA5}">
                      <a16:colId xmlns:a16="http://schemas.microsoft.com/office/drawing/2014/main" val="2565778989"/>
                    </a:ext>
                  </a:extLst>
                </a:gridCol>
                <a:gridCol w="800240">
                  <a:extLst>
                    <a:ext uri="{9D8B030D-6E8A-4147-A177-3AD203B41FA5}">
                      <a16:colId xmlns:a16="http://schemas.microsoft.com/office/drawing/2014/main" val="4199040903"/>
                    </a:ext>
                  </a:extLst>
                </a:gridCol>
                <a:gridCol w="728843">
                  <a:extLst>
                    <a:ext uri="{9D8B030D-6E8A-4147-A177-3AD203B41FA5}">
                      <a16:colId xmlns:a16="http://schemas.microsoft.com/office/drawing/2014/main" val="2891782684"/>
                    </a:ext>
                  </a:extLst>
                </a:gridCol>
                <a:gridCol w="582973">
                  <a:extLst>
                    <a:ext uri="{9D8B030D-6E8A-4147-A177-3AD203B41FA5}">
                      <a16:colId xmlns:a16="http://schemas.microsoft.com/office/drawing/2014/main" val="2193967505"/>
                    </a:ext>
                  </a:extLst>
                </a:gridCol>
                <a:gridCol w="652314">
                  <a:extLst>
                    <a:ext uri="{9D8B030D-6E8A-4147-A177-3AD203B41FA5}">
                      <a16:colId xmlns:a16="http://schemas.microsoft.com/office/drawing/2014/main" val="658360831"/>
                    </a:ext>
                  </a:extLst>
                </a:gridCol>
                <a:gridCol w="652314">
                  <a:extLst>
                    <a:ext uri="{9D8B030D-6E8A-4147-A177-3AD203B41FA5}">
                      <a16:colId xmlns:a16="http://schemas.microsoft.com/office/drawing/2014/main" val="4152289102"/>
                    </a:ext>
                  </a:extLst>
                </a:gridCol>
              </a:tblGrid>
              <a:tr h="407035">
                <a:tc rowSpan="2">
                  <a:txBody>
                    <a:bodyPr/>
                    <a:lstStyle/>
                    <a:p>
                      <a:pPr marL="9525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№</a:t>
                      </a:r>
                      <a:endParaRPr lang="ru-RU" sz="1100">
                        <a:effectLst/>
                      </a:endParaRPr>
                    </a:p>
                    <a:p>
                      <a:pPr marL="647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п</a:t>
                      </a:r>
                      <a:r>
                        <a:rPr lang="en-US" sz="1200">
                          <a:effectLst/>
                        </a:rPr>
                        <a:t>/п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258445" marR="25019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 spc="10">
                          <a:effectLst/>
                        </a:rPr>
                        <a:t>М</a:t>
                      </a:r>
                      <a:r>
                        <a:rPr lang="en-US" sz="1200" spc="-35">
                          <a:effectLst/>
                        </a:rPr>
                        <a:t>у</a:t>
                      </a:r>
                      <a:r>
                        <a:rPr lang="en-US" sz="1200" spc="5">
                          <a:effectLst/>
                        </a:rPr>
                        <a:t>ницип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>
                          <a:effectLst/>
                        </a:rPr>
                        <a:t>л</a:t>
                      </a:r>
                      <a:r>
                        <a:rPr lang="en-US" sz="1200" spc="5">
                          <a:effectLst/>
                        </a:rPr>
                        <a:t>ьн</a:t>
                      </a:r>
                      <a:r>
                        <a:rPr lang="en-US" sz="1200">
                          <a:effectLst/>
                        </a:rPr>
                        <a:t>ое</a:t>
                      </a:r>
                      <a:endParaRPr lang="ru-RU" sz="1100">
                        <a:effectLst/>
                      </a:endParaRPr>
                    </a:p>
                    <a:p>
                      <a:pPr marL="386715" marR="37592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обр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з</a:t>
                      </a:r>
                      <a:r>
                        <a:rPr lang="en-US" sz="1200">
                          <a:effectLst/>
                        </a:rPr>
                        <a:t>ов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ни</a:t>
                      </a:r>
                      <a:r>
                        <a:rPr lang="en-US" sz="1200">
                          <a:effectLst/>
                        </a:rPr>
                        <a:t>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275590" marR="26479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В</a:t>
                      </a:r>
                      <a:r>
                        <a:rPr lang="en-US" sz="1200" spc="-5">
                          <a:effectLst/>
                        </a:rPr>
                        <a:t>сег</a:t>
                      </a:r>
                      <a:r>
                        <a:rPr lang="en-US" sz="1200">
                          <a:effectLst/>
                        </a:rPr>
                        <a:t>о</a:t>
                      </a:r>
                      <a:endParaRPr lang="ru-RU" sz="1100">
                        <a:effectLst/>
                      </a:endParaRPr>
                    </a:p>
                    <a:p>
                      <a:pPr marL="74930" marR="641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у</a:t>
                      </a:r>
                      <a:r>
                        <a:rPr lang="en-US" sz="1200" spc="-5">
                          <a:effectLst/>
                        </a:rPr>
                        <a:t>ч</a:t>
                      </a:r>
                      <a:r>
                        <a:rPr lang="en-US" sz="1200">
                          <a:effectLst/>
                        </a:rPr>
                        <a:t>а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10">
                          <a:effectLst/>
                        </a:rPr>
                        <a:t>т</a:t>
                      </a:r>
                      <a:r>
                        <a:rPr lang="en-US" sz="1200" spc="5">
                          <a:effectLst/>
                        </a:rPr>
                        <a:t>ник</a:t>
                      </a:r>
                      <a:r>
                        <a:rPr lang="en-US" sz="1200">
                          <a:effectLst/>
                        </a:rPr>
                        <a:t>ов О</a:t>
                      </a:r>
                      <a:r>
                        <a:rPr lang="en-US" sz="1200" spc="5">
                          <a:effectLst/>
                        </a:rPr>
                        <a:t>ц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 spc="5">
                          <a:effectLst/>
                        </a:rPr>
                        <a:t>нк</a:t>
                      </a:r>
                      <a:r>
                        <a:rPr lang="en-US" sz="1200">
                          <a:effectLst/>
                        </a:rPr>
                        <a:t>и (</a:t>
                      </a:r>
                      <a:r>
                        <a:rPr lang="en-US" sz="1200" spc="-10">
                          <a:effectLst/>
                        </a:rPr>
                        <a:t>ч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>
                          <a:effectLst/>
                        </a:rPr>
                        <a:t>л</a:t>
                      </a:r>
                      <a:r>
                        <a:rPr lang="en-US" sz="1200" spc="10">
                          <a:effectLst/>
                        </a:rPr>
                        <a:t>.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406400" marR="39560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 spc="5">
                          <a:effectLst/>
                        </a:rPr>
                        <a:t>Р</a:t>
                      </a:r>
                      <a:r>
                        <a:rPr lang="ru-RU" sz="1200" spc="-5">
                          <a:effectLst/>
                        </a:rPr>
                        <a:t>ас</a:t>
                      </a:r>
                      <a:r>
                        <a:rPr lang="ru-RU" sz="1200" spc="5">
                          <a:effectLst/>
                        </a:rPr>
                        <a:t>п</a:t>
                      </a:r>
                      <a:r>
                        <a:rPr lang="ru-RU" sz="1200">
                          <a:effectLst/>
                        </a:rPr>
                        <a:t>р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>
                          <a:effectLst/>
                        </a:rPr>
                        <a:t>д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>
                          <a:effectLst/>
                        </a:rPr>
                        <a:t>л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 spc="5">
                          <a:effectLst/>
                        </a:rPr>
                        <a:t>ни</a:t>
                      </a:r>
                      <a:r>
                        <a:rPr lang="ru-RU" sz="1200">
                          <a:effectLst/>
                        </a:rPr>
                        <a:t>е</a:t>
                      </a:r>
                      <a:r>
                        <a:rPr lang="ru-RU" sz="1200" spc="5">
                          <a:effectLst/>
                        </a:rPr>
                        <a:t> </a:t>
                      </a:r>
                      <a:r>
                        <a:rPr lang="ru-RU" sz="1200" spc="-25">
                          <a:effectLst/>
                        </a:rPr>
                        <a:t>у</a:t>
                      </a:r>
                      <a:r>
                        <a:rPr lang="ru-RU" sz="1200" spc="5">
                          <a:effectLst/>
                        </a:rPr>
                        <a:t>ч</a:t>
                      </a:r>
                      <a:r>
                        <a:rPr lang="ru-RU" sz="1200" spc="-5">
                          <a:effectLst/>
                        </a:rPr>
                        <a:t>ас</a:t>
                      </a:r>
                      <a:r>
                        <a:rPr lang="ru-RU" sz="1200">
                          <a:effectLst/>
                        </a:rPr>
                        <a:t>т</a:t>
                      </a:r>
                      <a:r>
                        <a:rPr lang="ru-RU" sz="1200" spc="10">
                          <a:effectLst/>
                        </a:rPr>
                        <a:t>н</a:t>
                      </a:r>
                      <a:r>
                        <a:rPr lang="ru-RU" sz="1200" spc="5">
                          <a:effectLst/>
                        </a:rPr>
                        <a:t>ик</a:t>
                      </a:r>
                      <a:r>
                        <a:rPr lang="ru-RU" sz="1200">
                          <a:effectLst/>
                        </a:rPr>
                        <a:t>ов </a:t>
                      </a:r>
                      <a:r>
                        <a:rPr lang="ru-RU" sz="1200" spc="-5">
                          <a:effectLst/>
                        </a:rPr>
                        <a:t>О</a:t>
                      </a:r>
                      <a:r>
                        <a:rPr lang="ru-RU" sz="1200" spc="5">
                          <a:effectLst/>
                        </a:rPr>
                        <a:t>ц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 spc="5">
                          <a:effectLst/>
                        </a:rPr>
                        <a:t>нк</a:t>
                      </a:r>
                      <a:r>
                        <a:rPr lang="ru-RU" sz="1200">
                          <a:effectLst/>
                        </a:rPr>
                        <a:t>и</a:t>
                      </a:r>
                      <a:endParaRPr lang="ru-RU" sz="1100">
                        <a:effectLst/>
                      </a:endParaRPr>
                    </a:p>
                    <a:p>
                      <a:pPr marL="546735" marR="4972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spc="5">
                          <a:effectLst/>
                        </a:rPr>
                        <a:t>п</a:t>
                      </a:r>
                      <a:r>
                        <a:rPr lang="ru-RU" sz="1200">
                          <a:effectLst/>
                        </a:rPr>
                        <a:t>о</a:t>
                      </a:r>
                      <a:r>
                        <a:rPr lang="ru-RU" sz="1200" spc="10">
                          <a:effectLst/>
                        </a:rPr>
                        <a:t> </a:t>
                      </a:r>
                      <a:r>
                        <a:rPr lang="ru-RU" sz="1200" spc="-25">
                          <a:effectLst/>
                        </a:rPr>
                        <a:t>у</a:t>
                      </a:r>
                      <a:r>
                        <a:rPr lang="ru-RU" sz="1200">
                          <a:effectLst/>
                        </a:rPr>
                        <a:t>ровням</a:t>
                      </a:r>
                      <a:r>
                        <a:rPr lang="ru-RU" sz="1200" spc="-5">
                          <a:effectLst/>
                        </a:rPr>
                        <a:t> </a:t>
                      </a:r>
                      <a:r>
                        <a:rPr lang="ru-RU" sz="1200" spc="5">
                          <a:effectLst/>
                        </a:rPr>
                        <a:t>к</a:t>
                      </a:r>
                      <a:r>
                        <a:rPr lang="ru-RU" sz="1200">
                          <a:effectLst/>
                        </a:rPr>
                        <a:t>о</a:t>
                      </a:r>
                      <a:r>
                        <a:rPr lang="ru-RU" sz="1200" spc="-5">
                          <a:effectLst/>
                        </a:rPr>
                        <a:t>м</a:t>
                      </a:r>
                      <a:r>
                        <a:rPr lang="ru-RU" sz="1200" spc="5">
                          <a:effectLst/>
                        </a:rPr>
                        <a:t>п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>
                          <a:effectLst/>
                        </a:rPr>
                        <a:t>те</a:t>
                      </a:r>
                      <a:r>
                        <a:rPr lang="ru-RU" sz="1200" spc="5">
                          <a:effectLst/>
                        </a:rPr>
                        <a:t>н</a:t>
                      </a:r>
                      <a:r>
                        <a:rPr lang="ru-RU" sz="1200" spc="-5">
                          <a:effectLst/>
                        </a:rPr>
                        <a:t>ц</a:t>
                      </a:r>
                      <a:r>
                        <a:rPr lang="ru-RU" sz="1200" spc="5">
                          <a:effectLst/>
                        </a:rPr>
                        <a:t>и</a:t>
                      </a:r>
                      <a:r>
                        <a:rPr lang="ru-RU" sz="1200">
                          <a:effectLst/>
                        </a:rPr>
                        <a:t>й</a:t>
                      </a:r>
                      <a:r>
                        <a:rPr lang="ru-RU" sz="1200" spc="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(</a:t>
                      </a:r>
                      <a:r>
                        <a:rPr lang="ru-RU" sz="1200" spc="-5">
                          <a:effectLst/>
                        </a:rPr>
                        <a:t>че</a:t>
                      </a:r>
                      <a:r>
                        <a:rPr lang="ru-RU" sz="1200">
                          <a:effectLst/>
                        </a:rPr>
                        <a:t>л.)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474528"/>
                  </a:ext>
                </a:extLst>
              </a:tr>
              <a:tr h="3568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7470" marR="6604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М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 spc="-5">
                          <a:effectLst/>
                        </a:rPr>
                        <a:t>н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 spc="-5">
                          <a:effectLst/>
                        </a:rPr>
                        <a:t>ма</a:t>
                      </a:r>
                      <a:r>
                        <a:rPr lang="en-US" sz="1200">
                          <a:effectLst/>
                        </a:rPr>
                        <a:t>ль</a:t>
                      </a:r>
                      <a:endParaRPr lang="ru-RU" sz="1100">
                        <a:effectLst/>
                      </a:endParaRPr>
                    </a:p>
                    <a:p>
                      <a:pPr marL="180975" marR="1695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н</a:t>
                      </a:r>
                      <a:r>
                        <a:rPr lang="en-US" sz="1200">
                          <a:effectLst/>
                        </a:rPr>
                        <a:t>ый (1)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360" marR="7683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Ни</a:t>
                      </a:r>
                      <a:r>
                        <a:rPr lang="en-US" sz="1200" spc="5">
                          <a:effectLst/>
                        </a:rPr>
                        <a:t>з</a:t>
                      </a:r>
                      <a:r>
                        <a:rPr lang="en-US" sz="1200" spc="-5">
                          <a:effectLst/>
                        </a:rPr>
                        <a:t>к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endParaRPr lang="ru-RU" sz="1100">
                        <a:effectLst/>
                      </a:endParaRPr>
                    </a:p>
                    <a:p>
                      <a:pPr marL="241935" marR="2330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(2)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 marR="3746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Ср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>
                          <a:effectLst/>
                        </a:rPr>
                        <a:t>д</a:t>
                      </a:r>
                      <a:r>
                        <a:rPr lang="en-US" sz="1200" spc="5">
                          <a:effectLst/>
                        </a:rPr>
                        <a:t>ни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endParaRPr lang="ru-RU" sz="1100">
                        <a:effectLst/>
                      </a:endParaRPr>
                    </a:p>
                    <a:p>
                      <a:pPr marL="240665" marR="2330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(3)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8105" marR="6794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</a:rPr>
                        <a:t>В</a:t>
                      </a:r>
                      <a:r>
                        <a:rPr lang="en-US" sz="1200">
                          <a:effectLst/>
                        </a:rPr>
                        <a:t>ы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>
                          <a:effectLst/>
                        </a:rPr>
                        <a:t>о</a:t>
                      </a:r>
                      <a:r>
                        <a:rPr lang="en-US" sz="1200" spc="5">
                          <a:effectLst/>
                        </a:rPr>
                        <a:t>ки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endParaRPr lang="ru-RU" sz="1100">
                        <a:effectLst/>
                      </a:endParaRPr>
                    </a:p>
                    <a:p>
                      <a:pPr marL="286385" marR="27432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(4)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69020882"/>
                  </a:ext>
                </a:extLst>
              </a:tr>
              <a:tr h="387350">
                <a:tc gridSpan="2"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effectLst/>
                        </a:rPr>
                        <a:t>Новосибирская область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(29,</a:t>
                      </a:r>
                      <a:r>
                        <a:rPr lang="ru-RU" sz="1200" spc="-5">
                          <a:effectLst/>
                        </a:rPr>
                        <a:t>5</a:t>
                      </a:r>
                      <a:r>
                        <a:rPr lang="ru-RU" sz="1200" spc="10">
                          <a:effectLst/>
                        </a:rPr>
                        <a:t>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(68,</a:t>
                      </a:r>
                      <a:r>
                        <a:rPr lang="ru-RU" sz="1200" spc="-5">
                          <a:effectLst/>
                        </a:rPr>
                        <a:t>2</a:t>
                      </a:r>
                      <a:r>
                        <a:rPr lang="ru-RU" sz="1200" spc="10">
                          <a:effectLst/>
                        </a:rPr>
                        <a:t>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(2,</a:t>
                      </a:r>
                      <a:r>
                        <a:rPr lang="ru-RU" sz="1200" spc="-5">
                          <a:effectLst/>
                        </a:rPr>
                        <a:t>3</a:t>
                      </a:r>
                      <a:r>
                        <a:rPr lang="ru-RU" sz="1200" spc="10">
                          <a:effectLst/>
                        </a:rPr>
                        <a:t>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9048115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104775" marR="9334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г. Но</a:t>
                      </a:r>
                      <a:r>
                        <a:rPr lang="en-US" sz="1200" spc="-5">
                          <a:effectLst/>
                        </a:rPr>
                        <a:t>в</a:t>
                      </a:r>
                      <a:r>
                        <a:rPr lang="en-US" sz="1200">
                          <a:effectLst/>
                        </a:rPr>
                        <a:t>о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б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>
                          <a:effectLst/>
                        </a:rPr>
                        <a:t>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(0%)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 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30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70%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</a:t>
                      </a:r>
                      <a:r>
                        <a:rPr lang="ru-RU" sz="1200" dirty="0">
                          <a:effectLst/>
                        </a:rPr>
                        <a:t>0</a:t>
                      </a:r>
                      <a:r>
                        <a:rPr lang="en-US" sz="1200" spc="-5" dirty="0">
                          <a:effectLst/>
                        </a:rPr>
                        <a:t>%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83901338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7239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Дз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>
                          <a:effectLst/>
                        </a:rPr>
                        <a:t>рж</a:t>
                      </a:r>
                      <a:r>
                        <a:rPr lang="en-US" sz="1200" spc="5">
                          <a:effectLst/>
                        </a:rPr>
                        <a:t>ин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к</a:t>
                      </a:r>
                      <a:r>
                        <a:rPr lang="en-US" sz="1200" spc="-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>
                          <a:effectLst/>
                        </a:rPr>
                        <a:t>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 marR="28257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849251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К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>
                          <a:effectLst/>
                        </a:rPr>
                        <a:t>л</a:t>
                      </a:r>
                      <a:r>
                        <a:rPr lang="en-US" sz="1200" spc="5">
                          <a:effectLst/>
                        </a:rPr>
                        <a:t>ин</a:t>
                      </a:r>
                      <a:r>
                        <a:rPr lang="en-US" sz="1200" spc="-5">
                          <a:effectLst/>
                        </a:rPr>
                        <a:t>и</a:t>
                      </a:r>
                      <a:r>
                        <a:rPr lang="en-US" sz="1200" spc="5">
                          <a:effectLst/>
                        </a:rPr>
                        <a:t>н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к</a:t>
                      </a:r>
                      <a:r>
                        <a:rPr lang="en-US" sz="1200" spc="-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>
                          <a:effectLst/>
                        </a:rPr>
                        <a:t>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4154449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К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ров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к</a:t>
                      </a:r>
                      <a:r>
                        <a:rPr lang="en-US" sz="1200" spc="-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>
                          <a:effectLst/>
                        </a:rPr>
                        <a:t>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697441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Лен</a:t>
                      </a:r>
                      <a:r>
                        <a:rPr lang="en-US" sz="1200" spc="5">
                          <a:effectLst/>
                        </a:rPr>
                        <a:t>ин</a:t>
                      </a:r>
                      <a:r>
                        <a:rPr lang="en-US" sz="1200" spc="-5">
                          <a:effectLst/>
                        </a:rPr>
                        <a:t>ск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 spc="-10">
                          <a:effectLst/>
                        </a:rPr>
                        <a:t>о</a:t>
                      </a:r>
                      <a:r>
                        <a:rPr lang="en-US" sz="12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442910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Ок</a:t>
                      </a:r>
                      <a:r>
                        <a:rPr lang="en-US" sz="1200" spc="5">
                          <a:effectLst/>
                        </a:rPr>
                        <a:t>т</a:t>
                      </a:r>
                      <a:r>
                        <a:rPr lang="en-US" sz="1200">
                          <a:effectLst/>
                        </a:rPr>
                        <a:t>ябр</a:t>
                      </a:r>
                      <a:r>
                        <a:rPr lang="en-US" sz="1200" spc="5">
                          <a:effectLst/>
                        </a:rPr>
                        <a:t>ь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к</a:t>
                      </a:r>
                      <a:r>
                        <a:rPr lang="en-US" sz="1200" spc="-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 spc="-10">
                          <a:effectLst/>
                        </a:rPr>
                        <a:t>о</a:t>
                      </a:r>
                      <a:r>
                        <a:rPr lang="en-US" sz="12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01981063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7239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П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>
                          <a:effectLst/>
                        </a:rPr>
                        <a:t>рво</a:t>
                      </a:r>
                      <a:r>
                        <a:rPr lang="en-US" sz="1200" spc="5">
                          <a:effectLst/>
                        </a:rPr>
                        <a:t>м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ки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 spc="-10">
                          <a:effectLst/>
                        </a:rPr>
                        <a:t>о</a:t>
                      </a:r>
                      <a:r>
                        <a:rPr lang="en-US" sz="12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303409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Сов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>
                          <a:effectLst/>
                        </a:rPr>
                        <a:t>тск</a:t>
                      </a:r>
                      <a:r>
                        <a:rPr lang="en-US" sz="1200" spc="10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 spc="-10">
                          <a:effectLst/>
                        </a:rPr>
                        <a:t>о</a:t>
                      </a:r>
                      <a:r>
                        <a:rPr lang="en-US" sz="12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72179845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Ц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 spc="5">
                          <a:effectLst/>
                        </a:rPr>
                        <a:t>н</a:t>
                      </a:r>
                      <a:r>
                        <a:rPr lang="en-US" sz="1200">
                          <a:effectLst/>
                        </a:rPr>
                        <a:t>трал</a:t>
                      </a:r>
                      <a:r>
                        <a:rPr lang="en-US" sz="1200" spc="5">
                          <a:effectLst/>
                        </a:rPr>
                        <a:t>ьн</a:t>
                      </a:r>
                      <a:r>
                        <a:rPr lang="en-US" sz="1200">
                          <a:effectLst/>
                        </a:rPr>
                        <a:t>ый о</a:t>
                      </a:r>
                      <a:r>
                        <a:rPr lang="en-US" sz="1200" spc="5">
                          <a:effectLst/>
                        </a:rPr>
                        <a:t>к</a:t>
                      </a:r>
                      <a:r>
                        <a:rPr lang="en-US" sz="1200" spc="10">
                          <a:effectLst/>
                        </a:rPr>
                        <a:t>р</a:t>
                      </a:r>
                      <a:r>
                        <a:rPr lang="en-US" sz="1200" spc="-35">
                          <a:effectLst/>
                        </a:rPr>
                        <a:t>у</a:t>
                      </a:r>
                      <a:r>
                        <a:rPr lang="en-US" sz="1200">
                          <a:effectLst/>
                        </a:rPr>
                        <a:t>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6776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914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A70423F8-5CEB-4ED3-9FF9-FE90754BF0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988197"/>
              </p:ext>
            </p:extLst>
          </p:nvPr>
        </p:nvGraphicFramePr>
        <p:xfrm>
          <a:off x="6303145" y="1421787"/>
          <a:ext cx="5317722" cy="467855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08730">
                  <a:extLst>
                    <a:ext uri="{9D8B030D-6E8A-4147-A177-3AD203B41FA5}">
                      <a16:colId xmlns:a16="http://schemas.microsoft.com/office/drawing/2014/main" val="2551209877"/>
                    </a:ext>
                  </a:extLst>
                </a:gridCol>
                <a:gridCol w="1286602">
                  <a:extLst>
                    <a:ext uri="{9D8B030D-6E8A-4147-A177-3AD203B41FA5}">
                      <a16:colId xmlns:a16="http://schemas.microsoft.com/office/drawing/2014/main" val="1824483318"/>
                    </a:ext>
                  </a:extLst>
                </a:gridCol>
                <a:gridCol w="778155">
                  <a:extLst>
                    <a:ext uri="{9D8B030D-6E8A-4147-A177-3AD203B41FA5}">
                      <a16:colId xmlns:a16="http://schemas.microsoft.com/office/drawing/2014/main" val="1327085045"/>
                    </a:ext>
                  </a:extLst>
                </a:gridCol>
                <a:gridCol w="708730">
                  <a:extLst>
                    <a:ext uri="{9D8B030D-6E8A-4147-A177-3AD203B41FA5}">
                      <a16:colId xmlns:a16="http://schemas.microsoft.com/office/drawing/2014/main" val="3213519033"/>
                    </a:ext>
                  </a:extLst>
                </a:gridCol>
                <a:gridCol w="566883">
                  <a:extLst>
                    <a:ext uri="{9D8B030D-6E8A-4147-A177-3AD203B41FA5}">
                      <a16:colId xmlns:a16="http://schemas.microsoft.com/office/drawing/2014/main" val="3071702206"/>
                    </a:ext>
                  </a:extLst>
                </a:gridCol>
                <a:gridCol w="634311">
                  <a:extLst>
                    <a:ext uri="{9D8B030D-6E8A-4147-A177-3AD203B41FA5}">
                      <a16:colId xmlns:a16="http://schemas.microsoft.com/office/drawing/2014/main" val="555147431"/>
                    </a:ext>
                  </a:extLst>
                </a:gridCol>
                <a:gridCol w="634311">
                  <a:extLst>
                    <a:ext uri="{9D8B030D-6E8A-4147-A177-3AD203B41FA5}">
                      <a16:colId xmlns:a16="http://schemas.microsoft.com/office/drawing/2014/main" val="3937318380"/>
                    </a:ext>
                  </a:extLst>
                </a:gridCol>
              </a:tblGrid>
              <a:tr h="405130">
                <a:tc rowSpan="2">
                  <a:txBody>
                    <a:bodyPr/>
                    <a:lstStyle/>
                    <a:p>
                      <a:pPr marL="9525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№</a:t>
                      </a:r>
                      <a:endParaRPr lang="ru-RU" sz="1100">
                        <a:effectLst/>
                      </a:endParaRPr>
                    </a:p>
                    <a:p>
                      <a:pPr marL="647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п</a:t>
                      </a:r>
                      <a:r>
                        <a:rPr lang="en-US" sz="1200">
                          <a:effectLst/>
                        </a:rPr>
                        <a:t>/п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258445" marR="25019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 spc="10">
                          <a:effectLst/>
                        </a:rPr>
                        <a:t>М</a:t>
                      </a:r>
                      <a:r>
                        <a:rPr lang="en-US" sz="1200" spc="-35">
                          <a:effectLst/>
                        </a:rPr>
                        <a:t>у</a:t>
                      </a:r>
                      <a:r>
                        <a:rPr lang="en-US" sz="1200" spc="5">
                          <a:effectLst/>
                        </a:rPr>
                        <a:t>ницип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>
                          <a:effectLst/>
                        </a:rPr>
                        <a:t>л</a:t>
                      </a:r>
                      <a:r>
                        <a:rPr lang="en-US" sz="1200" spc="5">
                          <a:effectLst/>
                        </a:rPr>
                        <a:t>ьн</a:t>
                      </a:r>
                      <a:r>
                        <a:rPr lang="en-US" sz="1200">
                          <a:effectLst/>
                        </a:rPr>
                        <a:t>ое</a:t>
                      </a:r>
                      <a:endParaRPr lang="ru-RU" sz="1100">
                        <a:effectLst/>
                      </a:endParaRPr>
                    </a:p>
                    <a:p>
                      <a:pPr marL="386715" marR="37592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обр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з</a:t>
                      </a:r>
                      <a:r>
                        <a:rPr lang="en-US" sz="1200">
                          <a:effectLst/>
                        </a:rPr>
                        <a:t>ов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ни</a:t>
                      </a:r>
                      <a:r>
                        <a:rPr lang="en-US" sz="1200">
                          <a:effectLst/>
                        </a:rPr>
                        <a:t>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275590" marR="26479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В</a:t>
                      </a:r>
                      <a:r>
                        <a:rPr lang="en-US" sz="1200" spc="-5">
                          <a:effectLst/>
                        </a:rPr>
                        <a:t>сег</a:t>
                      </a:r>
                      <a:r>
                        <a:rPr lang="en-US" sz="1200">
                          <a:effectLst/>
                        </a:rPr>
                        <a:t>о</a:t>
                      </a:r>
                      <a:endParaRPr lang="ru-RU" sz="1100">
                        <a:effectLst/>
                      </a:endParaRPr>
                    </a:p>
                    <a:p>
                      <a:pPr marL="74930" marR="641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у</a:t>
                      </a:r>
                      <a:r>
                        <a:rPr lang="en-US" sz="1200" spc="-5">
                          <a:effectLst/>
                        </a:rPr>
                        <a:t>ч</a:t>
                      </a:r>
                      <a:r>
                        <a:rPr lang="en-US" sz="1200">
                          <a:effectLst/>
                        </a:rPr>
                        <a:t>а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10">
                          <a:effectLst/>
                        </a:rPr>
                        <a:t>т</a:t>
                      </a:r>
                      <a:r>
                        <a:rPr lang="en-US" sz="1200" spc="5">
                          <a:effectLst/>
                        </a:rPr>
                        <a:t>ник</a:t>
                      </a:r>
                      <a:r>
                        <a:rPr lang="en-US" sz="1200">
                          <a:effectLst/>
                        </a:rPr>
                        <a:t>ов О</a:t>
                      </a:r>
                      <a:r>
                        <a:rPr lang="en-US" sz="1200" spc="5">
                          <a:effectLst/>
                        </a:rPr>
                        <a:t>ц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 spc="5">
                          <a:effectLst/>
                        </a:rPr>
                        <a:t>нк</a:t>
                      </a:r>
                      <a:r>
                        <a:rPr lang="en-US" sz="1200">
                          <a:effectLst/>
                        </a:rPr>
                        <a:t>и (</a:t>
                      </a:r>
                      <a:r>
                        <a:rPr lang="en-US" sz="1200" spc="-10">
                          <a:effectLst/>
                        </a:rPr>
                        <a:t>ч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>
                          <a:effectLst/>
                        </a:rPr>
                        <a:t>л</a:t>
                      </a:r>
                      <a:r>
                        <a:rPr lang="en-US" sz="1200" spc="10">
                          <a:effectLst/>
                        </a:rPr>
                        <a:t>.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406400" marR="39560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 spc="5">
                          <a:effectLst/>
                        </a:rPr>
                        <a:t>Р</a:t>
                      </a:r>
                      <a:r>
                        <a:rPr lang="ru-RU" sz="1200" spc="-5">
                          <a:effectLst/>
                        </a:rPr>
                        <a:t>ас</a:t>
                      </a:r>
                      <a:r>
                        <a:rPr lang="ru-RU" sz="1200" spc="5">
                          <a:effectLst/>
                        </a:rPr>
                        <a:t>п</a:t>
                      </a:r>
                      <a:r>
                        <a:rPr lang="ru-RU" sz="1200">
                          <a:effectLst/>
                        </a:rPr>
                        <a:t>р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>
                          <a:effectLst/>
                        </a:rPr>
                        <a:t>д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>
                          <a:effectLst/>
                        </a:rPr>
                        <a:t>л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 spc="5">
                          <a:effectLst/>
                        </a:rPr>
                        <a:t>ни</a:t>
                      </a:r>
                      <a:r>
                        <a:rPr lang="ru-RU" sz="1200">
                          <a:effectLst/>
                        </a:rPr>
                        <a:t>е</a:t>
                      </a:r>
                      <a:r>
                        <a:rPr lang="ru-RU" sz="1200" spc="5">
                          <a:effectLst/>
                        </a:rPr>
                        <a:t> </a:t>
                      </a:r>
                      <a:r>
                        <a:rPr lang="ru-RU" sz="1200" spc="-25">
                          <a:effectLst/>
                        </a:rPr>
                        <a:t>у</a:t>
                      </a:r>
                      <a:r>
                        <a:rPr lang="ru-RU" sz="1200" spc="5">
                          <a:effectLst/>
                        </a:rPr>
                        <a:t>ч</a:t>
                      </a:r>
                      <a:r>
                        <a:rPr lang="ru-RU" sz="1200" spc="-5">
                          <a:effectLst/>
                        </a:rPr>
                        <a:t>ас</a:t>
                      </a:r>
                      <a:r>
                        <a:rPr lang="ru-RU" sz="1200">
                          <a:effectLst/>
                        </a:rPr>
                        <a:t>т</a:t>
                      </a:r>
                      <a:r>
                        <a:rPr lang="ru-RU" sz="1200" spc="10">
                          <a:effectLst/>
                        </a:rPr>
                        <a:t>н</a:t>
                      </a:r>
                      <a:r>
                        <a:rPr lang="ru-RU" sz="1200" spc="5">
                          <a:effectLst/>
                        </a:rPr>
                        <a:t>ик</a:t>
                      </a:r>
                      <a:r>
                        <a:rPr lang="ru-RU" sz="1200">
                          <a:effectLst/>
                        </a:rPr>
                        <a:t>ов </a:t>
                      </a:r>
                      <a:r>
                        <a:rPr lang="ru-RU" sz="1200" spc="-5">
                          <a:effectLst/>
                        </a:rPr>
                        <a:t>О</a:t>
                      </a:r>
                      <a:r>
                        <a:rPr lang="ru-RU" sz="1200" spc="5">
                          <a:effectLst/>
                        </a:rPr>
                        <a:t>ц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 spc="5">
                          <a:effectLst/>
                        </a:rPr>
                        <a:t>нк</a:t>
                      </a:r>
                      <a:r>
                        <a:rPr lang="ru-RU" sz="1200">
                          <a:effectLst/>
                        </a:rPr>
                        <a:t>и</a:t>
                      </a:r>
                      <a:endParaRPr lang="ru-RU" sz="1100">
                        <a:effectLst/>
                      </a:endParaRPr>
                    </a:p>
                    <a:p>
                      <a:pPr marL="546735" marR="4972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spc="5">
                          <a:effectLst/>
                        </a:rPr>
                        <a:t>п</a:t>
                      </a:r>
                      <a:r>
                        <a:rPr lang="ru-RU" sz="1200">
                          <a:effectLst/>
                        </a:rPr>
                        <a:t>о</a:t>
                      </a:r>
                      <a:r>
                        <a:rPr lang="ru-RU" sz="1200" spc="10">
                          <a:effectLst/>
                        </a:rPr>
                        <a:t> </a:t>
                      </a:r>
                      <a:r>
                        <a:rPr lang="ru-RU" sz="1200" spc="-25">
                          <a:effectLst/>
                        </a:rPr>
                        <a:t>у</a:t>
                      </a:r>
                      <a:r>
                        <a:rPr lang="ru-RU" sz="1200">
                          <a:effectLst/>
                        </a:rPr>
                        <a:t>ровням</a:t>
                      </a:r>
                      <a:r>
                        <a:rPr lang="ru-RU" sz="1200" spc="-5">
                          <a:effectLst/>
                        </a:rPr>
                        <a:t> </a:t>
                      </a:r>
                      <a:r>
                        <a:rPr lang="ru-RU" sz="1200" spc="5">
                          <a:effectLst/>
                        </a:rPr>
                        <a:t>к</a:t>
                      </a:r>
                      <a:r>
                        <a:rPr lang="ru-RU" sz="1200">
                          <a:effectLst/>
                        </a:rPr>
                        <a:t>о</a:t>
                      </a:r>
                      <a:r>
                        <a:rPr lang="ru-RU" sz="1200" spc="-5">
                          <a:effectLst/>
                        </a:rPr>
                        <a:t>м</a:t>
                      </a:r>
                      <a:r>
                        <a:rPr lang="ru-RU" sz="1200" spc="5">
                          <a:effectLst/>
                        </a:rPr>
                        <a:t>п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>
                          <a:effectLst/>
                        </a:rPr>
                        <a:t>те</a:t>
                      </a:r>
                      <a:r>
                        <a:rPr lang="ru-RU" sz="1200" spc="5">
                          <a:effectLst/>
                        </a:rPr>
                        <a:t>н</a:t>
                      </a:r>
                      <a:r>
                        <a:rPr lang="ru-RU" sz="1200" spc="-5">
                          <a:effectLst/>
                        </a:rPr>
                        <a:t>ц</a:t>
                      </a:r>
                      <a:r>
                        <a:rPr lang="ru-RU" sz="1200" spc="5">
                          <a:effectLst/>
                        </a:rPr>
                        <a:t>и</a:t>
                      </a:r>
                      <a:r>
                        <a:rPr lang="ru-RU" sz="1200">
                          <a:effectLst/>
                        </a:rPr>
                        <a:t>й</a:t>
                      </a:r>
                      <a:r>
                        <a:rPr lang="ru-RU" sz="1200" spc="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(</a:t>
                      </a:r>
                      <a:r>
                        <a:rPr lang="ru-RU" sz="1200" spc="-5">
                          <a:effectLst/>
                        </a:rPr>
                        <a:t>че</a:t>
                      </a:r>
                      <a:r>
                        <a:rPr lang="ru-RU" sz="1200">
                          <a:effectLst/>
                        </a:rPr>
                        <a:t>л.)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9159"/>
                  </a:ext>
                </a:extLst>
              </a:tr>
              <a:tr h="3581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7470" marR="6604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М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 spc="-5">
                          <a:effectLst/>
                        </a:rPr>
                        <a:t>н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 spc="-5">
                          <a:effectLst/>
                        </a:rPr>
                        <a:t>ма</a:t>
                      </a:r>
                      <a:r>
                        <a:rPr lang="en-US" sz="1200">
                          <a:effectLst/>
                        </a:rPr>
                        <a:t>ль</a:t>
                      </a:r>
                      <a:endParaRPr lang="ru-RU" sz="1100">
                        <a:effectLst/>
                      </a:endParaRPr>
                    </a:p>
                    <a:p>
                      <a:pPr marL="180975" marR="1695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н</a:t>
                      </a:r>
                      <a:r>
                        <a:rPr lang="en-US" sz="1200">
                          <a:effectLst/>
                        </a:rPr>
                        <a:t>ый (1)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360" marR="7683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Ни</a:t>
                      </a:r>
                      <a:r>
                        <a:rPr lang="en-US" sz="1200" spc="5">
                          <a:effectLst/>
                        </a:rPr>
                        <a:t>з</a:t>
                      </a:r>
                      <a:r>
                        <a:rPr lang="en-US" sz="1200" spc="-5">
                          <a:effectLst/>
                        </a:rPr>
                        <a:t>к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endParaRPr lang="ru-RU" sz="1100">
                        <a:effectLst/>
                      </a:endParaRPr>
                    </a:p>
                    <a:p>
                      <a:pPr marL="241935" marR="2330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(2)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 marR="3746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Ср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>
                          <a:effectLst/>
                        </a:rPr>
                        <a:t>д</a:t>
                      </a:r>
                      <a:r>
                        <a:rPr lang="en-US" sz="1200" spc="5">
                          <a:effectLst/>
                        </a:rPr>
                        <a:t>ни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endParaRPr lang="ru-RU" sz="1100">
                        <a:effectLst/>
                      </a:endParaRPr>
                    </a:p>
                    <a:p>
                      <a:pPr marL="240665" marR="2330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(3)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8105" marR="6794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</a:rPr>
                        <a:t>В</a:t>
                      </a:r>
                      <a:r>
                        <a:rPr lang="en-US" sz="1200">
                          <a:effectLst/>
                        </a:rPr>
                        <a:t>ы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>
                          <a:effectLst/>
                        </a:rPr>
                        <a:t>о</a:t>
                      </a:r>
                      <a:r>
                        <a:rPr lang="en-US" sz="1200" spc="5">
                          <a:effectLst/>
                        </a:rPr>
                        <a:t>ки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endParaRPr lang="ru-RU" sz="1100">
                        <a:effectLst/>
                      </a:endParaRPr>
                    </a:p>
                    <a:p>
                      <a:pPr marL="286385" marR="27432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(4)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77972443"/>
                  </a:ext>
                </a:extLst>
              </a:tr>
              <a:tr h="467360">
                <a:tc gridSpan="2"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effectLst/>
                        </a:rPr>
                        <a:t>Новосибирская область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(9,</a:t>
                      </a:r>
                      <a:r>
                        <a:rPr lang="ru-RU" sz="1200" spc="-5">
                          <a:effectLst/>
                        </a:rPr>
                        <a:t>6</a:t>
                      </a:r>
                      <a:r>
                        <a:rPr lang="ru-RU" sz="1200" spc="10">
                          <a:effectLst/>
                        </a:rPr>
                        <a:t>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47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(56,</a:t>
                      </a:r>
                      <a:r>
                        <a:rPr lang="ru-RU" sz="1200" spc="-5">
                          <a:effectLst/>
                        </a:rPr>
                        <a:t>7</a:t>
                      </a:r>
                      <a:r>
                        <a:rPr lang="ru-RU" sz="1200" spc="10">
                          <a:effectLst/>
                        </a:rPr>
                        <a:t>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28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(33,</a:t>
                      </a:r>
                      <a:r>
                        <a:rPr lang="ru-RU" sz="1200" spc="-5">
                          <a:effectLst/>
                        </a:rPr>
                        <a:t>7</a:t>
                      </a:r>
                      <a:r>
                        <a:rPr lang="ru-RU" sz="1200" spc="10">
                          <a:effectLst/>
                        </a:rPr>
                        <a:t>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2270732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104775" marR="9334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г. Но</a:t>
                      </a:r>
                      <a:r>
                        <a:rPr lang="en-US" sz="1200" spc="-5">
                          <a:effectLst/>
                        </a:rPr>
                        <a:t>в</a:t>
                      </a:r>
                      <a:r>
                        <a:rPr lang="en-US" sz="1200">
                          <a:effectLst/>
                        </a:rPr>
                        <a:t>о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б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>
                          <a:effectLst/>
                        </a:rPr>
                        <a:t>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(0%)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20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(42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38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60792409"/>
                  </a:ext>
                </a:extLst>
              </a:tr>
              <a:tr h="191135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Дз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>
                          <a:effectLst/>
                        </a:rPr>
                        <a:t>рж</a:t>
                      </a:r>
                      <a:r>
                        <a:rPr lang="en-US" sz="1200" spc="5">
                          <a:effectLst/>
                        </a:rPr>
                        <a:t>ин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к</a:t>
                      </a:r>
                      <a:r>
                        <a:rPr lang="en-US" sz="1200" spc="-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>
                          <a:effectLst/>
                        </a:rPr>
                        <a:t>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6550" marR="32512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13232841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7239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К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>
                          <a:effectLst/>
                        </a:rPr>
                        <a:t>л</a:t>
                      </a:r>
                      <a:r>
                        <a:rPr lang="en-US" sz="1200" spc="5">
                          <a:effectLst/>
                        </a:rPr>
                        <a:t>ин</a:t>
                      </a:r>
                      <a:r>
                        <a:rPr lang="en-US" sz="1200" spc="-5">
                          <a:effectLst/>
                        </a:rPr>
                        <a:t>и</a:t>
                      </a:r>
                      <a:r>
                        <a:rPr lang="en-US" sz="1200" spc="5">
                          <a:effectLst/>
                        </a:rPr>
                        <a:t>н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к</a:t>
                      </a:r>
                      <a:r>
                        <a:rPr lang="en-US" sz="1200" spc="-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>
                          <a:effectLst/>
                        </a:rPr>
                        <a:t>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6550" marR="32512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441551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К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ров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к</a:t>
                      </a:r>
                      <a:r>
                        <a:rPr lang="en-US" sz="1200" spc="-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>
                          <a:effectLst/>
                        </a:rPr>
                        <a:t>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6550" marR="32512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77410277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Лен</a:t>
                      </a:r>
                      <a:r>
                        <a:rPr lang="en-US" sz="1200" spc="5">
                          <a:effectLst/>
                        </a:rPr>
                        <a:t>ин</a:t>
                      </a:r>
                      <a:r>
                        <a:rPr lang="en-US" sz="1200" spc="-5">
                          <a:effectLst/>
                        </a:rPr>
                        <a:t>ск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 spc="-10">
                          <a:effectLst/>
                        </a:rPr>
                        <a:t>о</a:t>
                      </a:r>
                      <a:r>
                        <a:rPr lang="en-US" sz="12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6550" marR="32512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735239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Ок</a:t>
                      </a:r>
                      <a:r>
                        <a:rPr lang="en-US" sz="1200" spc="5">
                          <a:effectLst/>
                        </a:rPr>
                        <a:t>т</a:t>
                      </a:r>
                      <a:r>
                        <a:rPr lang="en-US" sz="1200">
                          <a:effectLst/>
                        </a:rPr>
                        <a:t>ябр</a:t>
                      </a:r>
                      <a:r>
                        <a:rPr lang="en-US" sz="1200" spc="5">
                          <a:effectLst/>
                        </a:rPr>
                        <a:t>ь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к</a:t>
                      </a:r>
                      <a:r>
                        <a:rPr lang="en-US" sz="1200" spc="-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 spc="-10">
                          <a:effectLst/>
                        </a:rPr>
                        <a:t>о</a:t>
                      </a:r>
                      <a:r>
                        <a:rPr lang="en-US" sz="12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6550" marR="32512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50066284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П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>
                          <a:effectLst/>
                        </a:rPr>
                        <a:t>рво</a:t>
                      </a:r>
                      <a:r>
                        <a:rPr lang="en-US" sz="1200" spc="5">
                          <a:effectLst/>
                        </a:rPr>
                        <a:t>м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ки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 spc="-10">
                          <a:effectLst/>
                        </a:rPr>
                        <a:t>о</a:t>
                      </a:r>
                      <a:r>
                        <a:rPr lang="en-US" sz="12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945648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Сов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>
                          <a:effectLst/>
                        </a:rPr>
                        <a:t>тск</a:t>
                      </a:r>
                      <a:r>
                        <a:rPr lang="en-US" sz="1200" spc="10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 spc="-10">
                          <a:effectLst/>
                        </a:rPr>
                        <a:t>о</a:t>
                      </a:r>
                      <a:r>
                        <a:rPr lang="en-US" sz="12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6550" marR="32512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185756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Ц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 spc="5">
                          <a:effectLst/>
                        </a:rPr>
                        <a:t>н</a:t>
                      </a:r>
                      <a:r>
                        <a:rPr lang="en-US" sz="1200">
                          <a:effectLst/>
                        </a:rPr>
                        <a:t>трал</a:t>
                      </a:r>
                      <a:r>
                        <a:rPr lang="en-US" sz="1200" spc="5">
                          <a:effectLst/>
                        </a:rPr>
                        <a:t>ьн</a:t>
                      </a:r>
                      <a:r>
                        <a:rPr lang="en-US" sz="1200">
                          <a:effectLst/>
                        </a:rPr>
                        <a:t>ый о</a:t>
                      </a:r>
                      <a:r>
                        <a:rPr lang="en-US" sz="1200" spc="5">
                          <a:effectLst/>
                        </a:rPr>
                        <a:t>к</a:t>
                      </a:r>
                      <a:r>
                        <a:rPr lang="en-US" sz="1200" spc="10">
                          <a:effectLst/>
                        </a:rPr>
                        <a:t>р</a:t>
                      </a:r>
                      <a:r>
                        <a:rPr lang="en-US" sz="1200" spc="-35">
                          <a:effectLst/>
                        </a:rPr>
                        <a:t>у</a:t>
                      </a:r>
                      <a:r>
                        <a:rPr lang="en-US" sz="1200">
                          <a:effectLst/>
                        </a:rPr>
                        <a:t>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6550" marR="32512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373187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B7740BC-8166-4E66-96EE-9BBE33B26F08}"/>
              </a:ext>
            </a:extLst>
          </p:cNvPr>
          <p:cNvSpPr txBox="1"/>
          <p:nvPr/>
        </p:nvSpPr>
        <p:spPr>
          <a:xfrm>
            <a:off x="6942337" y="757660"/>
            <a:ext cx="4341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Результаты участия по литературе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FED586-A75E-4059-88A7-B1C1875EDC6B}"/>
              </a:ext>
            </a:extLst>
          </p:cNvPr>
          <p:cNvSpPr txBox="1"/>
          <p:nvPr/>
        </p:nvSpPr>
        <p:spPr>
          <a:xfrm>
            <a:off x="908482" y="764308"/>
            <a:ext cx="4341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Результаты участия по русскому языку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BEBC66EB-029C-43C7-952B-E0EEA8844B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286706"/>
              </p:ext>
            </p:extLst>
          </p:nvPr>
        </p:nvGraphicFramePr>
        <p:xfrm>
          <a:off x="428670" y="1364974"/>
          <a:ext cx="5084364" cy="472871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77629">
                  <a:extLst>
                    <a:ext uri="{9D8B030D-6E8A-4147-A177-3AD203B41FA5}">
                      <a16:colId xmlns:a16="http://schemas.microsoft.com/office/drawing/2014/main" val="3330908930"/>
                    </a:ext>
                  </a:extLst>
                </a:gridCol>
                <a:gridCol w="1230142">
                  <a:extLst>
                    <a:ext uri="{9D8B030D-6E8A-4147-A177-3AD203B41FA5}">
                      <a16:colId xmlns:a16="http://schemas.microsoft.com/office/drawing/2014/main" val="861045130"/>
                    </a:ext>
                  </a:extLst>
                </a:gridCol>
                <a:gridCol w="744007">
                  <a:extLst>
                    <a:ext uri="{9D8B030D-6E8A-4147-A177-3AD203B41FA5}">
                      <a16:colId xmlns:a16="http://schemas.microsoft.com/office/drawing/2014/main" val="2789688059"/>
                    </a:ext>
                  </a:extLst>
                </a:gridCol>
                <a:gridCol w="677629">
                  <a:extLst>
                    <a:ext uri="{9D8B030D-6E8A-4147-A177-3AD203B41FA5}">
                      <a16:colId xmlns:a16="http://schemas.microsoft.com/office/drawing/2014/main" val="3677764004"/>
                    </a:ext>
                  </a:extLst>
                </a:gridCol>
                <a:gridCol w="542007">
                  <a:extLst>
                    <a:ext uri="{9D8B030D-6E8A-4147-A177-3AD203B41FA5}">
                      <a16:colId xmlns:a16="http://schemas.microsoft.com/office/drawing/2014/main" val="283175960"/>
                    </a:ext>
                  </a:extLst>
                </a:gridCol>
                <a:gridCol w="606475">
                  <a:extLst>
                    <a:ext uri="{9D8B030D-6E8A-4147-A177-3AD203B41FA5}">
                      <a16:colId xmlns:a16="http://schemas.microsoft.com/office/drawing/2014/main" val="531262843"/>
                    </a:ext>
                  </a:extLst>
                </a:gridCol>
                <a:gridCol w="606475">
                  <a:extLst>
                    <a:ext uri="{9D8B030D-6E8A-4147-A177-3AD203B41FA5}">
                      <a16:colId xmlns:a16="http://schemas.microsoft.com/office/drawing/2014/main" val="1606876773"/>
                    </a:ext>
                  </a:extLst>
                </a:gridCol>
              </a:tblGrid>
              <a:tr h="407035">
                <a:tc rowSpan="2">
                  <a:txBody>
                    <a:bodyPr/>
                    <a:lstStyle/>
                    <a:p>
                      <a:pPr marL="9525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№</a:t>
                      </a:r>
                      <a:endParaRPr lang="ru-RU" sz="1100">
                        <a:effectLst/>
                      </a:endParaRPr>
                    </a:p>
                    <a:p>
                      <a:pPr marL="647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п</a:t>
                      </a:r>
                      <a:r>
                        <a:rPr lang="en-US" sz="1200">
                          <a:effectLst/>
                        </a:rPr>
                        <a:t>/п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258445" marR="25019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 spc="10">
                          <a:effectLst/>
                        </a:rPr>
                        <a:t>М</a:t>
                      </a:r>
                      <a:r>
                        <a:rPr lang="en-US" sz="1200" spc="-35">
                          <a:effectLst/>
                        </a:rPr>
                        <a:t>у</a:t>
                      </a:r>
                      <a:r>
                        <a:rPr lang="en-US" sz="1200" spc="5">
                          <a:effectLst/>
                        </a:rPr>
                        <a:t>ницип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>
                          <a:effectLst/>
                        </a:rPr>
                        <a:t>л</a:t>
                      </a:r>
                      <a:r>
                        <a:rPr lang="en-US" sz="1200" spc="5">
                          <a:effectLst/>
                        </a:rPr>
                        <a:t>ьн</a:t>
                      </a:r>
                      <a:r>
                        <a:rPr lang="en-US" sz="1200">
                          <a:effectLst/>
                        </a:rPr>
                        <a:t>ое</a:t>
                      </a:r>
                      <a:endParaRPr lang="ru-RU" sz="1100">
                        <a:effectLst/>
                      </a:endParaRPr>
                    </a:p>
                    <a:p>
                      <a:pPr marL="386715" marR="37592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обр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з</a:t>
                      </a:r>
                      <a:r>
                        <a:rPr lang="en-US" sz="1200">
                          <a:effectLst/>
                        </a:rPr>
                        <a:t>ов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ни</a:t>
                      </a:r>
                      <a:r>
                        <a:rPr lang="en-US" sz="1200">
                          <a:effectLst/>
                        </a:rPr>
                        <a:t>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275590" marR="26479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В</a:t>
                      </a:r>
                      <a:r>
                        <a:rPr lang="en-US" sz="1200" spc="-5">
                          <a:effectLst/>
                        </a:rPr>
                        <a:t>сег</a:t>
                      </a:r>
                      <a:r>
                        <a:rPr lang="en-US" sz="1200">
                          <a:effectLst/>
                        </a:rPr>
                        <a:t>о</a:t>
                      </a:r>
                      <a:endParaRPr lang="ru-RU" sz="1100">
                        <a:effectLst/>
                      </a:endParaRPr>
                    </a:p>
                    <a:p>
                      <a:pPr marL="74930" marR="641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у</a:t>
                      </a:r>
                      <a:r>
                        <a:rPr lang="en-US" sz="1200" spc="-5">
                          <a:effectLst/>
                        </a:rPr>
                        <a:t>ч</a:t>
                      </a:r>
                      <a:r>
                        <a:rPr lang="en-US" sz="1200">
                          <a:effectLst/>
                        </a:rPr>
                        <a:t>а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10">
                          <a:effectLst/>
                        </a:rPr>
                        <a:t>т</a:t>
                      </a:r>
                      <a:r>
                        <a:rPr lang="en-US" sz="1200" spc="5">
                          <a:effectLst/>
                        </a:rPr>
                        <a:t>ник</a:t>
                      </a:r>
                      <a:r>
                        <a:rPr lang="en-US" sz="1200">
                          <a:effectLst/>
                        </a:rPr>
                        <a:t>ов О</a:t>
                      </a:r>
                      <a:r>
                        <a:rPr lang="en-US" sz="1200" spc="5">
                          <a:effectLst/>
                        </a:rPr>
                        <a:t>ц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 spc="5">
                          <a:effectLst/>
                        </a:rPr>
                        <a:t>нк</a:t>
                      </a:r>
                      <a:r>
                        <a:rPr lang="en-US" sz="1200">
                          <a:effectLst/>
                        </a:rPr>
                        <a:t>и (</a:t>
                      </a:r>
                      <a:r>
                        <a:rPr lang="en-US" sz="1200" spc="-10">
                          <a:effectLst/>
                        </a:rPr>
                        <a:t>ч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>
                          <a:effectLst/>
                        </a:rPr>
                        <a:t>л</a:t>
                      </a:r>
                      <a:r>
                        <a:rPr lang="en-US" sz="1200" spc="10">
                          <a:effectLst/>
                        </a:rPr>
                        <a:t>.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406400" marR="39560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 spc="5">
                          <a:effectLst/>
                        </a:rPr>
                        <a:t>Р</a:t>
                      </a:r>
                      <a:r>
                        <a:rPr lang="ru-RU" sz="1200" spc="-5">
                          <a:effectLst/>
                        </a:rPr>
                        <a:t>ас</a:t>
                      </a:r>
                      <a:r>
                        <a:rPr lang="ru-RU" sz="1200" spc="5">
                          <a:effectLst/>
                        </a:rPr>
                        <a:t>п</a:t>
                      </a:r>
                      <a:r>
                        <a:rPr lang="ru-RU" sz="1200">
                          <a:effectLst/>
                        </a:rPr>
                        <a:t>р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>
                          <a:effectLst/>
                        </a:rPr>
                        <a:t>д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>
                          <a:effectLst/>
                        </a:rPr>
                        <a:t>л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 spc="5">
                          <a:effectLst/>
                        </a:rPr>
                        <a:t>ни</a:t>
                      </a:r>
                      <a:r>
                        <a:rPr lang="ru-RU" sz="1200">
                          <a:effectLst/>
                        </a:rPr>
                        <a:t>е</a:t>
                      </a:r>
                      <a:r>
                        <a:rPr lang="ru-RU" sz="1200" spc="5">
                          <a:effectLst/>
                        </a:rPr>
                        <a:t> </a:t>
                      </a:r>
                      <a:r>
                        <a:rPr lang="ru-RU" sz="1200" spc="-25">
                          <a:effectLst/>
                        </a:rPr>
                        <a:t>у</a:t>
                      </a:r>
                      <a:r>
                        <a:rPr lang="ru-RU" sz="1200" spc="5">
                          <a:effectLst/>
                        </a:rPr>
                        <a:t>ч</a:t>
                      </a:r>
                      <a:r>
                        <a:rPr lang="ru-RU" sz="1200" spc="-5">
                          <a:effectLst/>
                        </a:rPr>
                        <a:t>ас</a:t>
                      </a:r>
                      <a:r>
                        <a:rPr lang="ru-RU" sz="1200">
                          <a:effectLst/>
                        </a:rPr>
                        <a:t>т</a:t>
                      </a:r>
                      <a:r>
                        <a:rPr lang="ru-RU" sz="1200" spc="10">
                          <a:effectLst/>
                        </a:rPr>
                        <a:t>н</a:t>
                      </a:r>
                      <a:r>
                        <a:rPr lang="ru-RU" sz="1200" spc="5">
                          <a:effectLst/>
                        </a:rPr>
                        <a:t>ик</a:t>
                      </a:r>
                      <a:r>
                        <a:rPr lang="ru-RU" sz="1200">
                          <a:effectLst/>
                        </a:rPr>
                        <a:t>ов </a:t>
                      </a:r>
                      <a:r>
                        <a:rPr lang="ru-RU" sz="1200" spc="-5">
                          <a:effectLst/>
                        </a:rPr>
                        <a:t>О</a:t>
                      </a:r>
                      <a:r>
                        <a:rPr lang="ru-RU" sz="1200" spc="5">
                          <a:effectLst/>
                        </a:rPr>
                        <a:t>ц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 spc="5">
                          <a:effectLst/>
                        </a:rPr>
                        <a:t>нк</a:t>
                      </a:r>
                      <a:r>
                        <a:rPr lang="ru-RU" sz="1200">
                          <a:effectLst/>
                        </a:rPr>
                        <a:t>и</a:t>
                      </a:r>
                      <a:endParaRPr lang="ru-RU" sz="1100">
                        <a:effectLst/>
                      </a:endParaRPr>
                    </a:p>
                    <a:p>
                      <a:pPr marL="546735" marR="4972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spc="5">
                          <a:effectLst/>
                        </a:rPr>
                        <a:t>п</a:t>
                      </a:r>
                      <a:r>
                        <a:rPr lang="ru-RU" sz="1200">
                          <a:effectLst/>
                        </a:rPr>
                        <a:t>о</a:t>
                      </a:r>
                      <a:r>
                        <a:rPr lang="ru-RU" sz="1200" spc="10">
                          <a:effectLst/>
                        </a:rPr>
                        <a:t> </a:t>
                      </a:r>
                      <a:r>
                        <a:rPr lang="ru-RU" sz="1200" spc="-25">
                          <a:effectLst/>
                        </a:rPr>
                        <a:t>у</a:t>
                      </a:r>
                      <a:r>
                        <a:rPr lang="ru-RU" sz="1200">
                          <a:effectLst/>
                        </a:rPr>
                        <a:t>ровням</a:t>
                      </a:r>
                      <a:r>
                        <a:rPr lang="ru-RU" sz="1200" spc="-5">
                          <a:effectLst/>
                        </a:rPr>
                        <a:t> </a:t>
                      </a:r>
                      <a:r>
                        <a:rPr lang="ru-RU" sz="1200" spc="5">
                          <a:effectLst/>
                        </a:rPr>
                        <a:t>к</a:t>
                      </a:r>
                      <a:r>
                        <a:rPr lang="ru-RU" sz="1200">
                          <a:effectLst/>
                        </a:rPr>
                        <a:t>о</a:t>
                      </a:r>
                      <a:r>
                        <a:rPr lang="ru-RU" sz="1200" spc="-5">
                          <a:effectLst/>
                        </a:rPr>
                        <a:t>м</a:t>
                      </a:r>
                      <a:r>
                        <a:rPr lang="ru-RU" sz="1200" spc="5">
                          <a:effectLst/>
                        </a:rPr>
                        <a:t>п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>
                          <a:effectLst/>
                        </a:rPr>
                        <a:t>те</a:t>
                      </a:r>
                      <a:r>
                        <a:rPr lang="ru-RU" sz="1200" spc="5">
                          <a:effectLst/>
                        </a:rPr>
                        <a:t>н</a:t>
                      </a:r>
                      <a:r>
                        <a:rPr lang="ru-RU" sz="1200" spc="-5">
                          <a:effectLst/>
                        </a:rPr>
                        <a:t>ц</a:t>
                      </a:r>
                      <a:r>
                        <a:rPr lang="ru-RU" sz="1200" spc="5">
                          <a:effectLst/>
                        </a:rPr>
                        <a:t>и</a:t>
                      </a:r>
                      <a:r>
                        <a:rPr lang="ru-RU" sz="1200">
                          <a:effectLst/>
                        </a:rPr>
                        <a:t>й</a:t>
                      </a:r>
                      <a:r>
                        <a:rPr lang="ru-RU" sz="1200" spc="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(</a:t>
                      </a:r>
                      <a:r>
                        <a:rPr lang="ru-RU" sz="1200" spc="-5">
                          <a:effectLst/>
                        </a:rPr>
                        <a:t>че</a:t>
                      </a:r>
                      <a:r>
                        <a:rPr lang="ru-RU" sz="1200">
                          <a:effectLst/>
                        </a:rPr>
                        <a:t>л.)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745113"/>
                  </a:ext>
                </a:extLst>
              </a:tr>
              <a:tr h="3568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7470" marR="6604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М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 spc="-5">
                          <a:effectLst/>
                        </a:rPr>
                        <a:t>н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 spc="-5">
                          <a:effectLst/>
                        </a:rPr>
                        <a:t>ма</a:t>
                      </a:r>
                      <a:r>
                        <a:rPr lang="en-US" sz="1200">
                          <a:effectLst/>
                        </a:rPr>
                        <a:t>ль</a:t>
                      </a:r>
                      <a:endParaRPr lang="ru-RU" sz="1100">
                        <a:effectLst/>
                      </a:endParaRPr>
                    </a:p>
                    <a:p>
                      <a:pPr marL="180975" marR="1695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н</a:t>
                      </a:r>
                      <a:r>
                        <a:rPr lang="en-US" sz="1200">
                          <a:effectLst/>
                        </a:rPr>
                        <a:t>ый (1)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360" marR="7683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Ни</a:t>
                      </a:r>
                      <a:r>
                        <a:rPr lang="en-US" sz="1200" spc="5">
                          <a:effectLst/>
                        </a:rPr>
                        <a:t>з</a:t>
                      </a:r>
                      <a:r>
                        <a:rPr lang="en-US" sz="1200" spc="-5">
                          <a:effectLst/>
                        </a:rPr>
                        <a:t>к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endParaRPr lang="ru-RU" sz="1100">
                        <a:effectLst/>
                      </a:endParaRPr>
                    </a:p>
                    <a:p>
                      <a:pPr marL="241935" marR="2330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(2)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 marR="3746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Ср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>
                          <a:effectLst/>
                        </a:rPr>
                        <a:t>д</a:t>
                      </a:r>
                      <a:r>
                        <a:rPr lang="en-US" sz="1200" spc="5">
                          <a:effectLst/>
                        </a:rPr>
                        <a:t>ни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endParaRPr lang="ru-RU" sz="1100">
                        <a:effectLst/>
                      </a:endParaRPr>
                    </a:p>
                    <a:p>
                      <a:pPr marL="240665" marR="2330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(3)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8105" marR="6794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</a:rPr>
                        <a:t>В</a:t>
                      </a:r>
                      <a:r>
                        <a:rPr lang="en-US" sz="1200">
                          <a:effectLst/>
                        </a:rPr>
                        <a:t>ы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>
                          <a:effectLst/>
                        </a:rPr>
                        <a:t>о</a:t>
                      </a:r>
                      <a:r>
                        <a:rPr lang="en-US" sz="1200" spc="5">
                          <a:effectLst/>
                        </a:rPr>
                        <a:t>ки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endParaRPr lang="ru-RU" sz="1100">
                        <a:effectLst/>
                      </a:endParaRPr>
                    </a:p>
                    <a:p>
                      <a:pPr marL="286385" marR="27432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(4)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33748941"/>
                  </a:ext>
                </a:extLst>
              </a:tr>
              <a:tr h="374650">
                <a:tc gridSpan="2"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effectLst/>
                        </a:rPr>
                        <a:t>Новосибирская область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(17,</a:t>
                      </a:r>
                      <a:r>
                        <a:rPr lang="ru-RU" sz="1200" spc="-5">
                          <a:effectLst/>
                        </a:rPr>
                        <a:t>6</a:t>
                      </a:r>
                      <a:r>
                        <a:rPr lang="ru-RU" sz="1200" spc="10">
                          <a:effectLst/>
                        </a:rPr>
                        <a:t>%</a:t>
                      </a:r>
                      <a:r>
                        <a:rPr lang="ru-RU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68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(74,</a:t>
                      </a:r>
                      <a:r>
                        <a:rPr lang="ru-RU" sz="1200" spc="-5">
                          <a:effectLst/>
                        </a:rPr>
                        <a:t>7</a:t>
                      </a:r>
                      <a:r>
                        <a:rPr lang="ru-RU" sz="1200" spc="10">
                          <a:effectLst/>
                        </a:rPr>
                        <a:t>%</a:t>
                      </a:r>
                      <a:r>
                        <a:rPr lang="ru-RU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(7,7</a:t>
                      </a:r>
                      <a:r>
                        <a:rPr lang="ru-RU" sz="1200" spc="5">
                          <a:effectLst/>
                        </a:rPr>
                        <a:t>%</a:t>
                      </a:r>
                      <a:r>
                        <a:rPr lang="ru-RU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70633596"/>
                  </a:ext>
                </a:extLst>
              </a:tr>
              <a:tr h="453390">
                <a:tc>
                  <a:txBody>
                    <a:bodyPr/>
                    <a:lstStyle/>
                    <a:p>
                      <a:pPr marL="104775" marR="9334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г. Но</a:t>
                      </a:r>
                      <a:r>
                        <a:rPr lang="en-US" sz="1200" spc="-5">
                          <a:effectLst/>
                        </a:rPr>
                        <a:t>в</a:t>
                      </a:r>
                      <a:r>
                        <a:rPr lang="en-US" sz="1200">
                          <a:effectLst/>
                        </a:rPr>
                        <a:t>о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б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>
                          <a:effectLst/>
                        </a:rPr>
                        <a:t>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  <a:tabLst>
                          <a:tab pos="29845" algn="l"/>
                        </a:tabLst>
                      </a:pPr>
                      <a:r>
                        <a:rPr lang="ru-RU" sz="1200">
                          <a:effectLst/>
                        </a:rPr>
                        <a:t>27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3540" marR="37274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  <a:tabLst>
                          <a:tab pos="29845" algn="l"/>
                        </a:tabLst>
                      </a:pPr>
                      <a:r>
                        <a:rPr lang="ru-RU" sz="1200">
                          <a:effectLst/>
                        </a:rPr>
                        <a:t>(0%)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5905" marR="2444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  <a:tabLst>
                          <a:tab pos="29845" algn="l"/>
                        </a:tabLs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15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0" marR="2444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  <a:tabLst>
                          <a:tab pos="29845" algn="l"/>
                        </a:tabLs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78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5915" marR="32512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  <a:tabLst>
                          <a:tab pos="29845" algn="l"/>
                        </a:tabLst>
                      </a:pPr>
                      <a:r>
                        <a:rPr lang="en-US" sz="1200">
                          <a:effectLst/>
                        </a:rPr>
                        <a:t>(7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13834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Дз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>
                          <a:effectLst/>
                        </a:rPr>
                        <a:t>рж</a:t>
                      </a:r>
                      <a:r>
                        <a:rPr lang="en-US" sz="1200" spc="5">
                          <a:effectLst/>
                        </a:rPr>
                        <a:t>ин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к</a:t>
                      </a:r>
                      <a:r>
                        <a:rPr lang="en-US" sz="1200" spc="-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>
                          <a:effectLst/>
                        </a:rPr>
                        <a:t>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754123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К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>
                          <a:effectLst/>
                        </a:rPr>
                        <a:t>л</a:t>
                      </a:r>
                      <a:r>
                        <a:rPr lang="en-US" sz="1200" spc="5">
                          <a:effectLst/>
                        </a:rPr>
                        <a:t>ин</a:t>
                      </a:r>
                      <a:r>
                        <a:rPr lang="en-US" sz="1200" spc="-5">
                          <a:effectLst/>
                        </a:rPr>
                        <a:t>и</a:t>
                      </a:r>
                      <a:r>
                        <a:rPr lang="en-US" sz="1200" spc="5">
                          <a:effectLst/>
                        </a:rPr>
                        <a:t>н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к</a:t>
                      </a:r>
                      <a:r>
                        <a:rPr lang="en-US" sz="1200" spc="-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>
                          <a:effectLst/>
                        </a:rPr>
                        <a:t>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99614376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7239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К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ров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к</a:t>
                      </a:r>
                      <a:r>
                        <a:rPr lang="en-US" sz="1200" spc="-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>
                          <a:effectLst/>
                        </a:rPr>
                        <a:t>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242413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Лен</a:t>
                      </a:r>
                      <a:r>
                        <a:rPr lang="en-US" sz="1200" spc="5">
                          <a:effectLst/>
                        </a:rPr>
                        <a:t>ин</a:t>
                      </a:r>
                      <a:r>
                        <a:rPr lang="en-US" sz="1200" spc="-5">
                          <a:effectLst/>
                        </a:rPr>
                        <a:t>ск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 spc="-10">
                          <a:effectLst/>
                        </a:rPr>
                        <a:t>о</a:t>
                      </a:r>
                      <a:r>
                        <a:rPr lang="en-US" sz="12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94448520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Ок</a:t>
                      </a:r>
                      <a:r>
                        <a:rPr lang="en-US" sz="1200" spc="5">
                          <a:effectLst/>
                        </a:rPr>
                        <a:t>т</a:t>
                      </a:r>
                      <a:r>
                        <a:rPr lang="en-US" sz="1200">
                          <a:effectLst/>
                        </a:rPr>
                        <a:t>ябр</a:t>
                      </a:r>
                      <a:r>
                        <a:rPr lang="en-US" sz="1200" spc="5">
                          <a:effectLst/>
                        </a:rPr>
                        <a:t>ь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к</a:t>
                      </a:r>
                      <a:r>
                        <a:rPr lang="en-US" sz="1200" spc="-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 spc="-10">
                          <a:effectLst/>
                        </a:rPr>
                        <a:t>о</a:t>
                      </a:r>
                      <a:r>
                        <a:rPr lang="en-US" sz="12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585177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П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>
                          <a:effectLst/>
                        </a:rPr>
                        <a:t>рво</a:t>
                      </a:r>
                      <a:r>
                        <a:rPr lang="en-US" sz="1200" spc="5">
                          <a:effectLst/>
                        </a:rPr>
                        <a:t>м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ки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 spc="-10">
                          <a:effectLst/>
                        </a:rPr>
                        <a:t>о</a:t>
                      </a:r>
                      <a:r>
                        <a:rPr lang="en-US" sz="12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05476935"/>
                  </a:ext>
                </a:extLst>
              </a:tr>
              <a:tr h="191135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Сов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>
                          <a:effectLst/>
                        </a:rPr>
                        <a:t>тск</a:t>
                      </a:r>
                      <a:r>
                        <a:rPr lang="en-US" sz="1200" spc="10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 spc="-10">
                          <a:effectLst/>
                        </a:rPr>
                        <a:t>о</a:t>
                      </a:r>
                      <a:r>
                        <a:rPr lang="en-US" sz="12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72191566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7239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Ц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 spc="5">
                          <a:effectLst/>
                        </a:rPr>
                        <a:t>н</a:t>
                      </a:r>
                      <a:r>
                        <a:rPr lang="en-US" sz="1200">
                          <a:effectLst/>
                        </a:rPr>
                        <a:t>трал</a:t>
                      </a:r>
                      <a:r>
                        <a:rPr lang="en-US" sz="1200" spc="5">
                          <a:effectLst/>
                        </a:rPr>
                        <a:t>ьн</a:t>
                      </a:r>
                      <a:r>
                        <a:rPr lang="en-US" sz="1200">
                          <a:effectLst/>
                        </a:rPr>
                        <a:t>ый о</a:t>
                      </a:r>
                      <a:r>
                        <a:rPr lang="en-US" sz="1200" spc="5">
                          <a:effectLst/>
                        </a:rPr>
                        <a:t>к</a:t>
                      </a:r>
                      <a:r>
                        <a:rPr lang="en-US" sz="1200" spc="10">
                          <a:effectLst/>
                        </a:rPr>
                        <a:t>р</a:t>
                      </a:r>
                      <a:r>
                        <a:rPr lang="en-US" sz="1200" spc="-35">
                          <a:effectLst/>
                        </a:rPr>
                        <a:t>у</a:t>
                      </a:r>
                      <a:r>
                        <a:rPr lang="en-US" sz="1200">
                          <a:effectLst/>
                        </a:rPr>
                        <a:t>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6550" marR="32512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36962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536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5D2F6C9-F079-49ED-8540-5D167104CA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908504"/>
              </p:ext>
            </p:extLst>
          </p:nvPr>
        </p:nvGraphicFramePr>
        <p:xfrm>
          <a:off x="798572" y="1349792"/>
          <a:ext cx="5202317" cy="459727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93349">
                  <a:extLst>
                    <a:ext uri="{9D8B030D-6E8A-4147-A177-3AD203B41FA5}">
                      <a16:colId xmlns:a16="http://schemas.microsoft.com/office/drawing/2014/main" val="3486533869"/>
                    </a:ext>
                  </a:extLst>
                </a:gridCol>
                <a:gridCol w="1258680">
                  <a:extLst>
                    <a:ext uri="{9D8B030D-6E8A-4147-A177-3AD203B41FA5}">
                      <a16:colId xmlns:a16="http://schemas.microsoft.com/office/drawing/2014/main" val="1058465165"/>
                    </a:ext>
                  </a:extLst>
                </a:gridCol>
                <a:gridCol w="761267">
                  <a:extLst>
                    <a:ext uri="{9D8B030D-6E8A-4147-A177-3AD203B41FA5}">
                      <a16:colId xmlns:a16="http://schemas.microsoft.com/office/drawing/2014/main" val="2733863664"/>
                    </a:ext>
                  </a:extLst>
                </a:gridCol>
                <a:gridCol w="693349">
                  <a:extLst>
                    <a:ext uri="{9D8B030D-6E8A-4147-A177-3AD203B41FA5}">
                      <a16:colId xmlns:a16="http://schemas.microsoft.com/office/drawing/2014/main" val="1848480165"/>
                    </a:ext>
                  </a:extLst>
                </a:gridCol>
                <a:gridCol w="554582">
                  <a:extLst>
                    <a:ext uri="{9D8B030D-6E8A-4147-A177-3AD203B41FA5}">
                      <a16:colId xmlns:a16="http://schemas.microsoft.com/office/drawing/2014/main" val="3328064418"/>
                    </a:ext>
                  </a:extLst>
                </a:gridCol>
                <a:gridCol w="620545">
                  <a:extLst>
                    <a:ext uri="{9D8B030D-6E8A-4147-A177-3AD203B41FA5}">
                      <a16:colId xmlns:a16="http://schemas.microsoft.com/office/drawing/2014/main" val="479343284"/>
                    </a:ext>
                  </a:extLst>
                </a:gridCol>
                <a:gridCol w="620545">
                  <a:extLst>
                    <a:ext uri="{9D8B030D-6E8A-4147-A177-3AD203B41FA5}">
                      <a16:colId xmlns:a16="http://schemas.microsoft.com/office/drawing/2014/main" val="2420477389"/>
                    </a:ext>
                  </a:extLst>
                </a:gridCol>
              </a:tblGrid>
              <a:tr h="407035">
                <a:tc rowSpan="2">
                  <a:txBody>
                    <a:bodyPr/>
                    <a:lstStyle/>
                    <a:p>
                      <a:pPr marL="9525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№</a:t>
                      </a:r>
                      <a:endParaRPr lang="ru-RU" sz="1100">
                        <a:effectLst/>
                      </a:endParaRPr>
                    </a:p>
                    <a:p>
                      <a:pPr marL="647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п</a:t>
                      </a:r>
                      <a:r>
                        <a:rPr lang="en-US" sz="1200">
                          <a:effectLst/>
                        </a:rPr>
                        <a:t>/п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258445" marR="25019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 spc="10">
                          <a:effectLst/>
                        </a:rPr>
                        <a:t>М</a:t>
                      </a:r>
                      <a:r>
                        <a:rPr lang="en-US" sz="1200" spc="-35">
                          <a:effectLst/>
                        </a:rPr>
                        <a:t>у</a:t>
                      </a:r>
                      <a:r>
                        <a:rPr lang="en-US" sz="1200" spc="5">
                          <a:effectLst/>
                        </a:rPr>
                        <a:t>ницип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>
                          <a:effectLst/>
                        </a:rPr>
                        <a:t>л</a:t>
                      </a:r>
                      <a:r>
                        <a:rPr lang="en-US" sz="1200" spc="5">
                          <a:effectLst/>
                        </a:rPr>
                        <a:t>ьн</a:t>
                      </a:r>
                      <a:r>
                        <a:rPr lang="en-US" sz="1200">
                          <a:effectLst/>
                        </a:rPr>
                        <a:t>ое</a:t>
                      </a:r>
                      <a:endParaRPr lang="ru-RU" sz="1100">
                        <a:effectLst/>
                      </a:endParaRPr>
                    </a:p>
                    <a:p>
                      <a:pPr marL="386715" marR="37592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обр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з</a:t>
                      </a:r>
                      <a:r>
                        <a:rPr lang="en-US" sz="1200">
                          <a:effectLst/>
                        </a:rPr>
                        <a:t>ов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ни</a:t>
                      </a:r>
                      <a:r>
                        <a:rPr lang="en-US" sz="1200">
                          <a:effectLst/>
                        </a:rPr>
                        <a:t>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275590" marR="26479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В</a:t>
                      </a:r>
                      <a:r>
                        <a:rPr lang="en-US" sz="1200" spc="-5">
                          <a:effectLst/>
                        </a:rPr>
                        <a:t>сег</a:t>
                      </a:r>
                      <a:r>
                        <a:rPr lang="en-US" sz="1200">
                          <a:effectLst/>
                        </a:rPr>
                        <a:t>о</a:t>
                      </a:r>
                      <a:endParaRPr lang="ru-RU" sz="1100">
                        <a:effectLst/>
                      </a:endParaRPr>
                    </a:p>
                    <a:p>
                      <a:pPr marL="74930" marR="641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у</a:t>
                      </a:r>
                      <a:r>
                        <a:rPr lang="en-US" sz="1200" spc="-5">
                          <a:effectLst/>
                        </a:rPr>
                        <a:t>ч</a:t>
                      </a:r>
                      <a:r>
                        <a:rPr lang="en-US" sz="1200">
                          <a:effectLst/>
                        </a:rPr>
                        <a:t>а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10">
                          <a:effectLst/>
                        </a:rPr>
                        <a:t>т</a:t>
                      </a:r>
                      <a:r>
                        <a:rPr lang="en-US" sz="1200" spc="5">
                          <a:effectLst/>
                        </a:rPr>
                        <a:t>ник</a:t>
                      </a:r>
                      <a:r>
                        <a:rPr lang="en-US" sz="1200">
                          <a:effectLst/>
                        </a:rPr>
                        <a:t>ов О</a:t>
                      </a:r>
                      <a:r>
                        <a:rPr lang="en-US" sz="1200" spc="5">
                          <a:effectLst/>
                        </a:rPr>
                        <a:t>ц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 spc="5">
                          <a:effectLst/>
                        </a:rPr>
                        <a:t>нк</a:t>
                      </a:r>
                      <a:r>
                        <a:rPr lang="en-US" sz="1200">
                          <a:effectLst/>
                        </a:rPr>
                        <a:t>и (</a:t>
                      </a:r>
                      <a:r>
                        <a:rPr lang="en-US" sz="1200" spc="-10">
                          <a:effectLst/>
                        </a:rPr>
                        <a:t>ч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>
                          <a:effectLst/>
                        </a:rPr>
                        <a:t>л</a:t>
                      </a:r>
                      <a:r>
                        <a:rPr lang="en-US" sz="1200" spc="10">
                          <a:effectLst/>
                        </a:rPr>
                        <a:t>.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406400" marR="39560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 spc="5">
                          <a:effectLst/>
                        </a:rPr>
                        <a:t>Р</a:t>
                      </a:r>
                      <a:r>
                        <a:rPr lang="ru-RU" sz="1200" spc="-5">
                          <a:effectLst/>
                        </a:rPr>
                        <a:t>ас</a:t>
                      </a:r>
                      <a:r>
                        <a:rPr lang="ru-RU" sz="1200" spc="5">
                          <a:effectLst/>
                        </a:rPr>
                        <a:t>п</a:t>
                      </a:r>
                      <a:r>
                        <a:rPr lang="ru-RU" sz="1200">
                          <a:effectLst/>
                        </a:rPr>
                        <a:t>р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>
                          <a:effectLst/>
                        </a:rPr>
                        <a:t>д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>
                          <a:effectLst/>
                        </a:rPr>
                        <a:t>л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 spc="5">
                          <a:effectLst/>
                        </a:rPr>
                        <a:t>ни</a:t>
                      </a:r>
                      <a:r>
                        <a:rPr lang="ru-RU" sz="1200">
                          <a:effectLst/>
                        </a:rPr>
                        <a:t>е</a:t>
                      </a:r>
                      <a:r>
                        <a:rPr lang="ru-RU" sz="1200" spc="5">
                          <a:effectLst/>
                        </a:rPr>
                        <a:t> </a:t>
                      </a:r>
                      <a:r>
                        <a:rPr lang="ru-RU" sz="1200" spc="-25">
                          <a:effectLst/>
                        </a:rPr>
                        <a:t>у</a:t>
                      </a:r>
                      <a:r>
                        <a:rPr lang="ru-RU" sz="1200" spc="5">
                          <a:effectLst/>
                        </a:rPr>
                        <a:t>ч</a:t>
                      </a:r>
                      <a:r>
                        <a:rPr lang="ru-RU" sz="1200" spc="-5">
                          <a:effectLst/>
                        </a:rPr>
                        <a:t>ас</a:t>
                      </a:r>
                      <a:r>
                        <a:rPr lang="ru-RU" sz="1200">
                          <a:effectLst/>
                        </a:rPr>
                        <a:t>т</a:t>
                      </a:r>
                      <a:r>
                        <a:rPr lang="ru-RU" sz="1200" spc="10">
                          <a:effectLst/>
                        </a:rPr>
                        <a:t>н</a:t>
                      </a:r>
                      <a:r>
                        <a:rPr lang="ru-RU" sz="1200" spc="5">
                          <a:effectLst/>
                        </a:rPr>
                        <a:t>ик</a:t>
                      </a:r>
                      <a:r>
                        <a:rPr lang="ru-RU" sz="1200">
                          <a:effectLst/>
                        </a:rPr>
                        <a:t>ов </a:t>
                      </a:r>
                      <a:r>
                        <a:rPr lang="ru-RU" sz="1200" spc="-5">
                          <a:effectLst/>
                        </a:rPr>
                        <a:t>О</a:t>
                      </a:r>
                      <a:r>
                        <a:rPr lang="ru-RU" sz="1200" spc="5">
                          <a:effectLst/>
                        </a:rPr>
                        <a:t>ц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 spc="5">
                          <a:effectLst/>
                        </a:rPr>
                        <a:t>нк</a:t>
                      </a:r>
                      <a:r>
                        <a:rPr lang="ru-RU" sz="1200">
                          <a:effectLst/>
                        </a:rPr>
                        <a:t>и</a:t>
                      </a:r>
                      <a:endParaRPr lang="ru-RU" sz="1100">
                        <a:effectLst/>
                      </a:endParaRPr>
                    </a:p>
                    <a:p>
                      <a:pPr marL="546735" marR="4972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spc="5">
                          <a:effectLst/>
                        </a:rPr>
                        <a:t>п</a:t>
                      </a:r>
                      <a:r>
                        <a:rPr lang="ru-RU" sz="1200">
                          <a:effectLst/>
                        </a:rPr>
                        <a:t>о</a:t>
                      </a:r>
                      <a:r>
                        <a:rPr lang="ru-RU" sz="1200" spc="10">
                          <a:effectLst/>
                        </a:rPr>
                        <a:t> </a:t>
                      </a:r>
                      <a:r>
                        <a:rPr lang="ru-RU" sz="1200" spc="-25">
                          <a:effectLst/>
                        </a:rPr>
                        <a:t>у</a:t>
                      </a:r>
                      <a:r>
                        <a:rPr lang="ru-RU" sz="1200">
                          <a:effectLst/>
                        </a:rPr>
                        <a:t>ровням</a:t>
                      </a:r>
                      <a:r>
                        <a:rPr lang="ru-RU" sz="1200" spc="-5">
                          <a:effectLst/>
                        </a:rPr>
                        <a:t> </a:t>
                      </a:r>
                      <a:r>
                        <a:rPr lang="ru-RU" sz="1200" spc="5">
                          <a:effectLst/>
                        </a:rPr>
                        <a:t>к</a:t>
                      </a:r>
                      <a:r>
                        <a:rPr lang="ru-RU" sz="1200">
                          <a:effectLst/>
                        </a:rPr>
                        <a:t>о</a:t>
                      </a:r>
                      <a:r>
                        <a:rPr lang="ru-RU" sz="1200" spc="-5">
                          <a:effectLst/>
                        </a:rPr>
                        <a:t>м</a:t>
                      </a:r>
                      <a:r>
                        <a:rPr lang="ru-RU" sz="1200" spc="5">
                          <a:effectLst/>
                        </a:rPr>
                        <a:t>п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>
                          <a:effectLst/>
                        </a:rPr>
                        <a:t>те</a:t>
                      </a:r>
                      <a:r>
                        <a:rPr lang="ru-RU" sz="1200" spc="5">
                          <a:effectLst/>
                        </a:rPr>
                        <a:t>н</a:t>
                      </a:r>
                      <a:r>
                        <a:rPr lang="ru-RU" sz="1200" spc="-5">
                          <a:effectLst/>
                        </a:rPr>
                        <a:t>ц</a:t>
                      </a:r>
                      <a:r>
                        <a:rPr lang="ru-RU" sz="1200" spc="5">
                          <a:effectLst/>
                        </a:rPr>
                        <a:t>и</a:t>
                      </a:r>
                      <a:r>
                        <a:rPr lang="ru-RU" sz="1200">
                          <a:effectLst/>
                        </a:rPr>
                        <a:t>й</a:t>
                      </a:r>
                      <a:r>
                        <a:rPr lang="ru-RU" sz="1200" spc="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(</a:t>
                      </a:r>
                      <a:r>
                        <a:rPr lang="ru-RU" sz="1200" spc="-5">
                          <a:effectLst/>
                        </a:rPr>
                        <a:t>че</a:t>
                      </a:r>
                      <a:r>
                        <a:rPr lang="ru-RU" sz="1200">
                          <a:effectLst/>
                        </a:rPr>
                        <a:t>л.)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854555"/>
                  </a:ext>
                </a:extLst>
              </a:tr>
              <a:tr h="3568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7470" marR="6604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М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 spc="-5">
                          <a:effectLst/>
                        </a:rPr>
                        <a:t>н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 spc="-5">
                          <a:effectLst/>
                        </a:rPr>
                        <a:t>ма</a:t>
                      </a:r>
                      <a:r>
                        <a:rPr lang="en-US" sz="1200">
                          <a:effectLst/>
                        </a:rPr>
                        <a:t>ль</a:t>
                      </a:r>
                      <a:endParaRPr lang="ru-RU" sz="1100">
                        <a:effectLst/>
                      </a:endParaRPr>
                    </a:p>
                    <a:p>
                      <a:pPr marL="180975" marR="1695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н</a:t>
                      </a:r>
                      <a:r>
                        <a:rPr lang="en-US" sz="1200">
                          <a:effectLst/>
                        </a:rPr>
                        <a:t>ый (1)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360" marR="7683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Ни</a:t>
                      </a:r>
                      <a:r>
                        <a:rPr lang="en-US" sz="1200" spc="5">
                          <a:effectLst/>
                        </a:rPr>
                        <a:t>з</a:t>
                      </a:r>
                      <a:r>
                        <a:rPr lang="en-US" sz="1200" spc="-5">
                          <a:effectLst/>
                        </a:rPr>
                        <a:t>к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endParaRPr lang="ru-RU" sz="1100">
                        <a:effectLst/>
                      </a:endParaRPr>
                    </a:p>
                    <a:p>
                      <a:pPr marL="241935" marR="2330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(2)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 marR="3746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Ср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>
                          <a:effectLst/>
                        </a:rPr>
                        <a:t>д</a:t>
                      </a:r>
                      <a:r>
                        <a:rPr lang="en-US" sz="1200" spc="5">
                          <a:effectLst/>
                        </a:rPr>
                        <a:t>ни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endParaRPr lang="ru-RU" sz="1100">
                        <a:effectLst/>
                      </a:endParaRPr>
                    </a:p>
                    <a:p>
                      <a:pPr marL="240665" marR="2330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(3)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8105" marR="6794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</a:rPr>
                        <a:t>В</a:t>
                      </a:r>
                      <a:r>
                        <a:rPr lang="en-US" sz="1200">
                          <a:effectLst/>
                        </a:rPr>
                        <a:t>ы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>
                          <a:effectLst/>
                        </a:rPr>
                        <a:t>о</a:t>
                      </a:r>
                      <a:r>
                        <a:rPr lang="en-US" sz="1200" spc="5">
                          <a:effectLst/>
                        </a:rPr>
                        <a:t>ки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endParaRPr lang="ru-RU" sz="1100">
                        <a:effectLst/>
                      </a:endParaRPr>
                    </a:p>
                    <a:p>
                      <a:pPr marL="286385" marR="27432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(4)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81931492"/>
                  </a:ext>
                </a:extLst>
              </a:tr>
              <a:tr h="395605">
                <a:tc gridSpan="2"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effectLst/>
                        </a:rPr>
                        <a:t>Новосибирская область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 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(2,</a:t>
                      </a:r>
                      <a:r>
                        <a:rPr lang="ru-RU" sz="1200" spc="-5">
                          <a:effectLst/>
                        </a:rPr>
                        <a:t>3</a:t>
                      </a:r>
                      <a:r>
                        <a:rPr lang="ru-RU" sz="1200" spc="10">
                          <a:effectLst/>
                        </a:rPr>
                        <a:t>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 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(7,</a:t>
                      </a:r>
                      <a:r>
                        <a:rPr lang="ru-RU" sz="1200" spc="-5">
                          <a:effectLst/>
                        </a:rPr>
                        <a:t>8</a:t>
                      </a:r>
                      <a:r>
                        <a:rPr lang="ru-RU" sz="1200" spc="10">
                          <a:effectLst/>
                        </a:rPr>
                        <a:t>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96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(7</a:t>
                      </a:r>
                      <a:r>
                        <a:rPr lang="ru-RU" sz="1200" spc="-5">
                          <a:effectLst/>
                        </a:rPr>
                        <a:t>5</a:t>
                      </a:r>
                      <a:r>
                        <a:rPr lang="ru-RU" sz="1200" spc="10">
                          <a:effectLst/>
                        </a:rPr>
                        <a:t>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 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(14,</a:t>
                      </a:r>
                      <a:r>
                        <a:rPr lang="ru-RU" sz="1200" spc="-5">
                          <a:effectLst/>
                        </a:rPr>
                        <a:t>9</a:t>
                      </a:r>
                      <a:r>
                        <a:rPr lang="ru-RU" sz="1200" spc="10">
                          <a:effectLst/>
                        </a:rPr>
                        <a:t>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10317739"/>
                  </a:ext>
                </a:extLst>
              </a:tr>
              <a:tr h="356235">
                <a:tc>
                  <a:txBody>
                    <a:bodyPr/>
                    <a:lstStyle/>
                    <a:p>
                      <a:pPr marL="104775" marR="9334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г. Но</a:t>
                      </a:r>
                      <a:r>
                        <a:rPr lang="en-US" sz="1200" spc="-5">
                          <a:effectLst/>
                        </a:rPr>
                        <a:t>в</a:t>
                      </a:r>
                      <a:r>
                        <a:rPr lang="en-US" sz="1200">
                          <a:effectLst/>
                        </a:rPr>
                        <a:t>о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б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>
                          <a:effectLst/>
                        </a:rPr>
                        <a:t>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ts val="1360"/>
                        </a:lnSpc>
                        <a:spcAft>
                          <a:spcPts val="0"/>
                        </a:spcAft>
                        <a:tabLst>
                          <a:tab pos="29845" algn="l"/>
                        </a:tabLst>
                      </a:pPr>
                      <a:r>
                        <a:rPr lang="ru-RU" sz="1200">
                          <a:effectLst/>
                        </a:rPr>
                        <a:t>33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ts val="1335"/>
                        </a:lnSpc>
                        <a:spcAft>
                          <a:spcPts val="0"/>
                        </a:spcAft>
                        <a:tabLst>
                          <a:tab pos="29845" algn="l"/>
                        </a:tabLs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100">
                        <a:effectLst/>
                      </a:endParaRPr>
                    </a:p>
                    <a:p>
                      <a:pPr marL="29845" algn="ctr">
                        <a:lnSpc>
                          <a:spcPts val="1360"/>
                        </a:lnSpc>
                        <a:spcAft>
                          <a:spcPts val="0"/>
                        </a:spcAft>
                        <a:tabLst>
                          <a:tab pos="29845" algn="l"/>
                        </a:tabLs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0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ts val="1335"/>
                        </a:lnSpc>
                        <a:spcAft>
                          <a:spcPts val="0"/>
                        </a:spcAft>
                        <a:tabLst>
                          <a:tab pos="29845" algn="l"/>
                        </a:tabLs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</a:endParaRPr>
                    </a:p>
                    <a:p>
                      <a:pPr marL="29845" algn="ctr">
                        <a:lnSpc>
                          <a:spcPts val="1360"/>
                        </a:lnSpc>
                        <a:spcAft>
                          <a:spcPts val="0"/>
                        </a:spcAft>
                        <a:tabLst>
                          <a:tab pos="29845" algn="l"/>
                        </a:tabLs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3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r>
                        <a:rPr lang="ru-RU" sz="1200">
                          <a:effectLst/>
                        </a:rPr>
                        <a:t>3%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ts val="1335"/>
                        </a:lnSpc>
                        <a:spcAft>
                          <a:spcPts val="0"/>
                        </a:spcAft>
                        <a:tabLst>
                          <a:tab pos="29845" algn="l"/>
                        </a:tabLst>
                      </a:pPr>
                      <a:r>
                        <a:rPr lang="ru-RU" sz="1200">
                          <a:effectLst/>
                        </a:rPr>
                        <a:t>24</a:t>
                      </a:r>
                      <a:endParaRPr lang="ru-RU" sz="1100">
                        <a:effectLst/>
                      </a:endParaRPr>
                    </a:p>
                    <a:p>
                      <a:pPr marL="29845" algn="ctr">
                        <a:lnSpc>
                          <a:spcPts val="1360"/>
                        </a:lnSpc>
                        <a:spcAft>
                          <a:spcPts val="0"/>
                        </a:spcAft>
                        <a:tabLst>
                          <a:tab pos="29845" algn="l"/>
                        </a:tabLst>
                      </a:pPr>
                      <a:r>
                        <a:rPr lang="en-US" sz="1200">
                          <a:effectLst/>
                        </a:rPr>
                        <a:t>(7</a:t>
                      </a:r>
                      <a:r>
                        <a:rPr lang="ru-RU" sz="1200">
                          <a:effectLst/>
                        </a:rPr>
                        <a:t>3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ts val="1335"/>
                        </a:lnSpc>
                        <a:spcAft>
                          <a:spcPts val="0"/>
                        </a:spcAft>
                        <a:tabLst>
                          <a:tab pos="29845" algn="l"/>
                        </a:tabLst>
                      </a:pPr>
                      <a:r>
                        <a:rPr lang="ru-RU" sz="1200" dirty="0">
                          <a:effectLst/>
                        </a:rPr>
                        <a:t>8</a:t>
                      </a:r>
                      <a:endParaRPr lang="ru-RU" sz="1100" dirty="0">
                        <a:effectLst/>
                      </a:endParaRPr>
                    </a:p>
                    <a:p>
                      <a:pPr marL="29845" algn="ctr">
                        <a:lnSpc>
                          <a:spcPts val="1360"/>
                        </a:lnSpc>
                        <a:spcAft>
                          <a:spcPts val="0"/>
                        </a:spcAft>
                        <a:tabLst>
                          <a:tab pos="29845" algn="l"/>
                        </a:tabLst>
                      </a:pPr>
                      <a:r>
                        <a:rPr lang="en-US" sz="1200" dirty="0">
                          <a:effectLst/>
                        </a:rPr>
                        <a:t>(</a:t>
                      </a:r>
                      <a:r>
                        <a:rPr lang="ru-RU" sz="1200" dirty="0">
                          <a:effectLst/>
                        </a:rPr>
                        <a:t>24</a:t>
                      </a:r>
                      <a:r>
                        <a:rPr lang="en-US" sz="1200" spc="-5" dirty="0">
                          <a:effectLst/>
                        </a:rPr>
                        <a:t>%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5875347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Дз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>
                          <a:effectLst/>
                        </a:rPr>
                        <a:t>рж</a:t>
                      </a:r>
                      <a:r>
                        <a:rPr lang="en-US" sz="1200" spc="5">
                          <a:effectLst/>
                        </a:rPr>
                        <a:t>ин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к</a:t>
                      </a:r>
                      <a:r>
                        <a:rPr lang="en-US" sz="1200" spc="-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>
                          <a:effectLst/>
                        </a:rPr>
                        <a:t>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617018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К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>
                          <a:effectLst/>
                        </a:rPr>
                        <a:t>л</a:t>
                      </a:r>
                      <a:r>
                        <a:rPr lang="en-US" sz="1200" spc="5">
                          <a:effectLst/>
                        </a:rPr>
                        <a:t>ин</a:t>
                      </a:r>
                      <a:r>
                        <a:rPr lang="en-US" sz="1200" spc="-5">
                          <a:effectLst/>
                        </a:rPr>
                        <a:t>и</a:t>
                      </a:r>
                      <a:r>
                        <a:rPr lang="en-US" sz="1200" spc="5">
                          <a:effectLst/>
                        </a:rPr>
                        <a:t>н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к</a:t>
                      </a:r>
                      <a:r>
                        <a:rPr lang="en-US" sz="1200" spc="-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>
                          <a:effectLst/>
                        </a:rPr>
                        <a:t>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6550" marR="32512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733200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К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ров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к</a:t>
                      </a:r>
                      <a:r>
                        <a:rPr lang="en-US" sz="1200" spc="-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>
                          <a:effectLst/>
                        </a:rPr>
                        <a:t>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6550" marR="32512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06604536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7239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Лен</a:t>
                      </a:r>
                      <a:r>
                        <a:rPr lang="en-US" sz="1200" spc="5">
                          <a:effectLst/>
                        </a:rPr>
                        <a:t>ин</a:t>
                      </a:r>
                      <a:r>
                        <a:rPr lang="en-US" sz="1200" spc="-5">
                          <a:effectLst/>
                        </a:rPr>
                        <a:t>ск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 spc="-10">
                          <a:effectLst/>
                        </a:rPr>
                        <a:t>о</a:t>
                      </a:r>
                      <a:r>
                        <a:rPr lang="en-US" sz="12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 marR="28257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437889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Ок</a:t>
                      </a:r>
                      <a:r>
                        <a:rPr lang="en-US" sz="1200" spc="5">
                          <a:effectLst/>
                        </a:rPr>
                        <a:t>т</a:t>
                      </a:r>
                      <a:r>
                        <a:rPr lang="en-US" sz="1200">
                          <a:effectLst/>
                        </a:rPr>
                        <a:t>ябр</a:t>
                      </a:r>
                      <a:r>
                        <a:rPr lang="en-US" sz="1200" spc="5">
                          <a:effectLst/>
                        </a:rPr>
                        <a:t>ь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к</a:t>
                      </a:r>
                      <a:r>
                        <a:rPr lang="en-US" sz="1200" spc="-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 spc="-10">
                          <a:effectLst/>
                        </a:rPr>
                        <a:t>о</a:t>
                      </a:r>
                      <a:r>
                        <a:rPr lang="en-US" sz="12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6550" marR="32512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91670468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П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>
                          <a:effectLst/>
                        </a:rPr>
                        <a:t>рво</a:t>
                      </a:r>
                      <a:r>
                        <a:rPr lang="en-US" sz="1200" spc="5">
                          <a:effectLst/>
                        </a:rPr>
                        <a:t>м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ки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 spc="-10">
                          <a:effectLst/>
                        </a:rPr>
                        <a:t>о</a:t>
                      </a:r>
                      <a:r>
                        <a:rPr lang="en-US" sz="12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681734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Сов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>
                          <a:effectLst/>
                        </a:rPr>
                        <a:t>тск</a:t>
                      </a:r>
                      <a:r>
                        <a:rPr lang="en-US" sz="1200" spc="10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 spc="-10">
                          <a:effectLst/>
                        </a:rPr>
                        <a:t>о</a:t>
                      </a:r>
                      <a:r>
                        <a:rPr lang="en-US" sz="12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6550" marR="32512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8725644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Ц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 spc="5">
                          <a:effectLst/>
                        </a:rPr>
                        <a:t>н</a:t>
                      </a:r>
                      <a:r>
                        <a:rPr lang="en-US" sz="1200">
                          <a:effectLst/>
                        </a:rPr>
                        <a:t>трал</a:t>
                      </a:r>
                      <a:r>
                        <a:rPr lang="en-US" sz="1200" spc="5">
                          <a:effectLst/>
                        </a:rPr>
                        <a:t>ьн</a:t>
                      </a:r>
                      <a:r>
                        <a:rPr lang="en-US" sz="1200">
                          <a:effectLst/>
                        </a:rPr>
                        <a:t>ый о</a:t>
                      </a:r>
                      <a:r>
                        <a:rPr lang="en-US" sz="1200" spc="5">
                          <a:effectLst/>
                        </a:rPr>
                        <a:t>к</a:t>
                      </a:r>
                      <a:r>
                        <a:rPr lang="en-US" sz="1200" spc="10">
                          <a:effectLst/>
                        </a:rPr>
                        <a:t>р</a:t>
                      </a:r>
                      <a:r>
                        <a:rPr lang="en-US" sz="1200" spc="-35">
                          <a:effectLst/>
                        </a:rPr>
                        <a:t>у</a:t>
                      </a:r>
                      <a:r>
                        <a:rPr lang="en-US" sz="1200">
                          <a:effectLst/>
                        </a:rPr>
                        <a:t>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6550" marR="32512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2007340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5FF8CFF-BDEA-475C-B623-E6AED3314E1E}"/>
              </a:ext>
            </a:extLst>
          </p:cNvPr>
          <p:cNvSpPr txBox="1"/>
          <p:nvPr/>
        </p:nvSpPr>
        <p:spPr>
          <a:xfrm>
            <a:off x="1349405" y="624495"/>
            <a:ext cx="4341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Результаты участия по математике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2AE78E7C-8912-47E5-8924-FC1535B75B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919517"/>
              </p:ext>
            </p:extLst>
          </p:nvPr>
        </p:nvGraphicFramePr>
        <p:xfrm>
          <a:off x="6320902" y="1356968"/>
          <a:ext cx="5628441" cy="452107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50141">
                  <a:extLst>
                    <a:ext uri="{9D8B030D-6E8A-4147-A177-3AD203B41FA5}">
                      <a16:colId xmlns:a16="http://schemas.microsoft.com/office/drawing/2014/main" val="2311492524"/>
                    </a:ext>
                  </a:extLst>
                </a:gridCol>
                <a:gridCol w="1361780">
                  <a:extLst>
                    <a:ext uri="{9D8B030D-6E8A-4147-A177-3AD203B41FA5}">
                      <a16:colId xmlns:a16="http://schemas.microsoft.com/office/drawing/2014/main" val="1623643213"/>
                    </a:ext>
                  </a:extLst>
                </a:gridCol>
                <a:gridCol w="823623">
                  <a:extLst>
                    <a:ext uri="{9D8B030D-6E8A-4147-A177-3AD203B41FA5}">
                      <a16:colId xmlns:a16="http://schemas.microsoft.com/office/drawing/2014/main" val="3971938914"/>
                    </a:ext>
                  </a:extLst>
                </a:gridCol>
                <a:gridCol w="750141">
                  <a:extLst>
                    <a:ext uri="{9D8B030D-6E8A-4147-A177-3AD203B41FA5}">
                      <a16:colId xmlns:a16="http://schemas.microsoft.com/office/drawing/2014/main" val="1753063595"/>
                    </a:ext>
                  </a:extLst>
                </a:gridCol>
                <a:gridCol w="600008">
                  <a:extLst>
                    <a:ext uri="{9D8B030D-6E8A-4147-A177-3AD203B41FA5}">
                      <a16:colId xmlns:a16="http://schemas.microsoft.com/office/drawing/2014/main" val="3340863572"/>
                    </a:ext>
                  </a:extLst>
                </a:gridCol>
                <a:gridCol w="671374">
                  <a:extLst>
                    <a:ext uri="{9D8B030D-6E8A-4147-A177-3AD203B41FA5}">
                      <a16:colId xmlns:a16="http://schemas.microsoft.com/office/drawing/2014/main" val="2067949110"/>
                    </a:ext>
                  </a:extLst>
                </a:gridCol>
                <a:gridCol w="671374">
                  <a:extLst>
                    <a:ext uri="{9D8B030D-6E8A-4147-A177-3AD203B41FA5}">
                      <a16:colId xmlns:a16="http://schemas.microsoft.com/office/drawing/2014/main" val="202434043"/>
                    </a:ext>
                  </a:extLst>
                </a:gridCol>
              </a:tblGrid>
              <a:tr h="407035">
                <a:tc rowSpan="2">
                  <a:txBody>
                    <a:bodyPr/>
                    <a:lstStyle/>
                    <a:p>
                      <a:pPr marL="9525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№</a:t>
                      </a:r>
                      <a:endParaRPr lang="ru-RU" sz="1100">
                        <a:effectLst/>
                      </a:endParaRPr>
                    </a:p>
                    <a:p>
                      <a:pPr marL="647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п</a:t>
                      </a:r>
                      <a:r>
                        <a:rPr lang="en-US" sz="1200">
                          <a:effectLst/>
                        </a:rPr>
                        <a:t>/п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258445" marR="25019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 spc="10">
                          <a:effectLst/>
                        </a:rPr>
                        <a:t>М</a:t>
                      </a:r>
                      <a:r>
                        <a:rPr lang="en-US" sz="1200" spc="-35">
                          <a:effectLst/>
                        </a:rPr>
                        <a:t>у</a:t>
                      </a:r>
                      <a:r>
                        <a:rPr lang="en-US" sz="1200" spc="5">
                          <a:effectLst/>
                        </a:rPr>
                        <a:t>ницип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>
                          <a:effectLst/>
                        </a:rPr>
                        <a:t>л</a:t>
                      </a:r>
                      <a:r>
                        <a:rPr lang="en-US" sz="1200" spc="5">
                          <a:effectLst/>
                        </a:rPr>
                        <a:t>ьн</a:t>
                      </a:r>
                      <a:r>
                        <a:rPr lang="en-US" sz="1200">
                          <a:effectLst/>
                        </a:rPr>
                        <a:t>ое</a:t>
                      </a:r>
                      <a:endParaRPr lang="ru-RU" sz="1100">
                        <a:effectLst/>
                      </a:endParaRPr>
                    </a:p>
                    <a:p>
                      <a:pPr marL="386715" marR="37592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обр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з</a:t>
                      </a:r>
                      <a:r>
                        <a:rPr lang="en-US" sz="1200">
                          <a:effectLst/>
                        </a:rPr>
                        <a:t>ов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ни</a:t>
                      </a:r>
                      <a:r>
                        <a:rPr lang="en-US" sz="1200">
                          <a:effectLst/>
                        </a:rPr>
                        <a:t>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74930" marR="64135" indent="635" algn="ctr">
                        <a:lnSpc>
                          <a:spcPts val="13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В</a:t>
                      </a:r>
                      <a:r>
                        <a:rPr lang="en-US" sz="1200" spc="-5">
                          <a:effectLst/>
                        </a:rPr>
                        <a:t>сег</a:t>
                      </a:r>
                      <a:r>
                        <a:rPr lang="en-US" sz="1200">
                          <a:effectLst/>
                        </a:rPr>
                        <a:t>о у</a:t>
                      </a:r>
                      <a:r>
                        <a:rPr lang="en-US" sz="1200" spc="-5">
                          <a:effectLst/>
                        </a:rPr>
                        <a:t>ч</a:t>
                      </a:r>
                      <a:r>
                        <a:rPr lang="en-US" sz="1200">
                          <a:effectLst/>
                        </a:rPr>
                        <a:t>а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10">
                          <a:effectLst/>
                        </a:rPr>
                        <a:t>т</a:t>
                      </a:r>
                      <a:r>
                        <a:rPr lang="en-US" sz="1200" spc="5">
                          <a:effectLst/>
                        </a:rPr>
                        <a:t>ник</a:t>
                      </a:r>
                      <a:r>
                        <a:rPr lang="en-US" sz="1200">
                          <a:effectLst/>
                        </a:rPr>
                        <a:t>ов</a:t>
                      </a:r>
                      <a:endParaRPr lang="ru-RU" sz="1100">
                        <a:effectLst/>
                      </a:endParaRPr>
                    </a:p>
                    <a:p>
                      <a:pPr marL="194310" marR="18478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О</a:t>
                      </a:r>
                      <a:r>
                        <a:rPr lang="en-US" sz="1200" spc="5">
                          <a:effectLst/>
                        </a:rPr>
                        <a:t>ц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 spc="5">
                          <a:effectLst/>
                        </a:rPr>
                        <a:t>нк</a:t>
                      </a:r>
                      <a:r>
                        <a:rPr lang="en-US" sz="1200">
                          <a:effectLst/>
                        </a:rPr>
                        <a:t>и</a:t>
                      </a:r>
                      <a:endParaRPr lang="ru-RU" sz="1100">
                        <a:effectLst/>
                      </a:endParaRPr>
                    </a:p>
                    <a:p>
                      <a:pPr marL="275590" marR="2673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en-US" sz="1200" spc="-10">
                          <a:effectLst/>
                        </a:rPr>
                        <a:t>ч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>
                          <a:effectLst/>
                        </a:rPr>
                        <a:t>л</a:t>
                      </a:r>
                      <a:r>
                        <a:rPr lang="en-US" sz="1200" spc="10">
                          <a:effectLst/>
                        </a:rPr>
                        <a:t>.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406400" marR="39560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 spc="5">
                          <a:effectLst/>
                        </a:rPr>
                        <a:t>Р</a:t>
                      </a:r>
                      <a:r>
                        <a:rPr lang="ru-RU" sz="1200" spc="-5">
                          <a:effectLst/>
                        </a:rPr>
                        <a:t>ас</a:t>
                      </a:r>
                      <a:r>
                        <a:rPr lang="ru-RU" sz="1200" spc="5">
                          <a:effectLst/>
                        </a:rPr>
                        <a:t>п</a:t>
                      </a:r>
                      <a:r>
                        <a:rPr lang="ru-RU" sz="1200">
                          <a:effectLst/>
                        </a:rPr>
                        <a:t>р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>
                          <a:effectLst/>
                        </a:rPr>
                        <a:t>д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>
                          <a:effectLst/>
                        </a:rPr>
                        <a:t>л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 spc="5">
                          <a:effectLst/>
                        </a:rPr>
                        <a:t>ни</a:t>
                      </a:r>
                      <a:r>
                        <a:rPr lang="ru-RU" sz="1200">
                          <a:effectLst/>
                        </a:rPr>
                        <a:t>е</a:t>
                      </a:r>
                      <a:r>
                        <a:rPr lang="ru-RU" sz="1200" spc="5">
                          <a:effectLst/>
                        </a:rPr>
                        <a:t> </a:t>
                      </a:r>
                      <a:r>
                        <a:rPr lang="ru-RU" sz="1200" spc="-25">
                          <a:effectLst/>
                        </a:rPr>
                        <a:t>у</a:t>
                      </a:r>
                      <a:r>
                        <a:rPr lang="ru-RU" sz="1200" spc="5">
                          <a:effectLst/>
                        </a:rPr>
                        <a:t>ч</a:t>
                      </a:r>
                      <a:r>
                        <a:rPr lang="ru-RU" sz="1200" spc="-5">
                          <a:effectLst/>
                        </a:rPr>
                        <a:t>ас</a:t>
                      </a:r>
                      <a:r>
                        <a:rPr lang="ru-RU" sz="1200">
                          <a:effectLst/>
                        </a:rPr>
                        <a:t>т</a:t>
                      </a:r>
                      <a:r>
                        <a:rPr lang="ru-RU" sz="1200" spc="10">
                          <a:effectLst/>
                        </a:rPr>
                        <a:t>н</a:t>
                      </a:r>
                      <a:r>
                        <a:rPr lang="ru-RU" sz="1200" spc="5">
                          <a:effectLst/>
                        </a:rPr>
                        <a:t>ик</a:t>
                      </a:r>
                      <a:r>
                        <a:rPr lang="ru-RU" sz="1200">
                          <a:effectLst/>
                        </a:rPr>
                        <a:t>ов </a:t>
                      </a:r>
                      <a:r>
                        <a:rPr lang="ru-RU" sz="1200" spc="-5">
                          <a:effectLst/>
                        </a:rPr>
                        <a:t>О</a:t>
                      </a:r>
                      <a:r>
                        <a:rPr lang="ru-RU" sz="1200" spc="5">
                          <a:effectLst/>
                        </a:rPr>
                        <a:t>ц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 spc="5">
                          <a:effectLst/>
                        </a:rPr>
                        <a:t>нк</a:t>
                      </a:r>
                      <a:r>
                        <a:rPr lang="ru-RU" sz="1200">
                          <a:effectLst/>
                        </a:rPr>
                        <a:t>и</a:t>
                      </a:r>
                      <a:endParaRPr lang="ru-RU" sz="1100">
                        <a:effectLst/>
                      </a:endParaRPr>
                    </a:p>
                    <a:p>
                      <a:pPr marL="546735" marR="4972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spc="5">
                          <a:effectLst/>
                        </a:rPr>
                        <a:t>п</a:t>
                      </a:r>
                      <a:r>
                        <a:rPr lang="ru-RU" sz="1200">
                          <a:effectLst/>
                        </a:rPr>
                        <a:t>о</a:t>
                      </a:r>
                      <a:r>
                        <a:rPr lang="ru-RU" sz="1200" spc="10">
                          <a:effectLst/>
                        </a:rPr>
                        <a:t> </a:t>
                      </a:r>
                      <a:r>
                        <a:rPr lang="ru-RU" sz="1200" spc="-25">
                          <a:effectLst/>
                        </a:rPr>
                        <a:t>у</a:t>
                      </a:r>
                      <a:r>
                        <a:rPr lang="ru-RU" sz="1200">
                          <a:effectLst/>
                        </a:rPr>
                        <a:t>ровням</a:t>
                      </a:r>
                      <a:r>
                        <a:rPr lang="ru-RU" sz="1200" spc="-5">
                          <a:effectLst/>
                        </a:rPr>
                        <a:t> </a:t>
                      </a:r>
                      <a:r>
                        <a:rPr lang="ru-RU" sz="1200" spc="5">
                          <a:effectLst/>
                        </a:rPr>
                        <a:t>к</a:t>
                      </a:r>
                      <a:r>
                        <a:rPr lang="ru-RU" sz="1200">
                          <a:effectLst/>
                        </a:rPr>
                        <a:t>о</a:t>
                      </a:r>
                      <a:r>
                        <a:rPr lang="ru-RU" sz="1200" spc="-5">
                          <a:effectLst/>
                        </a:rPr>
                        <a:t>м</a:t>
                      </a:r>
                      <a:r>
                        <a:rPr lang="ru-RU" sz="1200" spc="5">
                          <a:effectLst/>
                        </a:rPr>
                        <a:t>п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>
                          <a:effectLst/>
                        </a:rPr>
                        <a:t>те</a:t>
                      </a:r>
                      <a:r>
                        <a:rPr lang="ru-RU" sz="1200" spc="5">
                          <a:effectLst/>
                        </a:rPr>
                        <a:t>н</a:t>
                      </a:r>
                      <a:r>
                        <a:rPr lang="ru-RU" sz="1200" spc="-5">
                          <a:effectLst/>
                        </a:rPr>
                        <a:t>ц</a:t>
                      </a:r>
                      <a:r>
                        <a:rPr lang="ru-RU" sz="1200" spc="5">
                          <a:effectLst/>
                        </a:rPr>
                        <a:t>и</a:t>
                      </a:r>
                      <a:r>
                        <a:rPr lang="ru-RU" sz="1200">
                          <a:effectLst/>
                        </a:rPr>
                        <a:t>й</a:t>
                      </a:r>
                      <a:r>
                        <a:rPr lang="ru-RU" sz="1200" spc="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(</a:t>
                      </a:r>
                      <a:r>
                        <a:rPr lang="ru-RU" sz="1200" spc="-5">
                          <a:effectLst/>
                        </a:rPr>
                        <a:t>че</a:t>
                      </a:r>
                      <a:r>
                        <a:rPr lang="ru-RU" sz="1200">
                          <a:effectLst/>
                        </a:rPr>
                        <a:t>л.)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396495"/>
                  </a:ext>
                </a:extLst>
              </a:tr>
              <a:tr h="3568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7470" marR="6604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М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 spc="-5">
                          <a:effectLst/>
                        </a:rPr>
                        <a:t>н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 spc="-5">
                          <a:effectLst/>
                        </a:rPr>
                        <a:t>ма</a:t>
                      </a:r>
                      <a:r>
                        <a:rPr lang="en-US" sz="1200">
                          <a:effectLst/>
                        </a:rPr>
                        <a:t>ль</a:t>
                      </a:r>
                      <a:endParaRPr lang="ru-RU" sz="1100">
                        <a:effectLst/>
                      </a:endParaRPr>
                    </a:p>
                    <a:p>
                      <a:pPr marL="180975" marR="1695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н</a:t>
                      </a:r>
                      <a:r>
                        <a:rPr lang="en-US" sz="1200">
                          <a:effectLst/>
                        </a:rPr>
                        <a:t>ый (1)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360" marR="7683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Ни</a:t>
                      </a:r>
                      <a:r>
                        <a:rPr lang="en-US" sz="1200" spc="5">
                          <a:effectLst/>
                        </a:rPr>
                        <a:t>з</a:t>
                      </a:r>
                      <a:r>
                        <a:rPr lang="en-US" sz="1200" spc="-5">
                          <a:effectLst/>
                        </a:rPr>
                        <a:t>к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endParaRPr lang="ru-RU" sz="1100">
                        <a:effectLst/>
                      </a:endParaRPr>
                    </a:p>
                    <a:p>
                      <a:pPr marL="241935" marR="2330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(2)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 marR="3746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Ср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>
                          <a:effectLst/>
                        </a:rPr>
                        <a:t>д</a:t>
                      </a:r>
                      <a:r>
                        <a:rPr lang="en-US" sz="1200" spc="5">
                          <a:effectLst/>
                        </a:rPr>
                        <a:t>ни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endParaRPr lang="ru-RU" sz="1100">
                        <a:effectLst/>
                      </a:endParaRPr>
                    </a:p>
                    <a:p>
                      <a:pPr marL="240665" marR="2330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(3)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8105" marR="6794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</a:rPr>
                        <a:t>В</a:t>
                      </a:r>
                      <a:r>
                        <a:rPr lang="en-US" sz="1200">
                          <a:effectLst/>
                        </a:rPr>
                        <a:t>ы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>
                          <a:effectLst/>
                        </a:rPr>
                        <a:t>о</a:t>
                      </a:r>
                      <a:r>
                        <a:rPr lang="en-US" sz="1200" spc="5">
                          <a:effectLst/>
                        </a:rPr>
                        <a:t>ки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endParaRPr lang="ru-RU" sz="1100">
                        <a:effectLst/>
                      </a:endParaRPr>
                    </a:p>
                    <a:p>
                      <a:pPr marL="286385" marR="27432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(4)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02663205"/>
                  </a:ext>
                </a:extLst>
              </a:tr>
              <a:tr h="560705">
                <a:tc gridSpan="2"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effectLst/>
                        </a:rPr>
                        <a:t>Новосибирская область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(2,2</a:t>
                      </a:r>
                      <a:r>
                        <a:rPr lang="ru-RU" sz="1200" spc="5">
                          <a:effectLst/>
                        </a:rPr>
                        <a:t>%</a:t>
                      </a:r>
                      <a:r>
                        <a:rPr lang="ru-RU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29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(63,</a:t>
                      </a:r>
                      <a:r>
                        <a:rPr lang="ru-RU" sz="1200" spc="-5">
                          <a:effectLst/>
                        </a:rPr>
                        <a:t>0</a:t>
                      </a:r>
                      <a:r>
                        <a:rPr lang="ru-RU" sz="1200" spc="10">
                          <a:effectLst/>
                        </a:rPr>
                        <a:t>%</a:t>
                      </a:r>
                      <a:r>
                        <a:rPr lang="ru-RU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(34,</a:t>
                      </a:r>
                      <a:r>
                        <a:rPr lang="ru-RU" sz="1200" spc="-5">
                          <a:effectLst/>
                        </a:rPr>
                        <a:t>8</a:t>
                      </a:r>
                      <a:r>
                        <a:rPr lang="ru-RU" sz="1200" spc="10">
                          <a:effectLst/>
                        </a:rPr>
                        <a:t>%</a:t>
                      </a:r>
                      <a:r>
                        <a:rPr lang="ru-RU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38709636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pPr marL="104775" marR="9334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г. Но</a:t>
                      </a:r>
                      <a:r>
                        <a:rPr lang="en-US" sz="1200" spc="-5">
                          <a:effectLst/>
                        </a:rPr>
                        <a:t>в</a:t>
                      </a:r>
                      <a:r>
                        <a:rPr lang="en-US" sz="1200">
                          <a:effectLst/>
                        </a:rPr>
                        <a:t>о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б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>
                          <a:effectLst/>
                        </a:rPr>
                        <a:t>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6032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6032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ru-RU" sz="1100">
                        <a:effectLst/>
                      </a:endParaRPr>
                    </a:p>
                    <a:p>
                      <a:pPr indent="-6032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(0%)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6032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100">
                        <a:effectLst/>
                      </a:endParaRPr>
                    </a:p>
                    <a:p>
                      <a:pPr indent="-6032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0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6032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</a:endParaRPr>
                    </a:p>
                    <a:p>
                      <a:pPr indent="-6032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20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6032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100">
                        <a:effectLst/>
                      </a:endParaRPr>
                    </a:p>
                    <a:p>
                      <a:pPr indent="-6032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80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518422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Дз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>
                          <a:effectLst/>
                        </a:rPr>
                        <a:t>рж</a:t>
                      </a:r>
                      <a:r>
                        <a:rPr lang="en-US" sz="1200" spc="5">
                          <a:effectLst/>
                        </a:rPr>
                        <a:t>ин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к</a:t>
                      </a:r>
                      <a:r>
                        <a:rPr lang="en-US" sz="1200" spc="-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>
                          <a:effectLst/>
                        </a:rPr>
                        <a:t>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6550" marR="32512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68300677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К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>
                          <a:effectLst/>
                        </a:rPr>
                        <a:t>л</a:t>
                      </a:r>
                      <a:r>
                        <a:rPr lang="en-US" sz="1200" spc="5">
                          <a:effectLst/>
                        </a:rPr>
                        <a:t>ин</a:t>
                      </a:r>
                      <a:r>
                        <a:rPr lang="en-US" sz="1200" spc="-5">
                          <a:effectLst/>
                        </a:rPr>
                        <a:t>и</a:t>
                      </a:r>
                      <a:r>
                        <a:rPr lang="en-US" sz="1200" spc="5">
                          <a:effectLst/>
                        </a:rPr>
                        <a:t>н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к</a:t>
                      </a:r>
                      <a:r>
                        <a:rPr lang="en-US" sz="1200" spc="-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>
                          <a:effectLst/>
                        </a:rPr>
                        <a:t>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6550" marR="32512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714914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К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ров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к</a:t>
                      </a:r>
                      <a:r>
                        <a:rPr lang="en-US" sz="1200" spc="-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>
                          <a:effectLst/>
                        </a:rPr>
                        <a:t>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55649826"/>
                  </a:ext>
                </a:extLst>
              </a:tr>
              <a:tr h="191135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Лен</a:t>
                      </a:r>
                      <a:r>
                        <a:rPr lang="en-US" sz="1200" spc="5">
                          <a:effectLst/>
                        </a:rPr>
                        <a:t>ин</a:t>
                      </a:r>
                      <a:r>
                        <a:rPr lang="en-US" sz="1200" spc="-5">
                          <a:effectLst/>
                        </a:rPr>
                        <a:t>ск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 spc="-10">
                          <a:effectLst/>
                        </a:rPr>
                        <a:t>о</a:t>
                      </a:r>
                      <a:r>
                        <a:rPr lang="en-US" sz="12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6550" marR="32512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42609799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7239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Ок</a:t>
                      </a:r>
                      <a:r>
                        <a:rPr lang="en-US" sz="1200" spc="5">
                          <a:effectLst/>
                        </a:rPr>
                        <a:t>т</a:t>
                      </a:r>
                      <a:r>
                        <a:rPr lang="en-US" sz="1200">
                          <a:effectLst/>
                        </a:rPr>
                        <a:t>ябр</a:t>
                      </a:r>
                      <a:r>
                        <a:rPr lang="en-US" sz="1200" spc="5">
                          <a:effectLst/>
                        </a:rPr>
                        <a:t>ь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к</a:t>
                      </a:r>
                      <a:r>
                        <a:rPr lang="en-US" sz="1200" spc="-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 spc="-10">
                          <a:effectLst/>
                        </a:rPr>
                        <a:t>о</a:t>
                      </a:r>
                      <a:r>
                        <a:rPr lang="en-US" sz="12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6550" marR="32512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74230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П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>
                          <a:effectLst/>
                        </a:rPr>
                        <a:t>рво</a:t>
                      </a:r>
                      <a:r>
                        <a:rPr lang="en-US" sz="1200" spc="5">
                          <a:effectLst/>
                        </a:rPr>
                        <a:t>м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ки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 spc="-10">
                          <a:effectLst/>
                        </a:rPr>
                        <a:t>о</a:t>
                      </a:r>
                      <a:r>
                        <a:rPr lang="en-US" sz="12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13136664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Сов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>
                          <a:effectLst/>
                        </a:rPr>
                        <a:t>тск</a:t>
                      </a:r>
                      <a:r>
                        <a:rPr lang="en-US" sz="1200" spc="10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 spc="-10">
                          <a:effectLst/>
                        </a:rPr>
                        <a:t>о</a:t>
                      </a:r>
                      <a:r>
                        <a:rPr lang="en-US" sz="12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6550" marR="32512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65593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Ц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 spc="5">
                          <a:effectLst/>
                        </a:rPr>
                        <a:t>н</a:t>
                      </a:r>
                      <a:r>
                        <a:rPr lang="en-US" sz="1200">
                          <a:effectLst/>
                        </a:rPr>
                        <a:t>трал</a:t>
                      </a:r>
                      <a:r>
                        <a:rPr lang="en-US" sz="1200" spc="5">
                          <a:effectLst/>
                        </a:rPr>
                        <a:t>ьн</a:t>
                      </a:r>
                      <a:r>
                        <a:rPr lang="en-US" sz="1200">
                          <a:effectLst/>
                        </a:rPr>
                        <a:t>ый о</a:t>
                      </a:r>
                      <a:r>
                        <a:rPr lang="en-US" sz="1200" spc="5">
                          <a:effectLst/>
                        </a:rPr>
                        <a:t>к</a:t>
                      </a:r>
                      <a:r>
                        <a:rPr lang="en-US" sz="1200" spc="10">
                          <a:effectLst/>
                        </a:rPr>
                        <a:t>р</a:t>
                      </a:r>
                      <a:r>
                        <a:rPr lang="en-US" sz="1200" spc="-35">
                          <a:effectLst/>
                        </a:rPr>
                        <a:t>у</a:t>
                      </a:r>
                      <a:r>
                        <a:rPr lang="en-US" sz="1200">
                          <a:effectLst/>
                        </a:rPr>
                        <a:t>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6550" marR="32512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9910861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502A88D-9698-4174-A4B4-51D4466BEC69}"/>
              </a:ext>
            </a:extLst>
          </p:cNvPr>
          <p:cNvSpPr txBox="1"/>
          <p:nvPr/>
        </p:nvSpPr>
        <p:spPr>
          <a:xfrm>
            <a:off x="6855040" y="646788"/>
            <a:ext cx="4341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Результаты участия по физике</a:t>
            </a:r>
          </a:p>
        </p:txBody>
      </p:sp>
    </p:spTree>
    <p:extLst>
      <p:ext uri="{BB962C8B-B14F-4D97-AF65-F5344CB8AC3E}">
        <p14:creationId xmlns:p14="http://schemas.microsoft.com/office/powerpoint/2010/main" val="32385818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6918B8D-6BAC-4F9B-92C0-962C89BB4F21}"/>
              </a:ext>
            </a:extLst>
          </p:cNvPr>
          <p:cNvSpPr txBox="1"/>
          <p:nvPr/>
        </p:nvSpPr>
        <p:spPr>
          <a:xfrm>
            <a:off x="3630965" y="843379"/>
            <a:ext cx="4065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Результаты участия по географии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0DEC572-1123-4E89-8B37-E5CBA61566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535343"/>
              </p:ext>
            </p:extLst>
          </p:nvPr>
        </p:nvGraphicFramePr>
        <p:xfrm>
          <a:off x="1946750" y="1679803"/>
          <a:ext cx="7694400" cy="339822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25486">
                  <a:extLst>
                    <a:ext uri="{9D8B030D-6E8A-4147-A177-3AD203B41FA5}">
                      <a16:colId xmlns:a16="http://schemas.microsoft.com/office/drawing/2014/main" val="3996423031"/>
                    </a:ext>
                  </a:extLst>
                </a:gridCol>
                <a:gridCol w="1861630">
                  <a:extLst>
                    <a:ext uri="{9D8B030D-6E8A-4147-A177-3AD203B41FA5}">
                      <a16:colId xmlns:a16="http://schemas.microsoft.com/office/drawing/2014/main" val="106654681"/>
                    </a:ext>
                  </a:extLst>
                </a:gridCol>
                <a:gridCol w="1125939">
                  <a:extLst>
                    <a:ext uri="{9D8B030D-6E8A-4147-A177-3AD203B41FA5}">
                      <a16:colId xmlns:a16="http://schemas.microsoft.com/office/drawing/2014/main" val="3784277673"/>
                    </a:ext>
                  </a:extLst>
                </a:gridCol>
                <a:gridCol w="1025486">
                  <a:extLst>
                    <a:ext uri="{9D8B030D-6E8A-4147-A177-3AD203B41FA5}">
                      <a16:colId xmlns:a16="http://schemas.microsoft.com/office/drawing/2014/main" val="2191299231"/>
                    </a:ext>
                  </a:extLst>
                </a:gridCol>
                <a:gridCol w="820245">
                  <a:extLst>
                    <a:ext uri="{9D8B030D-6E8A-4147-A177-3AD203B41FA5}">
                      <a16:colId xmlns:a16="http://schemas.microsoft.com/office/drawing/2014/main" val="3979589693"/>
                    </a:ext>
                  </a:extLst>
                </a:gridCol>
                <a:gridCol w="917807">
                  <a:extLst>
                    <a:ext uri="{9D8B030D-6E8A-4147-A177-3AD203B41FA5}">
                      <a16:colId xmlns:a16="http://schemas.microsoft.com/office/drawing/2014/main" val="1604477484"/>
                    </a:ext>
                  </a:extLst>
                </a:gridCol>
                <a:gridCol w="917807">
                  <a:extLst>
                    <a:ext uri="{9D8B030D-6E8A-4147-A177-3AD203B41FA5}">
                      <a16:colId xmlns:a16="http://schemas.microsoft.com/office/drawing/2014/main" val="2984830042"/>
                    </a:ext>
                  </a:extLst>
                </a:gridCol>
              </a:tblGrid>
              <a:tr h="442282">
                <a:tc rowSpan="2">
                  <a:txBody>
                    <a:bodyPr/>
                    <a:lstStyle/>
                    <a:p>
                      <a:pPr marL="9525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№</a:t>
                      </a:r>
                      <a:endParaRPr lang="ru-RU" sz="1100">
                        <a:effectLst/>
                      </a:endParaRPr>
                    </a:p>
                    <a:p>
                      <a:pPr marL="647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п</a:t>
                      </a:r>
                      <a:r>
                        <a:rPr lang="en-US" sz="1200">
                          <a:effectLst/>
                        </a:rPr>
                        <a:t>/п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258445" marR="25019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 spc="10">
                          <a:effectLst/>
                        </a:rPr>
                        <a:t>М</a:t>
                      </a:r>
                      <a:r>
                        <a:rPr lang="en-US" sz="1200" spc="-35">
                          <a:effectLst/>
                        </a:rPr>
                        <a:t>у</a:t>
                      </a:r>
                      <a:r>
                        <a:rPr lang="en-US" sz="1200" spc="5">
                          <a:effectLst/>
                        </a:rPr>
                        <a:t>ницип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>
                          <a:effectLst/>
                        </a:rPr>
                        <a:t>л</a:t>
                      </a:r>
                      <a:r>
                        <a:rPr lang="en-US" sz="1200" spc="5">
                          <a:effectLst/>
                        </a:rPr>
                        <a:t>ьн</a:t>
                      </a:r>
                      <a:r>
                        <a:rPr lang="en-US" sz="1200">
                          <a:effectLst/>
                        </a:rPr>
                        <a:t>ое</a:t>
                      </a:r>
                      <a:endParaRPr lang="ru-RU" sz="1100">
                        <a:effectLst/>
                      </a:endParaRPr>
                    </a:p>
                    <a:p>
                      <a:pPr marL="386715" marR="37592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обр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з</a:t>
                      </a:r>
                      <a:r>
                        <a:rPr lang="en-US" sz="1200">
                          <a:effectLst/>
                        </a:rPr>
                        <a:t>ов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ни</a:t>
                      </a:r>
                      <a:r>
                        <a:rPr lang="en-US" sz="1200">
                          <a:effectLst/>
                        </a:rPr>
                        <a:t>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275590" marR="26479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В</a:t>
                      </a:r>
                      <a:r>
                        <a:rPr lang="en-US" sz="1200" spc="-5">
                          <a:effectLst/>
                        </a:rPr>
                        <a:t>сег</a:t>
                      </a:r>
                      <a:r>
                        <a:rPr lang="en-US" sz="1200">
                          <a:effectLst/>
                        </a:rPr>
                        <a:t>о</a:t>
                      </a:r>
                      <a:endParaRPr lang="ru-RU" sz="1100">
                        <a:effectLst/>
                      </a:endParaRPr>
                    </a:p>
                    <a:p>
                      <a:pPr marL="74930" marR="641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у</a:t>
                      </a:r>
                      <a:r>
                        <a:rPr lang="en-US" sz="1200" spc="-5">
                          <a:effectLst/>
                        </a:rPr>
                        <a:t>ч</a:t>
                      </a:r>
                      <a:r>
                        <a:rPr lang="en-US" sz="1200">
                          <a:effectLst/>
                        </a:rPr>
                        <a:t>а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10">
                          <a:effectLst/>
                        </a:rPr>
                        <a:t>т</a:t>
                      </a:r>
                      <a:r>
                        <a:rPr lang="en-US" sz="1200" spc="5">
                          <a:effectLst/>
                        </a:rPr>
                        <a:t>ник</a:t>
                      </a:r>
                      <a:r>
                        <a:rPr lang="en-US" sz="1200">
                          <a:effectLst/>
                        </a:rPr>
                        <a:t>ов О</a:t>
                      </a:r>
                      <a:r>
                        <a:rPr lang="en-US" sz="1200" spc="5">
                          <a:effectLst/>
                        </a:rPr>
                        <a:t>ц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 spc="5">
                          <a:effectLst/>
                        </a:rPr>
                        <a:t>нк</a:t>
                      </a:r>
                      <a:r>
                        <a:rPr lang="en-US" sz="1200">
                          <a:effectLst/>
                        </a:rPr>
                        <a:t>и (</a:t>
                      </a:r>
                      <a:r>
                        <a:rPr lang="en-US" sz="1200" spc="-10">
                          <a:effectLst/>
                        </a:rPr>
                        <a:t>ч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>
                          <a:effectLst/>
                        </a:rPr>
                        <a:t>л</a:t>
                      </a:r>
                      <a:r>
                        <a:rPr lang="en-US" sz="1200" spc="10">
                          <a:effectLst/>
                        </a:rPr>
                        <a:t>.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406400" marR="39560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200" spc="5">
                          <a:effectLst/>
                        </a:rPr>
                        <a:t>Р</a:t>
                      </a:r>
                      <a:r>
                        <a:rPr lang="ru-RU" sz="1200" spc="-5">
                          <a:effectLst/>
                        </a:rPr>
                        <a:t>ас</a:t>
                      </a:r>
                      <a:r>
                        <a:rPr lang="ru-RU" sz="1200" spc="5">
                          <a:effectLst/>
                        </a:rPr>
                        <a:t>п</a:t>
                      </a:r>
                      <a:r>
                        <a:rPr lang="ru-RU" sz="1200">
                          <a:effectLst/>
                        </a:rPr>
                        <a:t>р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>
                          <a:effectLst/>
                        </a:rPr>
                        <a:t>д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>
                          <a:effectLst/>
                        </a:rPr>
                        <a:t>л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 spc="5">
                          <a:effectLst/>
                        </a:rPr>
                        <a:t>ни</a:t>
                      </a:r>
                      <a:r>
                        <a:rPr lang="ru-RU" sz="1200">
                          <a:effectLst/>
                        </a:rPr>
                        <a:t>е</a:t>
                      </a:r>
                      <a:r>
                        <a:rPr lang="ru-RU" sz="1200" spc="5">
                          <a:effectLst/>
                        </a:rPr>
                        <a:t> </a:t>
                      </a:r>
                      <a:r>
                        <a:rPr lang="ru-RU" sz="1200" spc="-25">
                          <a:effectLst/>
                        </a:rPr>
                        <a:t>у</a:t>
                      </a:r>
                      <a:r>
                        <a:rPr lang="ru-RU" sz="1200" spc="5">
                          <a:effectLst/>
                        </a:rPr>
                        <a:t>ч</a:t>
                      </a:r>
                      <a:r>
                        <a:rPr lang="ru-RU" sz="1200" spc="-5">
                          <a:effectLst/>
                        </a:rPr>
                        <a:t>ас</a:t>
                      </a:r>
                      <a:r>
                        <a:rPr lang="ru-RU" sz="1200">
                          <a:effectLst/>
                        </a:rPr>
                        <a:t>т</a:t>
                      </a:r>
                      <a:r>
                        <a:rPr lang="ru-RU" sz="1200" spc="10">
                          <a:effectLst/>
                        </a:rPr>
                        <a:t>н</a:t>
                      </a:r>
                      <a:r>
                        <a:rPr lang="ru-RU" sz="1200" spc="5">
                          <a:effectLst/>
                        </a:rPr>
                        <a:t>ик</a:t>
                      </a:r>
                      <a:r>
                        <a:rPr lang="ru-RU" sz="1200">
                          <a:effectLst/>
                        </a:rPr>
                        <a:t>ов </a:t>
                      </a:r>
                      <a:r>
                        <a:rPr lang="ru-RU" sz="1200" spc="-5">
                          <a:effectLst/>
                        </a:rPr>
                        <a:t>О</a:t>
                      </a:r>
                      <a:r>
                        <a:rPr lang="ru-RU" sz="1200" spc="5">
                          <a:effectLst/>
                        </a:rPr>
                        <a:t>ц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 spc="5">
                          <a:effectLst/>
                        </a:rPr>
                        <a:t>нк</a:t>
                      </a:r>
                      <a:r>
                        <a:rPr lang="ru-RU" sz="1200">
                          <a:effectLst/>
                        </a:rPr>
                        <a:t>и</a:t>
                      </a:r>
                      <a:endParaRPr lang="ru-RU" sz="1100">
                        <a:effectLst/>
                      </a:endParaRPr>
                    </a:p>
                    <a:p>
                      <a:pPr marL="546735" marR="4972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spc="5">
                          <a:effectLst/>
                        </a:rPr>
                        <a:t>п</a:t>
                      </a:r>
                      <a:r>
                        <a:rPr lang="ru-RU" sz="1200">
                          <a:effectLst/>
                        </a:rPr>
                        <a:t>о</a:t>
                      </a:r>
                      <a:r>
                        <a:rPr lang="ru-RU" sz="1200" spc="10">
                          <a:effectLst/>
                        </a:rPr>
                        <a:t> </a:t>
                      </a:r>
                      <a:r>
                        <a:rPr lang="ru-RU" sz="1200" spc="-25">
                          <a:effectLst/>
                        </a:rPr>
                        <a:t>у</a:t>
                      </a:r>
                      <a:r>
                        <a:rPr lang="ru-RU" sz="1200">
                          <a:effectLst/>
                        </a:rPr>
                        <a:t>ровням</a:t>
                      </a:r>
                      <a:r>
                        <a:rPr lang="ru-RU" sz="1200" spc="-5">
                          <a:effectLst/>
                        </a:rPr>
                        <a:t> </a:t>
                      </a:r>
                      <a:r>
                        <a:rPr lang="ru-RU" sz="1200" spc="5">
                          <a:effectLst/>
                        </a:rPr>
                        <a:t>к</a:t>
                      </a:r>
                      <a:r>
                        <a:rPr lang="ru-RU" sz="1200">
                          <a:effectLst/>
                        </a:rPr>
                        <a:t>о</a:t>
                      </a:r>
                      <a:r>
                        <a:rPr lang="ru-RU" sz="1200" spc="-5">
                          <a:effectLst/>
                        </a:rPr>
                        <a:t>м</a:t>
                      </a:r>
                      <a:r>
                        <a:rPr lang="ru-RU" sz="1200" spc="5">
                          <a:effectLst/>
                        </a:rPr>
                        <a:t>п</a:t>
                      </a:r>
                      <a:r>
                        <a:rPr lang="ru-RU" sz="1200" spc="-5">
                          <a:effectLst/>
                        </a:rPr>
                        <a:t>е</a:t>
                      </a:r>
                      <a:r>
                        <a:rPr lang="ru-RU" sz="1200">
                          <a:effectLst/>
                        </a:rPr>
                        <a:t>те</a:t>
                      </a:r>
                      <a:r>
                        <a:rPr lang="ru-RU" sz="1200" spc="5">
                          <a:effectLst/>
                        </a:rPr>
                        <a:t>н</a:t>
                      </a:r>
                      <a:r>
                        <a:rPr lang="ru-RU" sz="1200" spc="-5">
                          <a:effectLst/>
                        </a:rPr>
                        <a:t>ц</a:t>
                      </a:r>
                      <a:r>
                        <a:rPr lang="ru-RU" sz="1200" spc="5">
                          <a:effectLst/>
                        </a:rPr>
                        <a:t>и</a:t>
                      </a:r>
                      <a:r>
                        <a:rPr lang="ru-RU" sz="1200">
                          <a:effectLst/>
                        </a:rPr>
                        <a:t>й</a:t>
                      </a:r>
                      <a:r>
                        <a:rPr lang="ru-RU" sz="1200" spc="5">
                          <a:effectLst/>
                        </a:rPr>
                        <a:t> </a:t>
                      </a:r>
                      <a:r>
                        <a:rPr lang="ru-RU" sz="1200">
                          <a:effectLst/>
                        </a:rPr>
                        <a:t>(</a:t>
                      </a:r>
                      <a:r>
                        <a:rPr lang="ru-RU" sz="1200" spc="-5">
                          <a:effectLst/>
                        </a:rPr>
                        <a:t>че</a:t>
                      </a:r>
                      <a:r>
                        <a:rPr lang="ru-RU" sz="1200">
                          <a:effectLst/>
                        </a:rPr>
                        <a:t>л.)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251942"/>
                  </a:ext>
                </a:extLst>
              </a:tr>
              <a:tr h="3895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7470" marR="6604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М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 spc="-5">
                          <a:effectLst/>
                        </a:rPr>
                        <a:t>н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 spc="-5">
                          <a:effectLst/>
                        </a:rPr>
                        <a:t>ма</a:t>
                      </a:r>
                      <a:r>
                        <a:rPr lang="en-US" sz="1200">
                          <a:effectLst/>
                        </a:rPr>
                        <a:t>ль</a:t>
                      </a:r>
                      <a:endParaRPr lang="ru-RU" sz="1100">
                        <a:effectLst/>
                      </a:endParaRPr>
                    </a:p>
                    <a:p>
                      <a:pPr marL="180975" marR="1695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н</a:t>
                      </a:r>
                      <a:r>
                        <a:rPr lang="en-US" sz="1200">
                          <a:effectLst/>
                        </a:rPr>
                        <a:t>ый (1)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360" marR="7683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Ни</a:t>
                      </a:r>
                      <a:r>
                        <a:rPr lang="en-US" sz="1200" spc="5">
                          <a:effectLst/>
                        </a:rPr>
                        <a:t>з</a:t>
                      </a:r>
                      <a:r>
                        <a:rPr lang="en-US" sz="1200" spc="-5">
                          <a:effectLst/>
                        </a:rPr>
                        <a:t>к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endParaRPr lang="ru-RU" sz="1100">
                        <a:effectLst/>
                      </a:endParaRPr>
                    </a:p>
                    <a:p>
                      <a:pPr marL="241935" marR="2330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(2)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 marR="3746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Ср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>
                          <a:effectLst/>
                        </a:rPr>
                        <a:t>д</a:t>
                      </a:r>
                      <a:r>
                        <a:rPr lang="en-US" sz="1200" spc="5">
                          <a:effectLst/>
                        </a:rPr>
                        <a:t>ни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endParaRPr lang="ru-RU" sz="1100">
                        <a:effectLst/>
                      </a:endParaRPr>
                    </a:p>
                    <a:p>
                      <a:pPr marL="240665" marR="2330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(3)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8105" marR="6794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</a:rPr>
                        <a:t>В</a:t>
                      </a:r>
                      <a:r>
                        <a:rPr lang="en-US" sz="1200">
                          <a:effectLst/>
                        </a:rPr>
                        <a:t>ы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>
                          <a:effectLst/>
                        </a:rPr>
                        <a:t>о</a:t>
                      </a:r>
                      <a:r>
                        <a:rPr lang="en-US" sz="1200" spc="5">
                          <a:effectLst/>
                        </a:rPr>
                        <a:t>ки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endParaRPr lang="ru-RU" sz="1100">
                        <a:effectLst/>
                      </a:endParaRPr>
                    </a:p>
                    <a:p>
                      <a:pPr marL="286385" marR="27432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(4)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27939906"/>
                  </a:ext>
                </a:extLst>
              </a:tr>
              <a:tr h="406234">
                <a:tc gridSpan="2"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effectLst/>
                        </a:rPr>
                        <a:t>Новосибирская область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5905" marR="24447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(24,</a:t>
                      </a:r>
                      <a:r>
                        <a:rPr lang="ru-RU" sz="1200" spc="-5">
                          <a:effectLst/>
                        </a:rPr>
                        <a:t>5</a:t>
                      </a:r>
                      <a:r>
                        <a:rPr lang="ru-RU" sz="1200" spc="10">
                          <a:effectLst/>
                        </a:rPr>
                        <a:t>%</a:t>
                      </a:r>
                      <a:r>
                        <a:rPr lang="ru-RU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0" marR="24447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31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(68,</a:t>
                      </a:r>
                      <a:r>
                        <a:rPr lang="ru-RU" sz="1200" spc="-5">
                          <a:effectLst/>
                        </a:rPr>
                        <a:t>9</a:t>
                      </a:r>
                      <a:r>
                        <a:rPr lang="ru-RU" sz="1200" spc="10">
                          <a:effectLst/>
                        </a:rPr>
                        <a:t>%</a:t>
                      </a:r>
                      <a:r>
                        <a:rPr lang="ru-RU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6550" marR="325120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(6,6</a:t>
                      </a:r>
                      <a:r>
                        <a:rPr lang="ru-RU" sz="1200" spc="5">
                          <a:effectLst/>
                        </a:rPr>
                        <a:t>%</a:t>
                      </a:r>
                      <a:r>
                        <a:rPr lang="ru-RU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51342274"/>
                  </a:ext>
                </a:extLst>
              </a:tr>
              <a:tr h="490808">
                <a:tc>
                  <a:txBody>
                    <a:bodyPr/>
                    <a:lstStyle/>
                    <a:p>
                      <a:pPr marL="104775" marR="9334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г. Но</a:t>
                      </a:r>
                      <a:r>
                        <a:rPr lang="en-US" sz="1200" spc="-5">
                          <a:effectLst/>
                        </a:rPr>
                        <a:t>в</a:t>
                      </a:r>
                      <a:r>
                        <a:rPr lang="en-US" sz="1200">
                          <a:effectLst/>
                        </a:rPr>
                        <a:t>о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б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>
                          <a:effectLst/>
                        </a:rPr>
                        <a:t>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(0%)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22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56% 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ru-RU" sz="1200">
                          <a:effectLst/>
                        </a:rPr>
                        <a:t>22</a:t>
                      </a:r>
                      <a:r>
                        <a:rPr lang="en-US" sz="1200" spc="-5">
                          <a:effectLst/>
                        </a:rPr>
                        <a:t>%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33830904"/>
                  </a:ext>
                </a:extLst>
              </a:tr>
              <a:tr h="20797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Дз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>
                          <a:effectLst/>
                        </a:rPr>
                        <a:t>рж</a:t>
                      </a:r>
                      <a:r>
                        <a:rPr lang="en-US" sz="1200" spc="5">
                          <a:effectLst/>
                        </a:rPr>
                        <a:t>ин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к</a:t>
                      </a:r>
                      <a:r>
                        <a:rPr lang="en-US" sz="1200" spc="-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>
                          <a:effectLst/>
                        </a:rPr>
                        <a:t>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95193485"/>
                  </a:ext>
                </a:extLst>
              </a:tr>
              <a:tr h="209356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К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>
                          <a:effectLst/>
                        </a:rPr>
                        <a:t>л</a:t>
                      </a:r>
                      <a:r>
                        <a:rPr lang="en-US" sz="1200" spc="5">
                          <a:effectLst/>
                        </a:rPr>
                        <a:t>ин</a:t>
                      </a:r>
                      <a:r>
                        <a:rPr lang="en-US" sz="1200" spc="-5">
                          <a:effectLst/>
                        </a:rPr>
                        <a:t>и</a:t>
                      </a:r>
                      <a:r>
                        <a:rPr lang="en-US" sz="1200" spc="5">
                          <a:effectLst/>
                        </a:rPr>
                        <a:t>н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к</a:t>
                      </a:r>
                      <a:r>
                        <a:rPr lang="en-US" sz="1200" spc="-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>
                          <a:effectLst/>
                        </a:rPr>
                        <a:t>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6550" marR="32512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64658151"/>
                  </a:ext>
                </a:extLst>
              </a:tr>
              <a:tr h="208663">
                <a:tc>
                  <a:txBody>
                    <a:bodyPr/>
                    <a:lstStyle/>
                    <a:p>
                      <a:pPr marL="7239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К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ров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к</a:t>
                      </a:r>
                      <a:r>
                        <a:rPr lang="en-US" sz="1200" spc="-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>
                          <a:effectLst/>
                        </a:rPr>
                        <a:t>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06362697"/>
                  </a:ext>
                </a:extLst>
              </a:tr>
              <a:tr h="208663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Лен</a:t>
                      </a:r>
                      <a:r>
                        <a:rPr lang="en-US" sz="1200" spc="5">
                          <a:effectLst/>
                        </a:rPr>
                        <a:t>ин</a:t>
                      </a:r>
                      <a:r>
                        <a:rPr lang="en-US" sz="1200" spc="-5">
                          <a:effectLst/>
                        </a:rPr>
                        <a:t>ск</a:t>
                      </a:r>
                      <a:r>
                        <a:rPr lang="en-US" sz="1200" spc="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 spc="-10">
                          <a:effectLst/>
                        </a:rPr>
                        <a:t>о</a:t>
                      </a:r>
                      <a:r>
                        <a:rPr lang="en-US" sz="12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84520649"/>
                  </a:ext>
                </a:extLst>
              </a:tr>
              <a:tr h="209356">
                <a:tc>
                  <a:txBody>
                    <a:bodyPr/>
                    <a:lstStyle/>
                    <a:p>
                      <a:pPr marL="7239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Ок</a:t>
                      </a:r>
                      <a:r>
                        <a:rPr lang="en-US" sz="1200" spc="5">
                          <a:effectLst/>
                        </a:rPr>
                        <a:t>т</a:t>
                      </a:r>
                      <a:r>
                        <a:rPr lang="en-US" sz="1200">
                          <a:effectLst/>
                        </a:rPr>
                        <a:t>ябр</a:t>
                      </a:r>
                      <a:r>
                        <a:rPr lang="en-US" sz="1200" spc="5">
                          <a:effectLst/>
                        </a:rPr>
                        <a:t>ь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к</a:t>
                      </a:r>
                      <a:r>
                        <a:rPr lang="en-US" sz="1200" spc="-5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 spc="-10">
                          <a:effectLst/>
                        </a:rPr>
                        <a:t>о</a:t>
                      </a:r>
                      <a:r>
                        <a:rPr lang="en-US" sz="12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6550" marR="32512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28936612"/>
                  </a:ext>
                </a:extLst>
              </a:tr>
              <a:tr h="20797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П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>
                          <a:effectLst/>
                        </a:rPr>
                        <a:t>рво</a:t>
                      </a:r>
                      <a:r>
                        <a:rPr lang="en-US" sz="1200" spc="5">
                          <a:effectLst/>
                        </a:rPr>
                        <a:t>м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 spc="-5">
                          <a:effectLst/>
                        </a:rPr>
                        <a:t>с</a:t>
                      </a:r>
                      <a:r>
                        <a:rPr lang="en-US" sz="1200" spc="5">
                          <a:effectLst/>
                        </a:rPr>
                        <a:t>ки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 spc="-10">
                          <a:effectLst/>
                        </a:rPr>
                        <a:t>о</a:t>
                      </a:r>
                      <a:r>
                        <a:rPr lang="en-US" sz="12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54805717"/>
                  </a:ext>
                </a:extLst>
              </a:tr>
              <a:tr h="209356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Сов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>
                          <a:effectLst/>
                        </a:rPr>
                        <a:t>тск</a:t>
                      </a:r>
                      <a:r>
                        <a:rPr lang="en-US" sz="1200" spc="10">
                          <a:effectLst/>
                        </a:rPr>
                        <a:t>и</a:t>
                      </a:r>
                      <a:r>
                        <a:rPr lang="en-US" sz="1200">
                          <a:effectLst/>
                        </a:rPr>
                        <a:t>й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р</a:t>
                      </a:r>
                      <a:r>
                        <a:rPr lang="en-US" sz="1200" spc="-5">
                          <a:effectLst/>
                        </a:rPr>
                        <a:t>а</a:t>
                      </a:r>
                      <a:r>
                        <a:rPr lang="en-US" sz="1200" spc="5">
                          <a:effectLst/>
                        </a:rPr>
                        <a:t>й</a:t>
                      </a:r>
                      <a:r>
                        <a:rPr lang="en-US" sz="1200" spc="-10">
                          <a:effectLst/>
                        </a:rPr>
                        <a:t>о</a:t>
                      </a:r>
                      <a:r>
                        <a:rPr lang="en-US" sz="12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48321607"/>
                  </a:ext>
                </a:extLst>
              </a:tr>
              <a:tr h="207970">
                <a:tc>
                  <a:txBody>
                    <a:bodyPr/>
                    <a:lstStyle/>
                    <a:p>
                      <a:pPr marL="723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Ц</a:t>
                      </a:r>
                      <a:r>
                        <a:rPr lang="en-US" sz="1200" spc="-5">
                          <a:effectLst/>
                        </a:rPr>
                        <a:t>е</a:t>
                      </a:r>
                      <a:r>
                        <a:rPr lang="en-US" sz="1200" spc="5">
                          <a:effectLst/>
                        </a:rPr>
                        <a:t>н</a:t>
                      </a:r>
                      <a:r>
                        <a:rPr lang="en-US" sz="1200">
                          <a:effectLst/>
                        </a:rPr>
                        <a:t>трал</a:t>
                      </a:r>
                      <a:r>
                        <a:rPr lang="en-US" sz="1200" spc="5">
                          <a:effectLst/>
                        </a:rPr>
                        <a:t>ьн</a:t>
                      </a:r>
                      <a:r>
                        <a:rPr lang="en-US" sz="1200">
                          <a:effectLst/>
                        </a:rPr>
                        <a:t>ый о</a:t>
                      </a:r>
                      <a:r>
                        <a:rPr lang="en-US" sz="1200" spc="5">
                          <a:effectLst/>
                        </a:rPr>
                        <a:t>к</a:t>
                      </a:r>
                      <a:r>
                        <a:rPr lang="en-US" sz="1200" spc="10">
                          <a:effectLst/>
                        </a:rPr>
                        <a:t>р</a:t>
                      </a:r>
                      <a:r>
                        <a:rPr lang="en-US" sz="1200" spc="-35">
                          <a:effectLst/>
                        </a:rPr>
                        <a:t>у</a:t>
                      </a:r>
                      <a:r>
                        <a:rPr lang="en-US" sz="1200">
                          <a:effectLst/>
                        </a:rPr>
                        <a:t>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7990" marR="41656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2100" marR="28257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47025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1442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B9E5ACA-25DE-4113-92AE-A7BB9135622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55216" y="1233704"/>
            <a:ext cx="10058400" cy="402272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Итоги участия педагогов города Новосибирска в  1 этапе оценки предметных и методических компетенций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8850710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DC93948-0F4D-4BD6-BD70-BB74985CA3DB}"/>
              </a:ext>
            </a:extLst>
          </p:cNvPr>
          <p:cNvSpPr/>
          <p:nvPr/>
        </p:nvSpPr>
        <p:spPr>
          <a:xfrm>
            <a:off x="890728" y="212375"/>
            <a:ext cx="10481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770" marR="26035" indent="443230" algn="ctr">
              <a:spcBef>
                <a:spcPts val="15"/>
              </a:spcBef>
              <a:spcAft>
                <a:spcPts val="0"/>
              </a:spcAft>
            </a:pP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участия педагогов в оценке предметных и методических компетенций в 2022 году существенно выше результатов участия прошлого года.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721F85A1-F2BD-4CB7-9143-CC7F3F152B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575942"/>
              </p:ext>
            </p:extLst>
          </p:nvPr>
        </p:nvGraphicFramePr>
        <p:xfrm>
          <a:off x="1096393" y="2122309"/>
          <a:ext cx="10349959" cy="11661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9463">
                  <a:extLst>
                    <a:ext uri="{9D8B030D-6E8A-4147-A177-3AD203B41FA5}">
                      <a16:colId xmlns:a16="http://schemas.microsoft.com/office/drawing/2014/main" val="846936964"/>
                    </a:ext>
                  </a:extLst>
                </a:gridCol>
                <a:gridCol w="2201441">
                  <a:extLst>
                    <a:ext uri="{9D8B030D-6E8A-4147-A177-3AD203B41FA5}">
                      <a16:colId xmlns:a16="http://schemas.microsoft.com/office/drawing/2014/main" val="789648667"/>
                    </a:ext>
                  </a:extLst>
                </a:gridCol>
                <a:gridCol w="2201441">
                  <a:extLst>
                    <a:ext uri="{9D8B030D-6E8A-4147-A177-3AD203B41FA5}">
                      <a16:colId xmlns:a16="http://schemas.microsoft.com/office/drawing/2014/main" val="3710376606"/>
                    </a:ext>
                  </a:extLst>
                </a:gridCol>
                <a:gridCol w="2052813">
                  <a:extLst>
                    <a:ext uri="{9D8B030D-6E8A-4147-A177-3AD203B41FA5}">
                      <a16:colId xmlns:a16="http://schemas.microsoft.com/office/drawing/2014/main" val="3061123530"/>
                    </a:ext>
                  </a:extLst>
                </a:gridCol>
                <a:gridCol w="1914801">
                  <a:extLst>
                    <a:ext uri="{9D8B030D-6E8A-4147-A177-3AD203B41FA5}">
                      <a16:colId xmlns:a16="http://schemas.microsoft.com/office/drawing/2014/main" val="1454632487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Период оценки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Уровень владения профессиональными компетенциями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10417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минимальный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низкий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средний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высокий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4338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 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(5,7%)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55905" marR="24447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59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(22,4%)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0" marR="20637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177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(67,3%)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98450" marR="287020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(4,5%)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61509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(0,7%)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55905" marR="24447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(12,3%)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0" marR="20637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86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(61%)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98450" marR="287020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37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(26%)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2664684"/>
                  </a:ext>
                </a:extLst>
              </a:tr>
            </a:tbl>
          </a:graphicData>
        </a:graphic>
      </p:graphicFrame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2A0D365-52E7-4842-A31F-96BEA6A35547}"/>
              </a:ext>
            </a:extLst>
          </p:cNvPr>
          <p:cNvSpPr/>
          <p:nvPr/>
        </p:nvSpPr>
        <p:spPr>
          <a:xfrm>
            <a:off x="967666" y="3429000"/>
            <a:ext cx="10481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770" marR="26035" indent="443230" algn="ctr">
              <a:spcBef>
                <a:spcPts val="15"/>
              </a:spcBef>
              <a:spcAft>
                <a:spcPts val="0"/>
              </a:spcAft>
            </a:pP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Средние результаты участия педагогов города Новосибирска выше средних результатов участия педагогов Новосибирской области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28C18116-316B-467B-A2F1-AC2D00D38D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27641"/>
              </p:ext>
            </p:extLst>
          </p:nvPr>
        </p:nvGraphicFramePr>
        <p:xfrm>
          <a:off x="1095731" y="4215908"/>
          <a:ext cx="10350621" cy="18351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8855">
                  <a:extLst>
                    <a:ext uri="{9D8B030D-6E8A-4147-A177-3AD203B41FA5}">
                      <a16:colId xmlns:a16="http://schemas.microsoft.com/office/drawing/2014/main" val="1730939454"/>
                    </a:ext>
                  </a:extLst>
                </a:gridCol>
                <a:gridCol w="2138855">
                  <a:extLst>
                    <a:ext uri="{9D8B030D-6E8A-4147-A177-3AD203B41FA5}">
                      <a16:colId xmlns:a16="http://schemas.microsoft.com/office/drawing/2014/main" val="4263192887"/>
                    </a:ext>
                  </a:extLst>
                </a:gridCol>
                <a:gridCol w="2070709">
                  <a:extLst>
                    <a:ext uri="{9D8B030D-6E8A-4147-A177-3AD203B41FA5}">
                      <a16:colId xmlns:a16="http://schemas.microsoft.com/office/drawing/2014/main" val="3018600535"/>
                    </a:ext>
                  </a:extLst>
                </a:gridCol>
                <a:gridCol w="2070709">
                  <a:extLst>
                    <a:ext uri="{9D8B030D-6E8A-4147-A177-3AD203B41FA5}">
                      <a16:colId xmlns:a16="http://schemas.microsoft.com/office/drawing/2014/main" val="4119758102"/>
                    </a:ext>
                  </a:extLst>
                </a:gridCol>
                <a:gridCol w="1931493">
                  <a:extLst>
                    <a:ext uri="{9D8B030D-6E8A-4147-A177-3AD203B41FA5}">
                      <a16:colId xmlns:a16="http://schemas.microsoft.com/office/drawing/2014/main" val="2884281458"/>
                    </a:ext>
                  </a:extLst>
                </a:gridCol>
              </a:tblGrid>
              <a:tr h="298937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Субъекты оценки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Уровень владения профессиональными компетенциями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219464"/>
                  </a:ext>
                </a:extLst>
              </a:tr>
              <a:tr h="3127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минимальный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низкий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средний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высокий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0693945"/>
                  </a:ext>
                </a:extLst>
              </a:tr>
              <a:tr h="6117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Новосибирская область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 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(1,4%)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55905" marR="24447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77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(13%)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0" marR="20637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394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(68,5%)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98450" marR="287020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96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(16,7%)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6089138"/>
                  </a:ext>
                </a:extLst>
              </a:tr>
              <a:tr h="6117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город Новосибирск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(0,7%)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55905" marR="24447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(12,3%)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0" marR="20637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86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(61%)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98450" marR="287020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37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(26%)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9042492"/>
                  </a:ext>
                </a:extLst>
              </a:tr>
            </a:tbl>
          </a:graphicData>
        </a:graphic>
      </p:graphicFrame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02994B0-F913-4553-809E-1BA8A72A6ACE}"/>
              </a:ext>
            </a:extLst>
          </p:cNvPr>
          <p:cNvSpPr/>
          <p:nvPr/>
        </p:nvSpPr>
        <p:spPr>
          <a:xfrm>
            <a:off x="967666" y="858706"/>
            <a:ext cx="110882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770" marR="26035" indent="443230" algn="ctr">
              <a:spcBef>
                <a:spcPts val="15"/>
              </a:spcBef>
              <a:spcAft>
                <a:spcPts val="0"/>
              </a:spcAft>
            </a:pP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Более чем на 20% выросло количество участников Оценки, показавших высокий уровень профессиональных компетенций. </a:t>
            </a:r>
          </a:p>
          <a:p>
            <a:pPr marL="64770" marR="26035" indent="443230" algn="ctr">
              <a:spcBef>
                <a:spcPts val="15"/>
              </a:spcBef>
              <a:spcAft>
                <a:spcPts val="0"/>
              </a:spcAft>
            </a:pP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28 % до 13% снизилась доля педагогов, продемонстрировавших минимальный и низкий уровень владения предметными и методическими компетенциями.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3692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914BCF2D-C891-42CD-99DC-F575F3631C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795034"/>
              </p:ext>
            </p:extLst>
          </p:nvPr>
        </p:nvGraphicFramePr>
        <p:xfrm>
          <a:off x="843380" y="1651247"/>
          <a:ext cx="10227074" cy="42046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9250">
                  <a:extLst>
                    <a:ext uri="{9D8B030D-6E8A-4147-A177-3AD203B41FA5}">
                      <a16:colId xmlns:a16="http://schemas.microsoft.com/office/drawing/2014/main" val="2691728584"/>
                    </a:ext>
                  </a:extLst>
                </a:gridCol>
                <a:gridCol w="947950">
                  <a:extLst>
                    <a:ext uri="{9D8B030D-6E8A-4147-A177-3AD203B41FA5}">
                      <a16:colId xmlns:a16="http://schemas.microsoft.com/office/drawing/2014/main" val="3411100509"/>
                    </a:ext>
                  </a:extLst>
                </a:gridCol>
                <a:gridCol w="1006548">
                  <a:extLst>
                    <a:ext uri="{9D8B030D-6E8A-4147-A177-3AD203B41FA5}">
                      <a16:colId xmlns:a16="http://schemas.microsoft.com/office/drawing/2014/main" val="1604565998"/>
                    </a:ext>
                  </a:extLst>
                </a:gridCol>
                <a:gridCol w="1015052">
                  <a:extLst>
                    <a:ext uri="{9D8B030D-6E8A-4147-A177-3AD203B41FA5}">
                      <a16:colId xmlns:a16="http://schemas.microsoft.com/office/drawing/2014/main" val="2289483266"/>
                    </a:ext>
                  </a:extLst>
                </a:gridCol>
                <a:gridCol w="1053801">
                  <a:extLst>
                    <a:ext uri="{9D8B030D-6E8A-4147-A177-3AD203B41FA5}">
                      <a16:colId xmlns:a16="http://schemas.microsoft.com/office/drawing/2014/main" val="1130726214"/>
                    </a:ext>
                  </a:extLst>
                </a:gridCol>
                <a:gridCol w="1053801">
                  <a:extLst>
                    <a:ext uri="{9D8B030D-6E8A-4147-A177-3AD203B41FA5}">
                      <a16:colId xmlns:a16="http://schemas.microsoft.com/office/drawing/2014/main" val="350100205"/>
                    </a:ext>
                  </a:extLst>
                </a:gridCol>
                <a:gridCol w="1086880">
                  <a:extLst>
                    <a:ext uri="{9D8B030D-6E8A-4147-A177-3AD203B41FA5}">
                      <a16:colId xmlns:a16="http://schemas.microsoft.com/office/drawing/2014/main" val="105855777"/>
                    </a:ext>
                  </a:extLst>
                </a:gridCol>
                <a:gridCol w="1086880">
                  <a:extLst>
                    <a:ext uri="{9D8B030D-6E8A-4147-A177-3AD203B41FA5}">
                      <a16:colId xmlns:a16="http://schemas.microsoft.com/office/drawing/2014/main" val="3038316220"/>
                    </a:ext>
                  </a:extLst>
                </a:gridCol>
                <a:gridCol w="896912">
                  <a:extLst>
                    <a:ext uri="{9D8B030D-6E8A-4147-A177-3AD203B41FA5}">
                      <a16:colId xmlns:a16="http://schemas.microsoft.com/office/drawing/2014/main" val="1446634"/>
                    </a:ext>
                  </a:extLst>
                </a:gridCol>
              </a:tblGrid>
              <a:tr h="212098"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Предмет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Уровень владения профессиональными компетенциями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863233"/>
                  </a:ext>
                </a:extLst>
              </a:tr>
              <a:tr h="2120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минимальный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низкий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средний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высокий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511829"/>
                  </a:ext>
                </a:extLst>
              </a:tr>
              <a:tr h="2120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2021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2021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2021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2021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extLst>
                  <a:ext uri="{0D108BD9-81ED-4DB2-BD59-A6C34878D82A}">
                    <a16:rowId xmlns:a16="http://schemas.microsoft.com/office/drawing/2014/main" val="2137432007"/>
                  </a:ext>
                </a:extLst>
              </a:tr>
              <a:tr h="373127">
                <a:tc>
                  <a:txBody>
                    <a:bodyPr/>
                    <a:lstStyle/>
                    <a:p>
                      <a:pPr indent="-184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Биология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 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(20%)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(0%)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(33%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(33%)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(47%)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(44%)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(0 %)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(22%)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extLst>
                  <a:ext uri="{0D108BD9-81ED-4DB2-BD59-A6C34878D82A}">
                    <a16:rowId xmlns:a16="http://schemas.microsoft.com/office/drawing/2014/main" val="1531118261"/>
                  </a:ext>
                </a:extLst>
              </a:tr>
              <a:tr h="373127">
                <a:tc>
                  <a:txBody>
                    <a:bodyPr/>
                    <a:lstStyle/>
                    <a:p>
                      <a:pPr indent="-184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География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(0%)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(0%)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(25%)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(22%)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(70%)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(56%)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(5%)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(22%)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extLst>
                  <a:ext uri="{0D108BD9-81ED-4DB2-BD59-A6C34878D82A}">
                    <a16:rowId xmlns:a16="http://schemas.microsoft.com/office/drawing/2014/main" val="227081368"/>
                  </a:ext>
                </a:extLst>
              </a:tr>
              <a:tr h="373127">
                <a:tc>
                  <a:txBody>
                    <a:bodyPr/>
                    <a:lstStyle/>
                    <a:p>
                      <a:pPr indent="-184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История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(17%)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(10%)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(37%)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(0%)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(46%)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(90%)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(0%)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(0%)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extLst>
                  <a:ext uri="{0D108BD9-81ED-4DB2-BD59-A6C34878D82A}">
                    <a16:rowId xmlns:a16="http://schemas.microsoft.com/office/drawing/2014/main" val="169894462"/>
                  </a:ext>
                </a:extLst>
              </a:tr>
              <a:tr h="373127">
                <a:tc>
                  <a:txBody>
                    <a:bodyPr/>
                    <a:lstStyle/>
                    <a:p>
                      <a:pPr indent="-184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Литература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(3%)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(0%)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(14%)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(20%)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(69%)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(42%)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(14%)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(38%)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extLst>
                  <a:ext uri="{0D108BD9-81ED-4DB2-BD59-A6C34878D82A}">
                    <a16:rowId xmlns:a16="http://schemas.microsoft.com/office/drawing/2014/main" val="2047704147"/>
                  </a:ext>
                </a:extLst>
              </a:tr>
              <a:tr h="373127">
                <a:tc>
                  <a:txBody>
                    <a:bodyPr/>
                    <a:lstStyle/>
                    <a:p>
                      <a:pPr indent="-184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Математика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(3%)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(0%)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17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(31%)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(3%)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35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(64%)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24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(73%)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(2%)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(24%)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extLst>
                  <a:ext uri="{0D108BD9-81ED-4DB2-BD59-A6C34878D82A}">
                    <a16:rowId xmlns:a16="http://schemas.microsoft.com/office/drawing/2014/main" val="3368426097"/>
                  </a:ext>
                </a:extLst>
              </a:tr>
              <a:tr h="435181">
                <a:tc>
                  <a:txBody>
                    <a:bodyPr/>
                    <a:lstStyle/>
                    <a:p>
                      <a:pPr indent="-184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Обществознание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(4%)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(0%)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(22%)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(30%)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19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(70%)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(70%)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(4%)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(0%)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extLst>
                  <a:ext uri="{0D108BD9-81ED-4DB2-BD59-A6C34878D82A}">
                    <a16:rowId xmlns:a16="http://schemas.microsoft.com/office/drawing/2014/main" val="286682311"/>
                  </a:ext>
                </a:extLst>
              </a:tr>
              <a:tr h="373127">
                <a:tc>
                  <a:txBody>
                    <a:bodyPr/>
                    <a:lstStyle/>
                    <a:p>
                      <a:pPr indent="-184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Русский язык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(4%)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(0%)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(14%)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(15%)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41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(80%)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21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(78%)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(2%)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(7%)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extLst>
                  <a:ext uri="{0D108BD9-81ED-4DB2-BD59-A6C34878D82A}">
                    <a16:rowId xmlns:a16="http://schemas.microsoft.com/office/drawing/2014/main" val="3153258872"/>
                  </a:ext>
                </a:extLst>
              </a:tr>
              <a:tr h="373127">
                <a:tc>
                  <a:txBody>
                    <a:bodyPr/>
                    <a:lstStyle/>
                    <a:p>
                      <a:pPr indent="-184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Физика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(0%)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(0%)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(17%)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(0%)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17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(74%)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(20%)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(9%)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(80%)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extLst>
                  <a:ext uri="{0D108BD9-81ED-4DB2-BD59-A6C34878D82A}">
                    <a16:rowId xmlns:a16="http://schemas.microsoft.com/office/drawing/2014/main" val="592658465"/>
                  </a:ext>
                </a:extLst>
              </a:tr>
              <a:tr h="521248">
                <a:tc>
                  <a:txBody>
                    <a:bodyPr/>
                    <a:lstStyle/>
                    <a:p>
                      <a:pPr indent="-184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Химия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(10,5%)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(0%)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(10,5%)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(0%)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(68,5%)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(38%)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000">
                        <a:effectLst/>
                      </a:endParaRPr>
                    </a:p>
                    <a:p>
                      <a:pPr indent="-1841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(10,5%)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tc>
                  <a:txBody>
                    <a:bodyPr/>
                    <a:lstStyle/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</a:t>
                      </a:r>
                      <a:endParaRPr lang="ru-RU" sz="1000" dirty="0">
                        <a:effectLst/>
                      </a:endParaRPr>
                    </a:p>
                    <a:p>
                      <a:pPr indent="-184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(62%)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18" marR="64118" marT="0" marB="0"/>
                </a:tc>
                <a:extLst>
                  <a:ext uri="{0D108BD9-81ED-4DB2-BD59-A6C34878D82A}">
                    <a16:rowId xmlns:a16="http://schemas.microsoft.com/office/drawing/2014/main" val="3623650786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0D420C3-A3AA-48AD-8A37-17B9A8F6C0A8}"/>
              </a:ext>
            </a:extLst>
          </p:cNvPr>
          <p:cNvSpPr/>
          <p:nvPr/>
        </p:nvSpPr>
        <p:spPr>
          <a:xfrm>
            <a:off x="1677881" y="678974"/>
            <a:ext cx="8611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Сопоставительный анализ результатов Оценки за 2021 и 2022 гг. 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 учебным предметам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164791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C39B59A-38DE-40C8-A430-9D7842AB46D5}"/>
              </a:ext>
            </a:extLst>
          </p:cNvPr>
          <p:cNvSpPr/>
          <p:nvPr/>
        </p:nvSpPr>
        <p:spPr>
          <a:xfrm>
            <a:off x="369903" y="1167419"/>
            <a:ext cx="10901778" cy="4523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lnSpc>
                <a:spcPct val="107000"/>
              </a:lnSpc>
              <a:spcAft>
                <a:spcPts val="0"/>
              </a:spcAft>
              <a:tabLst>
                <a:tab pos="279463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Существенно улучшились результаты Оценки по физике, химии: в 2022 году по этим предметам нет педагогов, показавших минимальный и низкий уровень владения предметными и методическими компетенциями, а доля педагогов с высоким уровнем выросла в десятки раз.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lnSpc>
                <a:spcPct val="107000"/>
              </a:lnSpc>
              <a:spcAft>
                <a:spcPts val="0"/>
              </a:spcAft>
              <a:tabLst>
                <a:tab pos="279463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сравнению с 2021 годом уменьшились доли педагогов, продемонстрировавших минимальный и низкий уровень владения предметными и методическими компетенциями по истории на 44%, по   математике на 31 %, биологии на 20%, по географии, русскому языку и литературе на 3%. </a:t>
            </a:r>
          </a:p>
          <a:p>
            <a:pPr indent="540385" algn="ctr">
              <a:lnSpc>
                <a:spcPct val="107000"/>
              </a:lnSpc>
              <a:spcAft>
                <a:spcPts val="0"/>
              </a:spcAft>
              <a:tabLst>
                <a:tab pos="279463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обществознанию в 2022 году нет педагогов, показавших минимальный уровень владения предметными и методическим компетенциями, но доля педагогов, показавших низкий уровень </a:t>
            </a:r>
          </a:p>
          <a:p>
            <a:pPr indent="540385" algn="ctr">
              <a:lnSpc>
                <a:spcPct val="107000"/>
              </a:lnSpc>
              <a:spcAft>
                <a:spcPts val="0"/>
              </a:spcAft>
              <a:tabLst>
                <a:tab pos="279463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возросла на 8%.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lnSpc>
                <a:spcPct val="107000"/>
              </a:lnSpc>
              <a:spcAft>
                <a:spcPts val="0"/>
              </a:spcAft>
              <a:tabLst>
                <a:tab pos="279463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Прирост доли педагогов с высоким уровнем профессиональных компетенций отмечается по биологии на 22%, географии на 17%, литературе на 6%, математике на 7%, русскому языку на 5%.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lnSpc>
                <a:spcPct val="107000"/>
              </a:lnSpc>
              <a:spcAft>
                <a:spcPts val="0"/>
              </a:spcAft>
              <a:tabLst>
                <a:tab pos="279463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Никто из учителей истории и обществознания, участвующих в процедуре Оценки в 2022 году, не показал высокий уровень владения профессиональными компетенциями, доля педагогов, продемонстрировавших средний уровень по истории возросла на 44%, а по обществознанию осталась неизменной (70%).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4655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F15457A-AD00-44A0-82D4-55890C159C0F}"/>
              </a:ext>
            </a:extLst>
          </p:cNvPr>
          <p:cNvSpPr/>
          <p:nvPr/>
        </p:nvSpPr>
        <p:spPr>
          <a:xfrm>
            <a:off x="840419" y="1057984"/>
            <a:ext cx="1051116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770" marR="22225" indent="443230" algn="ctr">
              <a:spcBef>
                <a:spcPts val="1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</a:t>
            </a:r>
            <a:r>
              <a:rPr lang="ru-RU" spc="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таты</a:t>
            </a:r>
            <a:r>
              <a:rPr lang="ru-RU" spc="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</a:t>
            </a:r>
            <a:r>
              <a:rPr lang="ru-RU" spc="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будут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ль</a:t>
            </a: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pc="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аз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тия</a:t>
            </a:r>
            <a:r>
              <a:rPr lang="ru-RU" spc="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pc="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кач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ством</a:t>
            </a:r>
            <a:r>
              <a:rPr lang="ru-RU" spc="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азов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на муниципальном уровне,</a:t>
            </a:r>
            <a:r>
              <a:rPr lang="ru-RU" spc="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pc="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pc="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сле,</a:t>
            </a:r>
            <a:r>
              <a:rPr lang="ru-RU" spc="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pc="24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</a:t>
            </a: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чес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части</a:t>
            </a:r>
            <a:r>
              <a:rPr lang="ru-RU" spc="2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pc="2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сс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ио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масте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ства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чес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4770" marR="21590" indent="443230" algn="ctr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pc="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pc="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pc="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pc="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педагогов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pc="-7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каза</a:t>
            </a: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pc="-7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результатам 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</a:t>
            </a:r>
            <a:r>
              <a:rPr lang="ru-RU" spc="-7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зк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pc="-8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минимал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ьн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pc="-8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pc="-7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pc="-7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 и</a:t>
            </a:r>
            <a:r>
              <a:rPr lang="ru-RU" spc="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чес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pc="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ете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нц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ами</a:t>
            </a:r>
            <a:r>
              <a:rPr lang="ru-RU" spc="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ЦНПП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b="1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b="1" spc="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="1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b="1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="1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b="1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b="1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b="1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b="1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 </a:t>
            </a:r>
            <a:r>
              <a:rPr lang="ru-RU" b="1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b="1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</a:t>
            </a:r>
            <a:r>
              <a:rPr lang="ru-RU" b="1" spc="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b="1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ьн</a:t>
            </a:r>
            <a:r>
              <a:rPr lang="ru-RU" b="1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  </a:t>
            </a:r>
            <a:r>
              <a:rPr lang="ru-RU" b="1" spc="28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ru-RU" b="1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="1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b="1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b="1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</a:t>
            </a:r>
            <a:r>
              <a:rPr lang="ru-RU" b="1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b="1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ьн</a:t>
            </a:r>
            <a:r>
              <a:rPr lang="ru-RU" b="1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  </a:t>
            </a:r>
            <a:r>
              <a:rPr lang="ru-RU" b="1" spc="28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b="1" spc="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="1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="1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b="1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  </a:t>
            </a:r>
            <a:r>
              <a:rPr lang="ru-RU" b="1" spc="3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 </a:t>
            </a:r>
            <a:r>
              <a:rPr lang="ru-RU" spc="28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  </a:t>
            </a:r>
            <a:r>
              <a:rPr lang="ru-RU" spc="29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ru-RU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сс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ио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75958C8-BB68-41AE-86E7-A66F8D905F9B}"/>
              </a:ext>
            </a:extLst>
          </p:cNvPr>
          <p:cNvSpPr/>
          <p:nvPr/>
        </p:nvSpPr>
        <p:spPr>
          <a:xfrm>
            <a:off x="1088993" y="3643307"/>
            <a:ext cx="10262587" cy="1855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lnSpc>
                <a:spcPct val="107000"/>
              </a:lnSpc>
              <a:spcAft>
                <a:spcPts val="0"/>
              </a:spcAft>
              <a:tabLst>
                <a:tab pos="279463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оценочных процедур вызывают необходимость активизации системной работы муниципальной методической службы по совершенствованию   предметных и особенно методических компетенций педагогов. </a:t>
            </a:r>
          </a:p>
          <a:p>
            <a:pPr indent="540385" algn="ctr">
              <a:lnSpc>
                <a:spcPct val="107000"/>
              </a:lnSpc>
              <a:spcAft>
                <a:spcPts val="0"/>
              </a:spcAft>
              <a:tabLst>
                <a:tab pos="279463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Данное направление работы должно стать одним из ведущих в деятельности муниципальных методических объединений и других профессиональных сообществ педагогов города Новосибирска</a:t>
            </a:r>
          </a:p>
          <a:p>
            <a:pPr indent="540385" algn="ctr">
              <a:lnSpc>
                <a:spcPct val="107000"/>
              </a:lnSpc>
              <a:spcAft>
                <a:spcPts val="0"/>
              </a:spcAft>
              <a:tabLst>
                <a:tab pos="279463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2022/2023 учебном году.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0564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F7084F8-2E6B-4713-978E-8A828A2DBB56}"/>
              </a:ext>
            </a:extLst>
          </p:cNvPr>
          <p:cNvSpPr/>
          <p:nvPr/>
        </p:nvSpPr>
        <p:spPr>
          <a:xfrm>
            <a:off x="674703" y="176462"/>
            <a:ext cx="1079524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II этап Оценки пройдет в августе – сентябре 2022 года.</a:t>
            </a:r>
          </a:p>
          <a:p>
            <a:r>
              <a:rPr lang="ru-RU" sz="2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Участники II этапа Оценки:</a:t>
            </a:r>
          </a:p>
          <a:p>
            <a:r>
              <a:rPr lang="ru-RU" sz="2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– </a:t>
            </a:r>
            <a:r>
              <a:rPr lang="ru-RU" sz="2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с 23 августа по 30 августа 2022 года: </a:t>
            </a:r>
          </a:p>
          <a:p>
            <a:r>
              <a:rPr lang="ru-RU" sz="2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оценка методических компетенций руководителей ММО по предметам: технология, иностранный язык (английский, немецкий, французский), а также руководители ММО учителей начальной школы; </a:t>
            </a:r>
          </a:p>
          <a:p>
            <a:r>
              <a:rPr lang="ru-RU" sz="2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– </a:t>
            </a:r>
            <a:r>
              <a:rPr lang="ru-RU" sz="2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с 20 сентября по 23 сентября 2022 года</a:t>
            </a:r>
            <a:r>
              <a:rPr lang="ru-RU" sz="2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sz="2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оценка предметных и методических компетенций учителей по предметам: информатика, технология, иностранный язык (английский, немецкий, французский), а также учителей начальной школы.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C204C32-A21E-439A-947A-F4C35A918861}"/>
              </a:ext>
            </a:extLst>
          </p:cNvPr>
          <p:cNvSpPr/>
          <p:nvPr/>
        </p:nvSpPr>
        <p:spPr>
          <a:xfrm>
            <a:off x="582965" y="3346561"/>
            <a:ext cx="111681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Оценка будет проводиться посредством выполнения диагностической работы с использованием оценочных материалов, разработанных ФИОКО.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FB75FE5-DB42-4F48-87C4-AB7CC4D6200D}"/>
              </a:ext>
            </a:extLst>
          </p:cNvPr>
          <p:cNvSpPr/>
          <p:nvPr/>
        </p:nvSpPr>
        <p:spPr>
          <a:xfrm>
            <a:off x="748681" y="3992892"/>
            <a:ext cx="108366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Определена квота для участия </a:t>
            </a:r>
            <a:r>
              <a:rPr lang="ru-RU" dirty="0">
                <a:latin typeface="Times New Roman" panose="02020603050405020304" pitchFamily="18" charset="0"/>
              </a:rPr>
              <a:t>руководителей методических объединений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города Новосибирска</a:t>
            </a:r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EC2B28F5-72FF-41B8-85A4-5411BE7E89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079828"/>
              </p:ext>
            </p:extLst>
          </p:nvPr>
        </p:nvGraphicFramePr>
        <p:xfrm>
          <a:off x="1021378" y="4639223"/>
          <a:ext cx="10101895" cy="14236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1100">
                  <a:extLst>
                    <a:ext uri="{9D8B030D-6E8A-4147-A177-3AD203B41FA5}">
                      <a16:colId xmlns:a16="http://schemas.microsoft.com/office/drawing/2014/main" val="1192380495"/>
                    </a:ext>
                  </a:extLst>
                </a:gridCol>
                <a:gridCol w="2302200">
                  <a:extLst>
                    <a:ext uri="{9D8B030D-6E8A-4147-A177-3AD203B41FA5}">
                      <a16:colId xmlns:a16="http://schemas.microsoft.com/office/drawing/2014/main" val="1555297215"/>
                    </a:ext>
                  </a:extLst>
                </a:gridCol>
                <a:gridCol w="1278298">
                  <a:extLst>
                    <a:ext uri="{9D8B030D-6E8A-4147-A177-3AD203B41FA5}">
                      <a16:colId xmlns:a16="http://schemas.microsoft.com/office/drawing/2014/main" val="201364806"/>
                    </a:ext>
                  </a:extLst>
                </a:gridCol>
                <a:gridCol w="1278298">
                  <a:extLst>
                    <a:ext uri="{9D8B030D-6E8A-4147-A177-3AD203B41FA5}">
                      <a16:colId xmlns:a16="http://schemas.microsoft.com/office/drawing/2014/main" val="1049722919"/>
                    </a:ext>
                  </a:extLst>
                </a:gridCol>
                <a:gridCol w="1406399">
                  <a:extLst>
                    <a:ext uri="{9D8B030D-6E8A-4147-A177-3AD203B41FA5}">
                      <a16:colId xmlns:a16="http://schemas.microsoft.com/office/drawing/2014/main" val="163732428"/>
                    </a:ext>
                  </a:extLst>
                </a:gridCol>
                <a:gridCol w="1406399">
                  <a:extLst>
                    <a:ext uri="{9D8B030D-6E8A-4147-A177-3AD203B41FA5}">
                      <a16:colId xmlns:a16="http://schemas.microsoft.com/office/drawing/2014/main" val="1076747663"/>
                    </a:ext>
                  </a:extLst>
                </a:gridCol>
                <a:gridCol w="1279201">
                  <a:extLst>
                    <a:ext uri="{9D8B030D-6E8A-4147-A177-3AD203B41FA5}">
                      <a16:colId xmlns:a16="http://schemas.microsoft.com/office/drawing/2014/main" val="3590742600"/>
                    </a:ext>
                  </a:extLst>
                </a:gridCol>
              </a:tblGrid>
              <a:tr h="22225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 п/п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Муниципальное образование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 23 по 30 августа 2022 года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323966"/>
                  </a:ext>
                </a:extLst>
              </a:tr>
              <a:tr h="1847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Руководители 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муниципальных методических объединений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016053"/>
                  </a:ext>
                </a:extLst>
              </a:tr>
              <a:tr h="650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Начальная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школа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23 августа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Английский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язык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29 августа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Немецкий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язык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29 августа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Французский язык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29 августа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Технология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30 августа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40494100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г. Новосибирск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6772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70548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06178D-B644-4465-AFB6-E7219EEF8C03}"/>
              </a:ext>
            </a:extLst>
          </p:cNvPr>
          <p:cNvSpPr txBox="1"/>
          <p:nvPr/>
        </p:nvSpPr>
        <p:spPr>
          <a:xfrm>
            <a:off x="1066800" y="221942"/>
            <a:ext cx="1005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Списки участников Оценки необходимо представить  до 19.08.2022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ABF7E4-7555-43C8-81CD-66D877E62F81}"/>
              </a:ext>
            </a:extLst>
          </p:cNvPr>
          <p:cNvSpPr txBox="1"/>
          <p:nvPr/>
        </p:nvSpPr>
        <p:spPr>
          <a:xfrm>
            <a:off x="791592" y="4389289"/>
            <a:ext cx="105466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В рамках подготовки к процедурам Оценки :</a:t>
            </a:r>
            <a:endParaRPr lang="ru-RU" sz="2000" dirty="0"/>
          </a:p>
          <a:p>
            <a:pPr marL="342900" indent="-342900">
              <a:buAutoNum type="arabicPeriod"/>
            </a:pPr>
            <a:r>
              <a:rPr lang="ru-RU" sz="2000" dirty="0"/>
              <a:t>Не позднее 19.08.2022 участникам Оценки будут направлены пакеты демонстрационных материалов оценочных средств.</a:t>
            </a:r>
          </a:p>
          <a:p>
            <a:r>
              <a:rPr lang="ru-RU" sz="2000" dirty="0"/>
              <a:t>2. </a:t>
            </a:r>
            <a:r>
              <a:rPr lang="ru-RU" sz="2000" b="1" dirty="0"/>
              <a:t>19.08.2022 в 16.00 </a:t>
            </a:r>
            <a:r>
              <a:rPr lang="ru-RU" sz="2000" dirty="0"/>
              <a:t>на базе МАУ  ДПО «НИСО»  (ул. Котовского, 8) пройдет семинар для участников Оценки методических компетенций.</a:t>
            </a:r>
          </a:p>
          <a:p>
            <a:endParaRPr lang="ru-RU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DED94A-F6D9-48F1-A932-60404AE2642A}"/>
              </a:ext>
            </a:extLst>
          </p:cNvPr>
          <p:cNvSpPr txBox="1"/>
          <p:nvPr/>
        </p:nvSpPr>
        <p:spPr>
          <a:xfrm>
            <a:off x="791592" y="622052"/>
            <a:ext cx="106088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Список участников Оценки </a:t>
            </a:r>
            <a:r>
              <a:rPr lang="ru-RU" sz="2000" b="1" dirty="0"/>
              <a:t>должен быть </a:t>
            </a:r>
            <a:r>
              <a:rPr lang="ru-RU" sz="2000" dirty="0"/>
              <a:t>определен ММО  и согласован с руководителями образовательных организаций, в которых работают педагоги.</a:t>
            </a:r>
          </a:p>
          <a:p>
            <a:r>
              <a:rPr lang="ru-RU" sz="2000" dirty="0"/>
              <a:t>Ответственные за сбор информации об участниках Оценки - кураторы ММО, методисты МАУ ДПО «НИСО»:</a:t>
            </a:r>
          </a:p>
          <a:p>
            <a:pPr marL="342900" indent="-342900">
              <a:buFontTx/>
              <a:buChar char="-"/>
            </a:pPr>
            <a:r>
              <a:rPr lang="ru-RU" sz="2000" dirty="0"/>
              <a:t>начальные классы – Степанова Наталья Анатольевна, </a:t>
            </a:r>
          </a:p>
          <a:p>
            <a:pPr marL="342900" indent="-342900">
              <a:buFontTx/>
              <a:buChar char="-"/>
            </a:pPr>
            <a:r>
              <a:rPr lang="ru-RU" sz="2000" dirty="0"/>
              <a:t>иностранный язык – Трофимова Марина Петровна,</a:t>
            </a:r>
          </a:p>
          <a:p>
            <a:pPr marL="342900" indent="-342900">
              <a:buFontTx/>
              <a:buChar char="-"/>
            </a:pPr>
            <a:r>
              <a:rPr lang="ru-RU" sz="2000" dirty="0"/>
              <a:t>технология – Строкова Татьяна Александровна. </a:t>
            </a:r>
          </a:p>
          <a:p>
            <a:r>
              <a:rPr lang="ru-RU" sz="2000" dirty="0"/>
              <a:t> </a:t>
            </a:r>
          </a:p>
          <a:p>
            <a:r>
              <a:rPr lang="ru-RU" sz="2000" dirty="0"/>
              <a:t>Ответственный за  заполнение форм, представление информации в ЦНППМ,  подготовку проекта письма департамента образования мэрии города Новосибирска, организацию подготовки участников к процедурам Оценки- методист МАУ ДПО «НИСО» </a:t>
            </a:r>
          </a:p>
          <a:p>
            <a:r>
              <a:rPr lang="ru-RU" sz="2000" b="1" dirty="0"/>
              <a:t>                     Саватеева Яна Николаевна, р. т. 3555-125, </a:t>
            </a:r>
            <a:r>
              <a:rPr lang="en-US" sz="2000" b="1" dirty="0"/>
              <a:t>e-mail</a:t>
            </a:r>
            <a:r>
              <a:rPr lang="ru-RU" sz="2000" b="1" dirty="0"/>
              <a:t>: </a:t>
            </a:r>
            <a:r>
              <a:rPr lang="en-US" sz="2000" b="1" dirty="0">
                <a:hlinkClick r:id="rId2"/>
              </a:rPr>
              <a:t>savateeva71@inbox.ru</a:t>
            </a:r>
            <a:r>
              <a:rPr lang="en-US" sz="2000" b="1" dirty="0"/>
              <a:t> </a:t>
            </a:r>
            <a:r>
              <a:rPr lang="ru-RU" sz="2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65353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7F606EF-A28C-48BF-91CC-7C45B8263370}"/>
              </a:ext>
            </a:extLst>
          </p:cNvPr>
          <p:cNvSpPr/>
          <p:nvPr/>
        </p:nvSpPr>
        <p:spPr>
          <a:xfrm>
            <a:off x="1270986" y="1676531"/>
            <a:ext cx="965002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Итоги участия педагогов города Новосибирска в  апробации примерных рабочих программ в рамках подготовки к реализации обновленных ФГОС НОО и ФГОС ООО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863686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44062" y="562708"/>
            <a:ext cx="106650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регламентирующие участие ОО </a:t>
            </a:r>
          </a:p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Новосибирска в апробации примерных рабочих программ по учебным предметам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3192" y="2637692"/>
            <a:ext cx="1058593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Письмо Минобразования НСО от 24.09.2021 № 9515-03/25  «О проведении апробации примерных рабочих программ»;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 Письмо Минобразования НСО от 15.10.2021 № 10533-03/25  «О проведении апробации примерных рабочих программ»;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Письма ФГБНУ «ИСРО РАО» от 13.10.2021 № 01-09/343 « О вопросах проведения апробации Примерных рабочих программ»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636157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90246" y="307730"/>
            <a:ext cx="101023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Образовательные организации г. Новосибирска, определенные департаментом образования для участия в процедуре апробации примерных рабочих программ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055680"/>
              </p:ext>
            </p:extLst>
          </p:nvPr>
        </p:nvGraphicFramePr>
        <p:xfrm>
          <a:off x="641837" y="1974079"/>
          <a:ext cx="10999178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9870">
                  <a:extLst>
                    <a:ext uri="{9D8B030D-6E8A-4147-A177-3AD203B41FA5}">
                      <a16:colId xmlns:a16="http://schemas.microsoft.com/office/drawing/2014/main" val="1805093764"/>
                    </a:ext>
                  </a:extLst>
                </a:gridCol>
                <a:gridCol w="7649308">
                  <a:extLst>
                    <a:ext uri="{9D8B030D-6E8A-4147-A177-3AD203B41FA5}">
                      <a16:colId xmlns:a16="http://schemas.microsoft.com/office/drawing/2014/main" val="42102249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Район (округ по районам)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ОО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008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Дзержинский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МАОУ «Гимназия № 15 «Содружество», МБОУ СОШ</a:t>
                      </a:r>
                      <a:r>
                        <a:rPr lang="ru-RU" sz="2000" baseline="0" dirty="0"/>
                        <a:t> </a:t>
                      </a:r>
                      <a:r>
                        <a:rPr lang="ru-RU" sz="2000" dirty="0"/>
                        <a:t> № 177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375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Калининский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МАОУ «Гимназия</a:t>
                      </a:r>
                      <a:r>
                        <a:rPr lang="ru-RU" sz="2000" baseline="0" dirty="0"/>
                        <a:t> № 12», МБОУ СОШ № 207, 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381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Кировский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МАОУ «Лицей № 176»,  МБОУ СОШ № 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447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Ленинский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МБОУ</a:t>
                      </a:r>
                      <a:r>
                        <a:rPr lang="ru-RU" sz="2000" baseline="0" dirty="0"/>
                        <a:t> СОШ № 160, МБОУ СОШ № 72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7003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Октябрьский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МАОУ </a:t>
                      </a:r>
                      <a:r>
                        <a:rPr lang="ru-RU" sz="2000" baseline="0" dirty="0"/>
                        <a:t> «Гимназия № 11 «Гармония», МБОУ СОШ № 199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0256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Первомайский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МАОУ СОШ № 213 «Открытие»,</a:t>
                      </a:r>
                    </a:p>
                    <a:p>
                      <a:r>
                        <a:rPr lang="ru-RU" sz="2000" dirty="0"/>
                        <a:t>МБОУ СОШ № 141 с углубленным изучением математики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129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Советский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МБОУ гимназия № 3 в Академгородке, МАОУ</a:t>
                      </a:r>
                      <a:r>
                        <a:rPr lang="ru-RU" sz="2000" baseline="0" dirty="0"/>
                        <a:t> ОЦ «Горностай»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014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Центральный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МБОУ СОШ № 3,  МБОУ СОШ № 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513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60433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0246" y="307730"/>
            <a:ext cx="101023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Образовательные организации г. Новосибирска, присоединившиеся участию в процедуре апробации примерных рабочих программ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49EBDA0F-5754-4F57-83FA-EFCE28BD7D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114056"/>
              </p:ext>
            </p:extLst>
          </p:nvPr>
        </p:nvGraphicFramePr>
        <p:xfrm>
          <a:off x="512884" y="1782981"/>
          <a:ext cx="11166232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0747">
                  <a:extLst>
                    <a:ext uri="{9D8B030D-6E8A-4147-A177-3AD203B41FA5}">
                      <a16:colId xmlns:a16="http://schemas.microsoft.com/office/drawing/2014/main" val="1805093764"/>
                    </a:ext>
                  </a:extLst>
                </a:gridCol>
                <a:gridCol w="7765485">
                  <a:extLst>
                    <a:ext uri="{9D8B030D-6E8A-4147-A177-3AD203B41FA5}">
                      <a16:colId xmlns:a16="http://schemas.microsoft.com/office/drawing/2014/main" val="42102249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Район (округ по районам)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ОО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008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Дзержинский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МБОУ СОШ № 59,  МБОУ СОШ № 71, МБОУ СОШ № 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375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Калининский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МБОУ СОШ № 23, МБОУ СОШ № 78, МБОУ СОШ № 151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381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Кировский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МБОУ СОШ № 49, МБОУ СОШ № 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708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Ленинский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МАОУ ИЭЛ, МБОУ</a:t>
                      </a:r>
                      <a:r>
                        <a:rPr lang="ru-RU" sz="2000" baseline="0" dirty="0"/>
                        <a:t> СОШ № 40,  МБОУ СОШ № 48, МБОУ СОШ № 94,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/>
                        <a:t>МАОУ СОШ № 212, </a:t>
                      </a:r>
                      <a:r>
                        <a:rPr lang="ru-RU" sz="2000" dirty="0"/>
                        <a:t>МБОУ «Технический лицей при </a:t>
                      </a:r>
                      <a:r>
                        <a:rPr lang="ru-RU" sz="2000" dirty="0" err="1"/>
                        <a:t>СГУГиТ</a:t>
                      </a:r>
                      <a:r>
                        <a:rPr lang="ru-RU" sz="2000" dirty="0"/>
                        <a:t>», МБОУ «Инженерный лицей НГТУ»</a:t>
                      </a:r>
                      <a:endParaRPr lang="ru-RU" sz="20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7003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Октябрьский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МБОУ СОШ № 2, МБОУ СОШ № 11, МБОУ СОШ № 155, МБОУ СОШ № 194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0256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Первомайский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/>
                        <a:t>МБОУ СОШ № 147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030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Центральный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МБОУ «Лицей № 200», МБОУ Гимназия № 4, МБОУ СОШ № 85 «Журавушка», МБОУ СОШ № 13, МБОУ ЭКЛ,  МБОУ СОШ № 172, МБОУ гимназия № 9, ЧОУ СОШ «Аврора»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513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811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49A34C5-14B7-4E1F-BCE0-6D08A8D6DD6C}"/>
              </a:ext>
            </a:extLst>
          </p:cNvPr>
          <p:cNvSpPr/>
          <p:nvPr/>
        </p:nvSpPr>
        <p:spPr>
          <a:xfrm>
            <a:off x="843378" y="648070"/>
            <a:ext cx="1023595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апреле 2022 года педагоги города Новосибирска принимали участие в оценке предметных и методических компетенций </a:t>
            </a:r>
          </a:p>
          <a:p>
            <a:pPr indent="540385" algn="ctr">
              <a:spcAft>
                <a:spcPts val="0"/>
              </a:spcAft>
            </a:pPr>
            <a:endParaRPr lang="ru-RU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Нормативными основаниями проведения данной процедуры являются:</a:t>
            </a:r>
          </a:p>
          <a:p>
            <a:pPr indent="540385" algn="ctr"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письмо Министерства просвещения Российской Федерации от 22.02.2022 № АЗ-186/08 «О направлении информации»;</a:t>
            </a: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письмо Минобразования НСО от 01.04.2022 № 330-07/25 «О проведении процедуры оценки предметных и методических компетенций педагогических работников».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1237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7E7673-DD78-4C7E-8270-23B2B49E5756}"/>
              </a:ext>
            </a:extLst>
          </p:cNvPr>
          <p:cNvSpPr txBox="1"/>
          <p:nvPr/>
        </p:nvSpPr>
        <p:spPr>
          <a:xfrm>
            <a:off x="772356" y="523783"/>
            <a:ext cx="1070647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Всего участвовали в апробации ПРП – 265 педагогов из 45 ОО</a:t>
            </a:r>
          </a:p>
          <a:p>
            <a:r>
              <a:rPr lang="ru-RU" sz="2800" b="1" dirty="0"/>
              <a:t>НОО -   94 чел., ООО – 171 чел. </a:t>
            </a:r>
          </a:p>
          <a:p>
            <a:endParaRPr lang="ru-RU" sz="2800" b="1" dirty="0"/>
          </a:p>
          <a:p>
            <a:r>
              <a:rPr lang="ru-RU" sz="2800" dirty="0"/>
              <a:t>Из них: </a:t>
            </a:r>
          </a:p>
          <a:p>
            <a:endParaRPr lang="ru-RU" sz="2800" dirty="0"/>
          </a:p>
          <a:p>
            <a:r>
              <a:rPr lang="ru-RU" sz="2800" dirty="0"/>
              <a:t>-  в форме «Экспертная  оценка» (заполнение анкет) – 244 человека, </a:t>
            </a:r>
          </a:p>
          <a:p>
            <a:r>
              <a:rPr lang="ru-RU" sz="2800" dirty="0"/>
              <a:t>   НОО – 85 чел., ООО – 159 чел.;</a:t>
            </a:r>
          </a:p>
          <a:p>
            <a:pPr marL="342900" indent="-342900">
              <a:buFontTx/>
              <a:buChar char="-"/>
            </a:pPr>
            <a:r>
              <a:rPr lang="ru-RU" sz="2800" dirty="0"/>
              <a:t>в форме «Применение в учебном процессе»  (заполнение дневника наблюдений) – 21 человек,  НОО – 9 чел., ООО – 12 чел. </a:t>
            </a:r>
          </a:p>
          <a:p>
            <a:pPr marL="342900" indent="-342900">
              <a:buFontTx/>
              <a:buChar char="-"/>
            </a:pPr>
            <a:endParaRPr lang="ru-RU" sz="2800" dirty="0"/>
          </a:p>
          <a:p>
            <a:r>
              <a:rPr lang="ru-RU" sz="2800" dirty="0"/>
              <a:t>Заполнили только одну из анкет – 11 педагогов: </a:t>
            </a:r>
          </a:p>
          <a:p>
            <a:r>
              <a:rPr lang="ru-RU" sz="2800" dirty="0"/>
              <a:t>НОО  - 1 чел, ООО – 10 чел. </a:t>
            </a:r>
          </a:p>
        </p:txBody>
      </p:sp>
    </p:spTree>
    <p:extLst>
      <p:ext uri="{BB962C8B-B14F-4D97-AF65-F5344CB8AC3E}">
        <p14:creationId xmlns:p14="http://schemas.microsoft.com/office/powerpoint/2010/main" val="27005293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074F84D-199D-4F98-8AF2-F6D45B758407}"/>
              </a:ext>
            </a:extLst>
          </p:cNvPr>
          <p:cNvSpPr txBox="1"/>
          <p:nvPr/>
        </p:nvSpPr>
        <p:spPr>
          <a:xfrm>
            <a:off x="1811045" y="550416"/>
            <a:ext cx="8504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Итоги участия в апробации ПРП по предметам ООО  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1735D9BB-0B4D-4608-94B0-3E73D610F8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243388"/>
              </p:ext>
            </p:extLst>
          </p:nvPr>
        </p:nvGraphicFramePr>
        <p:xfrm>
          <a:off x="514904" y="1216816"/>
          <a:ext cx="10821875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7364">
                  <a:extLst>
                    <a:ext uri="{9D8B030D-6E8A-4147-A177-3AD203B41FA5}">
                      <a16:colId xmlns:a16="http://schemas.microsoft.com/office/drawing/2014/main" val="2051406648"/>
                    </a:ext>
                  </a:extLst>
                </a:gridCol>
                <a:gridCol w="496419">
                  <a:extLst>
                    <a:ext uri="{9D8B030D-6E8A-4147-A177-3AD203B41FA5}">
                      <a16:colId xmlns:a16="http://schemas.microsoft.com/office/drawing/2014/main" val="3965904639"/>
                    </a:ext>
                  </a:extLst>
                </a:gridCol>
                <a:gridCol w="383053">
                  <a:extLst>
                    <a:ext uri="{9D8B030D-6E8A-4147-A177-3AD203B41FA5}">
                      <a16:colId xmlns:a16="http://schemas.microsoft.com/office/drawing/2014/main" val="1837359326"/>
                    </a:ext>
                  </a:extLst>
                </a:gridCol>
                <a:gridCol w="402530">
                  <a:extLst>
                    <a:ext uri="{9D8B030D-6E8A-4147-A177-3AD203B41FA5}">
                      <a16:colId xmlns:a16="http://schemas.microsoft.com/office/drawing/2014/main" val="3425098149"/>
                    </a:ext>
                  </a:extLst>
                </a:gridCol>
                <a:gridCol w="564841">
                  <a:extLst>
                    <a:ext uri="{9D8B030D-6E8A-4147-A177-3AD203B41FA5}">
                      <a16:colId xmlns:a16="http://schemas.microsoft.com/office/drawing/2014/main" val="1869633793"/>
                    </a:ext>
                  </a:extLst>
                </a:gridCol>
                <a:gridCol w="487165">
                  <a:extLst>
                    <a:ext uri="{9D8B030D-6E8A-4147-A177-3AD203B41FA5}">
                      <a16:colId xmlns:a16="http://schemas.microsoft.com/office/drawing/2014/main" val="525090758"/>
                    </a:ext>
                  </a:extLst>
                </a:gridCol>
                <a:gridCol w="559293">
                  <a:extLst>
                    <a:ext uri="{9D8B030D-6E8A-4147-A177-3AD203B41FA5}">
                      <a16:colId xmlns:a16="http://schemas.microsoft.com/office/drawing/2014/main" val="1392338171"/>
                    </a:ext>
                  </a:extLst>
                </a:gridCol>
                <a:gridCol w="514905">
                  <a:extLst>
                    <a:ext uri="{9D8B030D-6E8A-4147-A177-3AD203B41FA5}">
                      <a16:colId xmlns:a16="http://schemas.microsoft.com/office/drawing/2014/main" val="3258332539"/>
                    </a:ext>
                  </a:extLst>
                </a:gridCol>
                <a:gridCol w="532660">
                  <a:extLst>
                    <a:ext uri="{9D8B030D-6E8A-4147-A177-3AD203B41FA5}">
                      <a16:colId xmlns:a16="http://schemas.microsoft.com/office/drawing/2014/main" val="2298676752"/>
                    </a:ext>
                  </a:extLst>
                </a:gridCol>
                <a:gridCol w="550416">
                  <a:extLst>
                    <a:ext uri="{9D8B030D-6E8A-4147-A177-3AD203B41FA5}">
                      <a16:colId xmlns:a16="http://schemas.microsoft.com/office/drawing/2014/main" val="1416316855"/>
                    </a:ext>
                  </a:extLst>
                </a:gridCol>
                <a:gridCol w="674702">
                  <a:extLst>
                    <a:ext uri="{9D8B030D-6E8A-4147-A177-3AD203B41FA5}">
                      <a16:colId xmlns:a16="http://schemas.microsoft.com/office/drawing/2014/main" val="194777836"/>
                    </a:ext>
                  </a:extLst>
                </a:gridCol>
                <a:gridCol w="585927">
                  <a:extLst>
                    <a:ext uri="{9D8B030D-6E8A-4147-A177-3AD203B41FA5}">
                      <a16:colId xmlns:a16="http://schemas.microsoft.com/office/drawing/2014/main" val="3681503360"/>
                    </a:ext>
                  </a:extLst>
                </a:gridCol>
                <a:gridCol w="613660">
                  <a:extLst>
                    <a:ext uri="{9D8B030D-6E8A-4147-A177-3AD203B41FA5}">
                      <a16:colId xmlns:a16="http://schemas.microsoft.com/office/drawing/2014/main" val="1126724643"/>
                    </a:ext>
                  </a:extLst>
                </a:gridCol>
                <a:gridCol w="564841">
                  <a:extLst>
                    <a:ext uri="{9D8B030D-6E8A-4147-A177-3AD203B41FA5}">
                      <a16:colId xmlns:a16="http://schemas.microsoft.com/office/drawing/2014/main" val="1718225160"/>
                    </a:ext>
                  </a:extLst>
                </a:gridCol>
                <a:gridCol w="654735">
                  <a:extLst>
                    <a:ext uri="{9D8B030D-6E8A-4147-A177-3AD203B41FA5}">
                      <a16:colId xmlns:a16="http://schemas.microsoft.com/office/drawing/2014/main" val="1153233567"/>
                    </a:ext>
                  </a:extLst>
                </a:gridCol>
                <a:gridCol w="654735">
                  <a:extLst>
                    <a:ext uri="{9D8B030D-6E8A-4147-A177-3AD203B41FA5}">
                      <a16:colId xmlns:a16="http://schemas.microsoft.com/office/drawing/2014/main" val="707875304"/>
                    </a:ext>
                  </a:extLst>
                </a:gridCol>
                <a:gridCol w="474947">
                  <a:extLst>
                    <a:ext uri="{9D8B030D-6E8A-4147-A177-3AD203B41FA5}">
                      <a16:colId xmlns:a16="http://schemas.microsoft.com/office/drawing/2014/main" val="79906268"/>
                    </a:ext>
                  </a:extLst>
                </a:gridCol>
                <a:gridCol w="564841">
                  <a:extLst>
                    <a:ext uri="{9D8B030D-6E8A-4147-A177-3AD203B41FA5}">
                      <a16:colId xmlns:a16="http://schemas.microsoft.com/office/drawing/2014/main" val="1018716655"/>
                    </a:ext>
                  </a:extLst>
                </a:gridCol>
                <a:gridCol w="564841">
                  <a:extLst>
                    <a:ext uri="{9D8B030D-6E8A-4147-A177-3AD203B41FA5}">
                      <a16:colId xmlns:a16="http://schemas.microsoft.com/office/drawing/2014/main" val="2539523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Предмет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Рус. яз.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Литер.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Род. яз.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Род. лит.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/>
                        <a:t>Ма</a:t>
                      </a:r>
                      <a:r>
                        <a:rPr lang="ru-RU" sz="1200" dirty="0"/>
                        <a:t>-тем.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/>
                        <a:t>Физи</a:t>
                      </a:r>
                      <a:r>
                        <a:rPr lang="ru-RU" sz="1200" dirty="0"/>
                        <a:t>-ка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/>
                        <a:t>Био</a:t>
                      </a:r>
                      <a:r>
                        <a:rPr lang="ru-RU" sz="1200" dirty="0"/>
                        <a:t>-лог.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/>
                        <a:t>Хим-ия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Ин. яз.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Исто-</a:t>
                      </a:r>
                      <a:r>
                        <a:rPr lang="ru-RU" sz="1200" dirty="0" err="1"/>
                        <a:t>рия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/>
                        <a:t>Обществозн</a:t>
                      </a:r>
                      <a:r>
                        <a:rPr lang="ru-RU" sz="12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География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/>
                        <a:t>Информат</a:t>
                      </a:r>
                      <a:r>
                        <a:rPr lang="ru-RU" sz="12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ИЗО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Музы-ка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/>
                        <a:t>Технол</a:t>
                      </a:r>
                      <a:r>
                        <a:rPr lang="ru-RU" sz="12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Физ. культура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ОБЖ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678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Анкета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5721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Дневник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359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612872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FAB16512-44C2-47CD-BFAE-A0B97D643D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185078"/>
              </p:ext>
            </p:extLst>
          </p:nvPr>
        </p:nvGraphicFramePr>
        <p:xfrm>
          <a:off x="514903" y="4071464"/>
          <a:ext cx="10821875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998">
                  <a:extLst>
                    <a:ext uri="{9D8B030D-6E8A-4147-A177-3AD203B41FA5}">
                      <a16:colId xmlns:a16="http://schemas.microsoft.com/office/drawing/2014/main" val="2051406648"/>
                    </a:ext>
                  </a:extLst>
                </a:gridCol>
                <a:gridCol w="722764">
                  <a:extLst>
                    <a:ext uri="{9D8B030D-6E8A-4147-A177-3AD203B41FA5}">
                      <a16:colId xmlns:a16="http://schemas.microsoft.com/office/drawing/2014/main" val="3965904639"/>
                    </a:ext>
                  </a:extLst>
                </a:gridCol>
                <a:gridCol w="557709">
                  <a:extLst>
                    <a:ext uri="{9D8B030D-6E8A-4147-A177-3AD203B41FA5}">
                      <a16:colId xmlns:a16="http://schemas.microsoft.com/office/drawing/2014/main" val="1837359326"/>
                    </a:ext>
                  </a:extLst>
                </a:gridCol>
                <a:gridCol w="586066">
                  <a:extLst>
                    <a:ext uri="{9D8B030D-6E8A-4147-A177-3AD203B41FA5}">
                      <a16:colId xmlns:a16="http://schemas.microsoft.com/office/drawing/2014/main" val="3425098149"/>
                    </a:ext>
                  </a:extLst>
                </a:gridCol>
                <a:gridCol w="822384">
                  <a:extLst>
                    <a:ext uri="{9D8B030D-6E8A-4147-A177-3AD203B41FA5}">
                      <a16:colId xmlns:a16="http://schemas.microsoft.com/office/drawing/2014/main" val="1869633793"/>
                    </a:ext>
                  </a:extLst>
                </a:gridCol>
                <a:gridCol w="822384">
                  <a:extLst>
                    <a:ext uri="{9D8B030D-6E8A-4147-A177-3AD203B41FA5}">
                      <a16:colId xmlns:a16="http://schemas.microsoft.com/office/drawing/2014/main" val="525090758"/>
                    </a:ext>
                  </a:extLst>
                </a:gridCol>
                <a:gridCol w="822384">
                  <a:extLst>
                    <a:ext uri="{9D8B030D-6E8A-4147-A177-3AD203B41FA5}">
                      <a16:colId xmlns:a16="http://schemas.microsoft.com/office/drawing/2014/main" val="1392338171"/>
                    </a:ext>
                  </a:extLst>
                </a:gridCol>
                <a:gridCol w="822384">
                  <a:extLst>
                    <a:ext uri="{9D8B030D-6E8A-4147-A177-3AD203B41FA5}">
                      <a16:colId xmlns:a16="http://schemas.microsoft.com/office/drawing/2014/main" val="1416316855"/>
                    </a:ext>
                  </a:extLst>
                </a:gridCol>
                <a:gridCol w="822384">
                  <a:extLst>
                    <a:ext uri="{9D8B030D-6E8A-4147-A177-3AD203B41FA5}">
                      <a16:colId xmlns:a16="http://schemas.microsoft.com/office/drawing/2014/main" val="1718225160"/>
                    </a:ext>
                  </a:extLst>
                </a:gridCol>
                <a:gridCol w="953266">
                  <a:extLst>
                    <a:ext uri="{9D8B030D-6E8A-4147-A177-3AD203B41FA5}">
                      <a16:colId xmlns:a16="http://schemas.microsoft.com/office/drawing/2014/main" val="1153233567"/>
                    </a:ext>
                  </a:extLst>
                </a:gridCol>
                <a:gridCol w="953266">
                  <a:extLst>
                    <a:ext uri="{9D8B030D-6E8A-4147-A177-3AD203B41FA5}">
                      <a16:colId xmlns:a16="http://schemas.microsoft.com/office/drawing/2014/main" val="707875304"/>
                    </a:ext>
                  </a:extLst>
                </a:gridCol>
                <a:gridCol w="691502">
                  <a:extLst>
                    <a:ext uri="{9D8B030D-6E8A-4147-A177-3AD203B41FA5}">
                      <a16:colId xmlns:a16="http://schemas.microsoft.com/office/drawing/2014/main" val="79906268"/>
                    </a:ext>
                  </a:extLst>
                </a:gridCol>
                <a:gridCol w="822384">
                  <a:extLst>
                    <a:ext uri="{9D8B030D-6E8A-4147-A177-3AD203B41FA5}">
                      <a16:colId xmlns:a16="http://schemas.microsoft.com/office/drawing/2014/main" val="1018716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Предмет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Рус. яз.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Лит. </a:t>
                      </a:r>
                      <a:r>
                        <a:rPr lang="ru-RU" sz="1200" dirty="0" err="1"/>
                        <a:t>чт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Род. яз.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Род. лит.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/>
                        <a:t>Матем</a:t>
                      </a:r>
                      <a:r>
                        <a:rPr lang="ru-RU" sz="12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/>
                        <a:t>Окр</a:t>
                      </a:r>
                      <a:r>
                        <a:rPr lang="ru-RU" sz="1200" dirty="0"/>
                        <a:t>. мир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Ин. яз.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ОРКСЭ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ИЗО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Музыка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/>
                        <a:t>Технол</a:t>
                      </a:r>
                      <a:r>
                        <a:rPr lang="ru-RU" sz="12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Физ. культура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678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Анкета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5721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Дневник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359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61287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1F629A6-89B2-4ECA-882F-371FC9BD0182}"/>
              </a:ext>
            </a:extLst>
          </p:cNvPr>
          <p:cNvSpPr txBox="1"/>
          <p:nvPr/>
        </p:nvSpPr>
        <p:spPr>
          <a:xfrm>
            <a:off x="1945690" y="3335774"/>
            <a:ext cx="8504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Итоги участия в апробации ПРП по предметам НОО  </a:t>
            </a:r>
          </a:p>
        </p:txBody>
      </p:sp>
    </p:spTree>
    <p:extLst>
      <p:ext uri="{BB962C8B-B14F-4D97-AF65-F5344CB8AC3E}">
        <p14:creationId xmlns:p14="http://schemas.microsoft.com/office/powerpoint/2010/main" val="10455692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A76F02A-52A9-468C-BA0A-6E56E84A9EF2}"/>
              </a:ext>
            </a:extLst>
          </p:cNvPr>
          <p:cNvSpPr txBox="1"/>
          <p:nvPr/>
        </p:nvSpPr>
        <p:spPr>
          <a:xfrm>
            <a:off x="2530136" y="2388093"/>
            <a:ext cx="72619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103505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51328BA-42E7-407F-8C02-1ACCEBDC1DD6}"/>
              </a:ext>
            </a:extLst>
          </p:cNvPr>
          <p:cNvSpPr/>
          <p:nvPr/>
        </p:nvSpPr>
        <p:spPr>
          <a:xfrm>
            <a:off x="674703" y="266615"/>
            <a:ext cx="10386873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sz="2000" b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</a:t>
            </a:r>
            <a:r>
              <a:rPr lang="ru-RU" sz="2000" b="1" spc="-4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ль</a:t>
            </a:r>
            <a:r>
              <a:rPr lang="ru-RU" sz="2000" b="1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2000" b="1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</a:t>
            </a:r>
            <a:r>
              <a:rPr lang="ru-RU" sz="2000" b="1" spc="-2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2000" b="1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ия</a:t>
            </a:r>
            <a:r>
              <a:rPr lang="ru-RU" sz="2000" b="1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2000" b="1" spc="-2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2000" b="1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ра</a:t>
            </a:r>
            <a:r>
              <a:rPr lang="ru-RU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витие</a:t>
            </a:r>
            <a:r>
              <a:rPr lang="ru-RU" sz="2000" spc="-2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2000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сове</a:t>
            </a:r>
            <a:r>
              <a:rPr lang="ru-RU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шенствование </a:t>
            </a:r>
            <a:r>
              <a:rPr lang="ru-RU" sz="2000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20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ной</a:t>
            </a:r>
            <a:r>
              <a:rPr lang="ru-RU" sz="2000" spc="-2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</a:t>
            </a:r>
            <a:r>
              <a:rPr lang="ru-RU" sz="20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</a:t>
            </a:r>
            <a:r>
              <a:rPr lang="ru-RU" sz="20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2000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учн</a:t>
            </a:r>
            <a:r>
              <a:rPr lang="ru-RU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м</a:t>
            </a:r>
            <a:r>
              <a:rPr lang="ru-RU" sz="20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20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sz="2000" spc="-6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20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чес</a:t>
            </a:r>
            <a:r>
              <a:rPr lang="ru-RU" sz="2000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20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2000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соп</a:t>
            </a:r>
            <a:r>
              <a:rPr lang="ru-RU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</a:t>
            </a:r>
            <a:r>
              <a:rPr lang="ru-RU" sz="2000" spc="-2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</a:t>
            </a:r>
            <a:r>
              <a:rPr lang="ru-RU" sz="2000" spc="-2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20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ия</a:t>
            </a:r>
            <a:r>
              <a:rPr lang="ru-RU" sz="2000" spc="-2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2000" spc="-2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ru-RU" sz="2000" spc="-2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огич</a:t>
            </a:r>
            <a:r>
              <a:rPr lang="ru-RU" sz="20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ских</a:t>
            </a:r>
            <a:r>
              <a:rPr lang="ru-RU" sz="2000" spc="-5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</a:t>
            </a:r>
            <a:r>
              <a:rPr lang="ru-RU" sz="20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тни</a:t>
            </a:r>
            <a:r>
              <a:rPr lang="ru-RU" sz="2000" spc="-3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</a:t>
            </a:r>
            <a:r>
              <a:rPr lang="ru-RU" sz="20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2000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</a:t>
            </a:r>
            <a:r>
              <a:rPr lang="ru-RU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20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</a:t>
            </a:r>
            <a:r>
              <a:rPr lang="ru-RU" sz="20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чес</a:t>
            </a:r>
            <a:r>
              <a:rPr lang="ru-RU" sz="20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их</a:t>
            </a:r>
            <a:r>
              <a:rPr lang="ru-RU" sz="2000" spc="-2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адров, обеспече</a:t>
            </a:r>
            <a:r>
              <a:rPr lang="ru-RU" sz="20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ие</a:t>
            </a:r>
            <a:r>
              <a:rPr lang="ru-RU" sz="2000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адреснос</a:t>
            </a:r>
            <a:r>
              <a:rPr lang="ru-RU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и,</a:t>
            </a:r>
            <a:r>
              <a:rPr lang="ru-RU" sz="20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</a:t>
            </a:r>
            <a:r>
              <a:rPr lang="ru-RU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</a:t>
            </a:r>
            <a:r>
              <a:rPr lang="ru-RU" sz="20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ru-RU" sz="20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2000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20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ии</a:t>
            </a:r>
            <a:r>
              <a:rPr lang="ru-RU" sz="2000" spc="-2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</a:t>
            </a:r>
            <a:r>
              <a:rPr lang="ru-RU" sz="20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 ква</a:t>
            </a:r>
            <a:r>
              <a:rPr lang="ru-RU" sz="20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20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2000" spc="-3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20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ии</a:t>
            </a:r>
            <a:r>
              <a:rPr lang="ru-RU" sz="2000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основе д</a:t>
            </a:r>
            <a:r>
              <a:rPr lang="ru-RU" sz="20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агнос</a:t>
            </a:r>
            <a:r>
              <a:rPr lang="ru-RU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20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профе</a:t>
            </a:r>
            <a:r>
              <a:rPr lang="ru-RU" sz="20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сиона</a:t>
            </a:r>
            <a:r>
              <a:rPr lang="ru-RU" sz="20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ь</a:t>
            </a:r>
            <a:r>
              <a:rPr lang="ru-RU" sz="20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ых</a:t>
            </a:r>
            <a:r>
              <a:rPr lang="ru-RU" sz="20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spc="-2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омп</a:t>
            </a:r>
            <a:r>
              <a:rPr lang="ru-RU" sz="20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20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нц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ий</a:t>
            </a:r>
            <a:r>
              <a:rPr lang="ru-RU" sz="2000" spc="-2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2000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</a:t>
            </a:r>
            <a:r>
              <a:rPr lang="ru-RU" sz="2000" spc="-2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ru-RU" sz="20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20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sz="2000" spc="-6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20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чес</a:t>
            </a:r>
            <a:r>
              <a:rPr lang="ru-RU" sz="20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их</a:t>
            </a:r>
            <a:r>
              <a:rPr lang="ru-RU" sz="2000" spc="-2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активов</a:t>
            </a:r>
            <a:r>
              <a:rPr lang="ru-RU" sz="2000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20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22</a:t>
            </a:r>
            <a:r>
              <a:rPr lang="ru-RU" sz="2000" spc="-2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r>
              <a:rPr lang="ru-RU" sz="2000" spc="-6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2000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2000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20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бъект</a:t>
            </a:r>
            <a:r>
              <a:rPr lang="ru-RU" sz="20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 </a:t>
            </a:r>
            <a:r>
              <a:rPr lang="ru-RU" sz="2000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20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</a:t>
            </a:r>
            <a:r>
              <a:rPr lang="ru-RU" sz="20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000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ой</a:t>
            </a:r>
            <a:r>
              <a:rPr lang="ru-RU" sz="2000" spc="-4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ru-RU" sz="2000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ера</a:t>
            </a:r>
            <a:r>
              <a:rPr lang="ru-RU" sz="2000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ии.</a:t>
            </a:r>
          </a:p>
          <a:p>
            <a:pPr indent="540385" algn="just">
              <a:spcAft>
                <a:spcPts val="0"/>
              </a:spcAft>
            </a:pP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Оценке участвовали 2  целевые группы педагогов города Новосибирска: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методисты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учителя, претендующие на вхождение в региональный методический актив Новосибирской области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 соответствии с письмом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10 декабря 2021 года № АЗ-1061/08 «О формировании методического актива» основу методического актива должны составить педагоги высшей квалификационной категории, имеющие высшее педагогическое образование и стаж работы по специальности не менее 5 лет, пользующиеся авторитетом и уважением среди коллег. В состав методического актива могут войти руководители методических объединений, ведущие и старшие эксперты предметных комиссий ЕГЭ и ОГЭ, тьюторы и наставники, лидеры профессиональных сообществ и ассоциаций, педагоги, имеющие стабильно высокие результаты обучающихся);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учителя-предметники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 том числе, слушатели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флаг</a:t>
            </a:r>
            <a:r>
              <a:rPr lang="ru-RU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ого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2000" spc="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ква</a:t>
            </a:r>
            <a:r>
              <a:rPr lang="ru-RU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Академии </a:t>
            </a:r>
            <a:r>
              <a:rPr lang="ru-RU" sz="2000" spc="5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</a:t>
            </a:r>
            <a:r>
              <a:rPr lang="ru-RU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с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ru-RU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</a:t>
            </a:r>
            <a:r>
              <a:rPr lang="ru-RU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я»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041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5CC88AE-8910-4C64-B49E-43C3329FAB44}"/>
              </a:ext>
            </a:extLst>
          </p:cNvPr>
          <p:cNvSpPr/>
          <p:nvPr/>
        </p:nvSpPr>
        <p:spPr>
          <a:xfrm>
            <a:off x="553374" y="330727"/>
            <a:ext cx="1148474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3495" indent="540385" algn="just">
              <a:spcAft>
                <a:spcPts val="0"/>
              </a:spcAft>
            </a:pP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едера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ьн</a:t>
            </a:r>
            <a:r>
              <a:rPr lang="ru-RU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pc="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ер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ром</a:t>
            </a:r>
            <a:r>
              <a:rPr lang="ru-RU" spc="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ры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ен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является 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ый 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стит</a:t>
            </a: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 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чества</a:t>
            </a: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азова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(ФИОКО). </a:t>
            </a:r>
          </a:p>
          <a:p>
            <a:pPr marR="23495" indent="54038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Региональным оператором - 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pc="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ры</a:t>
            </a: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  </a:t>
            </a:r>
            <a:r>
              <a:rPr lang="ru-RU" spc="27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сс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</a:t>
            </a:r>
            <a:r>
              <a:rPr lang="ru-RU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  </a:t>
            </a:r>
            <a:r>
              <a:rPr lang="ru-RU" spc="27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ства   (ЦНППМ)</a:t>
            </a:r>
            <a:r>
              <a:rPr lang="ru-RU" spc="2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еск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pc="-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асти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pc="-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ДПО</a:t>
            </a:r>
            <a:r>
              <a:rPr lang="ru-RU" spc="-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</a:t>
            </a:r>
            <a:r>
              <a:rPr lang="ru-RU" spc="-3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НИП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pc="5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pc="-5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R="23495" indent="540385" algn="just">
              <a:spcAft>
                <a:spcPts val="0"/>
              </a:spcAft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F7B5432-98CE-4F93-85C1-385C85D1FC89}"/>
              </a:ext>
            </a:extLst>
          </p:cNvPr>
          <p:cNvSpPr/>
          <p:nvPr/>
        </p:nvSpPr>
        <p:spPr>
          <a:xfrm>
            <a:off x="621437" y="1668980"/>
            <a:ext cx="11147393" cy="1263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  <a:tabLst>
                <a:tab pos="65722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организации проведения Оценки департаментом образования мэрии г. Новосибирска был определен муниципальный оператор процедуры оценки - МАУ ДПО «НИСО» и  муниципальный координатор процедуры оценки -  Суворова Ирина Николаевна, начальник отдела профессионального роста педагогов и руководителей МАУ ДПО «НИСО».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380C966-E2CB-4697-A1CF-7DDDAE58D285}"/>
              </a:ext>
            </a:extLst>
          </p:cNvPr>
          <p:cNvSpPr/>
          <p:nvPr/>
        </p:nvSpPr>
        <p:spPr>
          <a:xfrm>
            <a:off x="446842" y="3002525"/>
            <a:ext cx="111473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 целях обеспечения эффективности организации и проведения процедуры оценки предметных и методических компетенций педагогов города Новосибирска определены ответственные за проведение процедуры Оценки в административных районах города Новосибирска из числа   методистов МАУ ДПО «НИСО» </a:t>
            </a:r>
            <a:endParaRPr lang="ru-RU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9C708AE3-A7E8-4C5A-AFA1-4AA97EBAA5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91071"/>
              </p:ext>
            </p:extLst>
          </p:nvPr>
        </p:nvGraphicFramePr>
        <p:xfrm>
          <a:off x="1269508" y="4180652"/>
          <a:ext cx="10014010" cy="1683639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405963">
                  <a:extLst>
                    <a:ext uri="{9D8B030D-6E8A-4147-A177-3AD203B41FA5}">
                      <a16:colId xmlns:a16="http://schemas.microsoft.com/office/drawing/2014/main" val="2768329229"/>
                    </a:ext>
                  </a:extLst>
                </a:gridCol>
                <a:gridCol w="4269101">
                  <a:extLst>
                    <a:ext uri="{9D8B030D-6E8A-4147-A177-3AD203B41FA5}">
                      <a16:colId xmlns:a16="http://schemas.microsoft.com/office/drawing/2014/main" val="235384563"/>
                    </a:ext>
                  </a:extLst>
                </a:gridCol>
                <a:gridCol w="3338946">
                  <a:extLst>
                    <a:ext uri="{9D8B030D-6E8A-4147-A177-3AD203B41FA5}">
                      <a16:colId xmlns:a16="http://schemas.microsoft.com/office/drawing/2014/main" val="19980671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 indent="-660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660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ФИО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660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Должность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51836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indent="241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Дзержинский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241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Сороковик Галина Анатольевна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241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старший методист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90077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indent="241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Калининский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241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Смелянская Ирина Шарифовна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241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методист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66786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indent="241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Кировский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241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Трофимова Марина Петровна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241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методист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06528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indent="241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Ленинский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241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Шестакова Евгения Владимировна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241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методист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78491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indent="241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Октябрьский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241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Махимборода Людмила Ивановна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241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методист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4226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indent="241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Первомайский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241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Петрова Ольга Геннадьевна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241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начальник отдела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24048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indent="241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Советский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241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Минкина Татьяна Анатольевна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241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методист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17271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indent="241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Центральный округ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241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Тумайкина Маргарита Юрьевна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241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старший методист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8951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3830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2892166-19BA-41C2-8191-B8B01C18AF0E}"/>
              </a:ext>
            </a:extLst>
          </p:cNvPr>
          <p:cNvSpPr/>
          <p:nvPr/>
        </p:nvSpPr>
        <p:spPr>
          <a:xfrm>
            <a:off x="807868" y="417652"/>
            <a:ext cx="105821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Министерством образования Новосибирской области в каждом районе города Новосибирска определены образовательные организации  - пункты проведения Оценки. В Центральном округе в соответствии с количеством участников таких пунктов определено два. </a:t>
            </a:r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00BE5CD3-C4D7-4B29-853C-6C715FB28E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815552"/>
              </p:ext>
            </p:extLst>
          </p:nvPr>
        </p:nvGraphicFramePr>
        <p:xfrm>
          <a:off x="532661" y="1337559"/>
          <a:ext cx="11265763" cy="41812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9415">
                  <a:extLst>
                    <a:ext uri="{9D8B030D-6E8A-4147-A177-3AD203B41FA5}">
                      <a16:colId xmlns:a16="http://schemas.microsoft.com/office/drawing/2014/main" val="2512740350"/>
                    </a:ext>
                  </a:extLst>
                </a:gridCol>
                <a:gridCol w="9376348">
                  <a:extLst>
                    <a:ext uri="{9D8B030D-6E8A-4147-A177-3AD203B41FA5}">
                      <a16:colId xmlns:a16="http://schemas.microsoft.com/office/drawing/2014/main" val="4078607630"/>
                    </a:ext>
                  </a:extLst>
                </a:gridCol>
              </a:tblGrid>
              <a:tr h="2124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 Новосибирск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41" marR="512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 – пункт проведения процедур Оценки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41" marR="51241" marT="0" marB="0"/>
                </a:tc>
                <a:extLst>
                  <a:ext uri="{0D108BD9-81ED-4DB2-BD59-A6C34878D82A}">
                    <a16:rowId xmlns:a16="http://schemas.microsoft.com/office/drawing/2014/main" val="3011034144"/>
                  </a:ext>
                </a:extLst>
              </a:tr>
              <a:tr h="440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Дзержинский район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41" marR="51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автономное общеобразовательное учреждение города Новосибирска «Гимназия № 15 «Содружество»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41" marR="51241" marT="0" marB="0"/>
                </a:tc>
                <a:extLst>
                  <a:ext uri="{0D108BD9-81ED-4DB2-BD59-A6C34878D82A}">
                    <a16:rowId xmlns:a16="http://schemas.microsoft.com/office/drawing/2014/main" val="3512381733"/>
                  </a:ext>
                </a:extLst>
              </a:tr>
              <a:tr h="440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Калининский район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41" marR="51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автономное общеобразовательное учреждение города Новосибирска «Гимназия № 12»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41" marR="51241" marT="0" marB="0"/>
                </a:tc>
                <a:extLst>
                  <a:ext uri="{0D108BD9-81ED-4DB2-BD59-A6C34878D82A}">
                    <a16:rowId xmlns:a16="http://schemas.microsoft.com/office/drawing/2014/main" val="325452290"/>
                  </a:ext>
                </a:extLst>
              </a:tr>
              <a:tr h="440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Кировский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41" marR="51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бюджетное общеобразовательное учреждение города Новосибирска «Лицей Информационных Технологий»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41" marR="51241" marT="0" marB="0"/>
                </a:tc>
                <a:extLst>
                  <a:ext uri="{0D108BD9-81ED-4DB2-BD59-A6C34878D82A}">
                    <a16:rowId xmlns:a16="http://schemas.microsoft.com/office/drawing/2014/main" val="1852529222"/>
                  </a:ext>
                </a:extLst>
              </a:tr>
              <a:tr h="440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Ленинский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41" marR="51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бюджетное общеобразовательное учреждение города Новосибирска «Средняя общеобразовательная школа № 48»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41" marR="51241" marT="0" marB="0"/>
                </a:tc>
                <a:extLst>
                  <a:ext uri="{0D108BD9-81ED-4DB2-BD59-A6C34878D82A}">
                    <a16:rowId xmlns:a16="http://schemas.microsoft.com/office/drawing/2014/main" val="2192084057"/>
                  </a:ext>
                </a:extLst>
              </a:tr>
              <a:tr h="440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Октябрьский район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41" marR="51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бюджетное общеобразовательное учреждение города Новосибирска «Средняя общеобразовательная школа № 2»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41" marR="51241" marT="0" marB="0"/>
                </a:tc>
                <a:extLst>
                  <a:ext uri="{0D108BD9-81ED-4DB2-BD59-A6C34878D82A}">
                    <a16:rowId xmlns:a16="http://schemas.microsoft.com/office/drawing/2014/main" val="980337160"/>
                  </a:ext>
                </a:extLst>
              </a:tr>
              <a:tr h="440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Первомайский район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41" marR="51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автономное общеобразовательное учреждение города Новосибирска «Средняя общеобразовательная школа № 213 «Открытие»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41" marR="51241" marT="0" marB="0"/>
                </a:tc>
                <a:extLst>
                  <a:ext uri="{0D108BD9-81ED-4DB2-BD59-A6C34878D82A}">
                    <a16:rowId xmlns:a16="http://schemas.microsoft.com/office/drawing/2014/main" val="1064469865"/>
                  </a:ext>
                </a:extLst>
              </a:tr>
              <a:tr h="440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Советский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41" marR="51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бюджетное общеобразовательное учреждение города Новосибирска «Лицей № 130 имени академика М. А. Лаврентьева»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41" marR="51241" marT="0" marB="0"/>
                </a:tc>
                <a:extLst>
                  <a:ext uri="{0D108BD9-81ED-4DB2-BD59-A6C34878D82A}">
                    <a16:rowId xmlns:a16="http://schemas.microsoft.com/office/drawing/2014/main" val="412280580"/>
                  </a:ext>
                </a:extLst>
              </a:tr>
              <a:tr h="44022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Центральный округ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41" marR="512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бюджетное общеобразовательное учреждение города Новосибирска «Экономический лицей»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41" marR="51241" marT="0" marB="0"/>
                </a:tc>
                <a:extLst>
                  <a:ext uri="{0D108BD9-81ED-4DB2-BD59-A6C34878D82A}">
                    <a16:rowId xmlns:a16="http://schemas.microsoft.com/office/drawing/2014/main" val="824156419"/>
                  </a:ext>
                </a:extLst>
              </a:tr>
              <a:tr h="4402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бюджетное общеобразовательное учреждение города Новосибирска «Средняя общеобразовательная школа № 13»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41" marR="51241" marT="0" marB="0"/>
                </a:tc>
                <a:extLst>
                  <a:ext uri="{0D108BD9-81ED-4DB2-BD59-A6C34878D82A}">
                    <a16:rowId xmlns:a16="http://schemas.microsoft.com/office/drawing/2014/main" val="2953380301"/>
                  </a:ext>
                </a:extLst>
              </a:tr>
            </a:tbl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431B93B-75B2-4CBC-A901-8D230C94CBFA}"/>
              </a:ext>
            </a:extLst>
          </p:cNvPr>
          <p:cNvSpPr/>
          <p:nvPr/>
        </p:nvSpPr>
        <p:spPr>
          <a:xfrm>
            <a:off x="719093" y="5607546"/>
            <a:ext cx="111681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Руководителями образовательных организаций города Новосибирска, назначенных пунктами проведения Оценки, определены педагогические работники, ответственные за организацию и проведение Оценки.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4343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CAACF18-9685-4311-9D31-6EC03FDB939C}"/>
              </a:ext>
            </a:extLst>
          </p:cNvPr>
          <p:cNvSpPr/>
          <p:nvPr/>
        </p:nvSpPr>
        <p:spPr>
          <a:xfrm>
            <a:off x="757560" y="348483"/>
            <a:ext cx="110763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 профессиональных компетенций педагогов в 2022 году осуществляется  по 15 предметам: русский язык, математика, физика, химия, биология, литература, история, обществознание, география, информатика, технология, английский язык, немецкий язык, французский язык, начальные классы.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780290E-6186-44D2-A02C-3B75A7D8E3C7}"/>
              </a:ext>
            </a:extLst>
          </p:cNvPr>
          <p:cNvSpPr/>
          <p:nvPr/>
        </p:nvSpPr>
        <p:spPr>
          <a:xfrm>
            <a:off x="988381" y="1436395"/>
            <a:ext cx="10366159" cy="670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lnSpc>
                <a:spcPct val="107000"/>
              </a:lnSpc>
              <a:spcAft>
                <a:spcPts val="0"/>
              </a:spcAft>
            </a:pP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соответствии с графиком, установленным федеральным оператором, в 2022 году Оценка проводится в 2 этапа: в 1 и 2 полугодии.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709848C3-7BD2-4BF7-BC8E-056F05617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024960"/>
              </p:ext>
            </p:extLst>
          </p:nvPr>
        </p:nvGraphicFramePr>
        <p:xfrm>
          <a:off x="837460" y="2177254"/>
          <a:ext cx="10614733" cy="3916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5323">
                  <a:extLst>
                    <a:ext uri="{9D8B030D-6E8A-4147-A177-3AD203B41FA5}">
                      <a16:colId xmlns:a16="http://schemas.microsoft.com/office/drawing/2014/main" val="652162945"/>
                    </a:ext>
                  </a:extLst>
                </a:gridCol>
                <a:gridCol w="7436587">
                  <a:extLst>
                    <a:ext uri="{9D8B030D-6E8A-4147-A177-3AD203B41FA5}">
                      <a16:colId xmlns:a16="http://schemas.microsoft.com/office/drawing/2014/main" val="547670094"/>
                    </a:ext>
                  </a:extLst>
                </a:gridCol>
                <a:gridCol w="1822823">
                  <a:extLst>
                    <a:ext uri="{9D8B030D-6E8A-4147-A177-3AD203B41FA5}">
                      <a16:colId xmlns:a16="http://schemas.microsoft.com/office/drawing/2014/main" val="3439452188"/>
                    </a:ext>
                  </a:extLst>
                </a:gridCol>
              </a:tblGrid>
              <a:tr h="3738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400" dirty="0">
                          <a:effectLst/>
                        </a:rPr>
                        <a:t>Период   проведения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8" marR="38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400" dirty="0">
                          <a:effectLst/>
                        </a:rPr>
                        <a:t>Мероприятие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8" marR="38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400" dirty="0">
                          <a:effectLst/>
                        </a:rPr>
                        <a:t>Примерные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400" dirty="0">
                          <a:effectLst/>
                        </a:rPr>
                        <a:t>даты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8" marR="38058" marT="0" marB="0"/>
                </a:tc>
                <a:extLst>
                  <a:ext uri="{0D108BD9-81ED-4DB2-BD59-A6C34878D82A}">
                    <a16:rowId xmlns:a16="http://schemas.microsoft.com/office/drawing/2014/main" val="604704997"/>
                  </a:ext>
                </a:extLst>
              </a:tr>
              <a:tr h="743451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400" dirty="0">
                          <a:effectLst/>
                        </a:rPr>
                        <a:t>Апрель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400" dirty="0">
                          <a:effectLst/>
                        </a:rPr>
                        <a:t> 1 этап.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8" marR="38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400" dirty="0">
                          <a:effectLst/>
                        </a:rPr>
                        <a:t>Проведение оценки методических  компетенций учителей (методистов) по предметам: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400" dirty="0">
                          <a:effectLst/>
                        </a:rPr>
                        <a:t>русский язык, математика, физика,  химия, биология, литература, история,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400" dirty="0">
                          <a:effectLst/>
                        </a:rPr>
                        <a:t>обществознание, география,  информатика</a:t>
                      </a:r>
                    </a:p>
                  </a:txBody>
                  <a:tcPr marL="38058" marR="38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400">
                          <a:effectLst/>
                        </a:rPr>
                        <a:t>12.04.2022 -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400">
                          <a:effectLst/>
                        </a:rPr>
                        <a:t>15.04.2022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8" marR="38058" marT="0" marB="0"/>
                </a:tc>
                <a:extLst>
                  <a:ext uri="{0D108BD9-81ED-4DB2-BD59-A6C34878D82A}">
                    <a16:rowId xmlns:a16="http://schemas.microsoft.com/office/drawing/2014/main" val="2892496216"/>
                  </a:ext>
                </a:extLst>
              </a:tr>
              <a:tr h="6924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400" dirty="0">
                          <a:effectLst/>
                        </a:rPr>
                        <a:t>Проведение оценки предметных и методических компетенций учителей по предметам: русский язык, математика, физика, химия, биология, литература, история, обществознание,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400" dirty="0">
                          <a:effectLst/>
                        </a:rPr>
                        <a:t>география</a:t>
                      </a:r>
                    </a:p>
                  </a:txBody>
                  <a:tcPr marL="38058" marR="38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400" dirty="0">
                          <a:effectLst/>
                        </a:rPr>
                        <a:t>18.04.2022 –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400" dirty="0">
                          <a:effectLst/>
                        </a:rPr>
                        <a:t>22.04.2022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8" marR="38058" marT="0" marB="0"/>
                </a:tc>
                <a:extLst>
                  <a:ext uri="{0D108BD9-81ED-4DB2-BD59-A6C34878D82A}">
                    <a16:rowId xmlns:a16="http://schemas.microsoft.com/office/drawing/2014/main" val="429471949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400" dirty="0">
                          <a:effectLst/>
                        </a:rPr>
                        <a:t>Август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этап. </a:t>
                      </a:r>
                    </a:p>
                  </a:txBody>
                  <a:tcPr marL="38058" marR="38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400" dirty="0">
                          <a:effectLst/>
                        </a:rPr>
                        <a:t>Проведение оценки методических компетенций учителей  (методистов) начальной школы и по предметам: технология, иностранный язык (английский, немецкий, французский)</a:t>
                      </a:r>
                    </a:p>
                  </a:txBody>
                  <a:tcPr marL="38058" marR="38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400" dirty="0">
                          <a:effectLst/>
                        </a:rPr>
                        <a:t>23.08.2022 –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400" dirty="0">
                          <a:effectLst/>
                        </a:rPr>
                        <a:t>30.08.2022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8" marR="38058" marT="0" marB="0"/>
                </a:tc>
                <a:extLst>
                  <a:ext uri="{0D108BD9-81ED-4DB2-BD59-A6C34878D82A}">
                    <a16:rowId xmlns:a16="http://schemas.microsoft.com/office/drawing/2014/main" val="3626572152"/>
                  </a:ext>
                </a:extLst>
              </a:tr>
              <a:tr h="8805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400" dirty="0">
                          <a:effectLst/>
                        </a:rPr>
                        <a:t>Сентябрь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этап.</a:t>
                      </a:r>
                    </a:p>
                  </a:txBody>
                  <a:tcPr marL="38058" marR="38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400" dirty="0">
                          <a:effectLst/>
                        </a:rPr>
                        <a:t>Проведение оценки предметных и методических компетенций учителей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400" dirty="0">
                          <a:effectLst/>
                        </a:rPr>
                        <a:t>начальной школы и по предметам: информатика, технология, иностранный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400" dirty="0">
                          <a:effectLst/>
                        </a:rPr>
                        <a:t>язык (английский, немецкий, французский)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8" marR="38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400" dirty="0">
                          <a:effectLst/>
                        </a:rPr>
                        <a:t>20.09.2022 –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400" dirty="0">
                          <a:effectLst/>
                        </a:rPr>
                        <a:t>23.09.2022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57225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58" marR="38058" marT="0" marB="0"/>
                </a:tc>
                <a:extLst>
                  <a:ext uri="{0D108BD9-81ED-4DB2-BD59-A6C34878D82A}">
                    <a16:rowId xmlns:a16="http://schemas.microsoft.com/office/drawing/2014/main" val="2297776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201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EFE71B4-0C1C-4AE3-B197-10A4D7F62230}"/>
              </a:ext>
            </a:extLst>
          </p:cNvPr>
          <p:cNvSpPr/>
          <p:nvPr/>
        </p:nvSpPr>
        <p:spPr>
          <a:xfrm>
            <a:off x="639193" y="127316"/>
            <a:ext cx="10724224" cy="166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lnSpc>
                <a:spcPct val="107000"/>
              </a:lnSpc>
              <a:spcAft>
                <a:spcPts val="800"/>
              </a:spcAft>
              <a:tabLst>
                <a:tab pos="65722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процедурах  Оценки  в апреле 2022 года участвовало 165 педагогов города. </a:t>
            </a:r>
          </a:p>
          <a:p>
            <a:pPr indent="540385" algn="ctr">
              <a:lnSpc>
                <a:spcPct val="107000"/>
              </a:lnSpc>
              <a:spcAft>
                <a:spcPts val="800"/>
              </a:spcAft>
              <a:tabLst>
                <a:tab pos="65722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них: 17 руководителей городских и районных методических объединений педагогов – кандидаты в методический актив Новосибирской области и 148 учителей-предметников муниципальных образовательных организаций Новосибирска. Участники Оценки, в соответствии с квотой, были определены из каждого административного района города Новосибирска.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E825EAF2-F4B2-44D9-AFC4-A6899A94B8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430648"/>
              </p:ext>
            </p:extLst>
          </p:nvPr>
        </p:nvGraphicFramePr>
        <p:xfrm>
          <a:off x="639193" y="1789438"/>
          <a:ext cx="11159232" cy="49182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6682">
                  <a:extLst>
                    <a:ext uri="{9D8B030D-6E8A-4147-A177-3AD203B41FA5}">
                      <a16:colId xmlns:a16="http://schemas.microsoft.com/office/drawing/2014/main" val="3699057002"/>
                    </a:ext>
                  </a:extLst>
                </a:gridCol>
                <a:gridCol w="421607">
                  <a:extLst>
                    <a:ext uri="{9D8B030D-6E8A-4147-A177-3AD203B41FA5}">
                      <a16:colId xmlns:a16="http://schemas.microsoft.com/office/drawing/2014/main" val="140097971"/>
                    </a:ext>
                  </a:extLst>
                </a:gridCol>
                <a:gridCol w="427561">
                  <a:extLst>
                    <a:ext uri="{9D8B030D-6E8A-4147-A177-3AD203B41FA5}">
                      <a16:colId xmlns:a16="http://schemas.microsoft.com/office/drawing/2014/main" val="465379271"/>
                    </a:ext>
                  </a:extLst>
                </a:gridCol>
                <a:gridCol w="427561">
                  <a:extLst>
                    <a:ext uri="{9D8B030D-6E8A-4147-A177-3AD203B41FA5}">
                      <a16:colId xmlns:a16="http://schemas.microsoft.com/office/drawing/2014/main" val="3226069050"/>
                    </a:ext>
                  </a:extLst>
                </a:gridCol>
                <a:gridCol w="421607">
                  <a:extLst>
                    <a:ext uri="{9D8B030D-6E8A-4147-A177-3AD203B41FA5}">
                      <a16:colId xmlns:a16="http://schemas.microsoft.com/office/drawing/2014/main" val="27744428"/>
                    </a:ext>
                  </a:extLst>
                </a:gridCol>
                <a:gridCol w="427561">
                  <a:extLst>
                    <a:ext uri="{9D8B030D-6E8A-4147-A177-3AD203B41FA5}">
                      <a16:colId xmlns:a16="http://schemas.microsoft.com/office/drawing/2014/main" val="4097749396"/>
                    </a:ext>
                  </a:extLst>
                </a:gridCol>
                <a:gridCol w="427561">
                  <a:extLst>
                    <a:ext uri="{9D8B030D-6E8A-4147-A177-3AD203B41FA5}">
                      <a16:colId xmlns:a16="http://schemas.microsoft.com/office/drawing/2014/main" val="2752841836"/>
                    </a:ext>
                  </a:extLst>
                </a:gridCol>
                <a:gridCol w="421607">
                  <a:extLst>
                    <a:ext uri="{9D8B030D-6E8A-4147-A177-3AD203B41FA5}">
                      <a16:colId xmlns:a16="http://schemas.microsoft.com/office/drawing/2014/main" val="2603929750"/>
                    </a:ext>
                  </a:extLst>
                </a:gridCol>
                <a:gridCol w="426570">
                  <a:extLst>
                    <a:ext uri="{9D8B030D-6E8A-4147-A177-3AD203B41FA5}">
                      <a16:colId xmlns:a16="http://schemas.microsoft.com/office/drawing/2014/main" val="1648440609"/>
                    </a:ext>
                  </a:extLst>
                </a:gridCol>
                <a:gridCol w="426570">
                  <a:extLst>
                    <a:ext uri="{9D8B030D-6E8A-4147-A177-3AD203B41FA5}">
                      <a16:colId xmlns:a16="http://schemas.microsoft.com/office/drawing/2014/main" val="1495566585"/>
                    </a:ext>
                  </a:extLst>
                </a:gridCol>
                <a:gridCol w="556522">
                  <a:extLst>
                    <a:ext uri="{9D8B030D-6E8A-4147-A177-3AD203B41FA5}">
                      <a16:colId xmlns:a16="http://schemas.microsoft.com/office/drawing/2014/main" val="3419209678"/>
                    </a:ext>
                  </a:extLst>
                </a:gridCol>
                <a:gridCol w="565452">
                  <a:extLst>
                    <a:ext uri="{9D8B030D-6E8A-4147-A177-3AD203B41FA5}">
                      <a16:colId xmlns:a16="http://schemas.microsoft.com/office/drawing/2014/main" val="1598924828"/>
                    </a:ext>
                  </a:extLst>
                </a:gridCol>
                <a:gridCol w="565452">
                  <a:extLst>
                    <a:ext uri="{9D8B030D-6E8A-4147-A177-3AD203B41FA5}">
                      <a16:colId xmlns:a16="http://schemas.microsoft.com/office/drawing/2014/main" val="3817905741"/>
                    </a:ext>
                  </a:extLst>
                </a:gridCol>
                <a:gridCol w="565452">
                  <a:extLst>
                    <a:ext uri="{9D8B030D-6E8A-4147-A177-3AD203B41FA5}">
                      <a16:colId xmlns:a16="http://schemas.microsoft.com/office/drawing/2014/main" val="325779662"/>
                    </a:ext>
                  </a:extLst>
                </a:gridCol>
                <a:gridCol w="565452">
                  <a:extLst>
                    <a:ext uri="{9D8B030D-6E8A-4147-A177-3AD203B41FA5}">
                      <a16:colId xmlns:a16="http://schemas.microsoft.com/office/drawing/2014/main" val="3873918890"/>
                    </a:ext>
                  </a:extLst>
                </a:gridCol>
                <a:gridCol w="565452">
                  <a:extLst>
                    <a:ext uri="{9D8B030D-6E8A-4147-A177-3AD203B41FA5}">
                      <a16:colId xmlns:a16="http://schemas.microsoft.com/office/drawing/2014/main" val="311063950"/>
                    </a:ext>
                  </a:extLst>
                </a:gridCol>
                <a:gridCol w="565452">
                  <a:extLst>
                    <a:ext uri="{9D8B030D-6E8A-4147-A177-3AD203B41FA5}">
                      <a16:colId xmlns:a16="http://schemas.microsoft.com/office/drawing/2014/main" val="1952330029"/>
                    </a:ext>
                  </a:extLst>
                </a:gridCol>
                <a:gridCol w="422600">
                  <a:extLst>
                    <a:ext uri="{9D8B030D-6E8A-4147-A177-3AD203B41FA5}">
                      <a16:colId xmlns:a16="http://schemas.microsoft.com/office/drawing/2014/main" val="643490910"/>
                    </a:ext>
                  </a:extLst>
                </a:gridCol>
                <a:gridCol w="421607">
                  <a:extLst>
                    <a:ext uri="{9D8B030D-6E8A-4147-A177-3AD203B41FA5}">
                      <a16:colId xmlns:a16="http://schemas.microsoft.com/office/drawing/2014/main" val="3572875724"/>
                    </a:ext>
                  </a:extLst>
                </a:gridCol>
                <a:gridCol w="565452">
                  <a:extLst>
                    <a:ext uri="{9D8B030D-6E8A-4147-A177-3AD203B41FA5}">
                      <a16:colId xmlns:a16="http://schemas.microsoft.com/office/drawing/2014/main" val="124580729"/>
                    </a:ext>
                  </a:extLst>
                </a:gridCol>
                <a:gridCol w="565452">
                  <a:extLst>
                    <a:ext uri="{9D8B030D-6E8A-4147-A177-3AD203B41FA5}">
                      <a16:colId xmlns:a16="http://schemas.microsoft.com/office/drawing/2014/main" val="2037829496"/>
                    </a:ext>
                  </a:extLst>
                </a:gridCol>
              </a:tblGrid>
              <a:tr h="140976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образование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12 по 15 апреля 2022 года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18 по 22 апреля 2022 года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участников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vert="vert270"/>
                </a:tc>
                <a:extLst>
                  <a:ext uri="{0D108BD9-81ED-4DB2-BD59-A6C34878D82A}">
                    <a16:rowId xmlns:a16="http://schemas.microsoft.com/office/drawing/2014/main" val="1932895650"/>
                  </a:ext>
                </a:extLst>
              </a:tr>
              <a:tr h="987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методических объединений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Учителя, в том числе слушатели ДПП ПК: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«Школа современного учителя. Развитие читательской грамотности»,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«Школа современного учителя. Развитие естественно-научной грамотности»,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««Школа современного учителя. Развитие Математической грамотности»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961361"/>
                  </a:ext>
                </a:extLst>
              </a:tr>
              <a:tr h="7149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/>
                </a:tc>
                <a:extLst>
                  <a:ext uri="{0D108BD9-81ED-4DB2-BD59-A6C34878D82A}">
                    <a16:rowId xmlns:a16="http://schemas.microsoft.com/office/drawing/2014/main" val="3280014357"/>
                  </a:ext>
                </a:extLst>
              </a:tr>
              <a:tr h="2421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 Новосибирск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extLst>
                  <a:ext uri="{0D108BD9-81ED-4DB2-BD59-A6C34878D82A}">
                    <a16:rowId xmlns:a16="http://schemas.microsoft.com/office/drawing/2014/main" val="1894192054"/>
                  </a:ext>
                </a:extLst>
              </a:tr>
              <a:tr h="2421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Дзержинский район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extLst>
                  <a:ext uri="{0D108BD9-81ED-4DB2-BD59-A6C34878D82A}">
                    <a16:rowId xmlns:a16="http://schemas.microsoft.com/office/drawing/2014/main" val="4002119207"/>
                  </a:ext>
                </a:extLst>
              </a:tr>
              <a:tr h="2421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Калининский район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extLst>
                  <a:ext uri="{0D108BD9-81ED-4DB2-BD59-A6C34878D82A}">
                    <a16:rowId xmlns:a16="http://schemas.microsoft.com/office/drawing/2014/main" val="306492927"/>
                  </a:ext>
                </a:extLst>
              </a:tr>
              <a:tr h="2421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Кировский район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extLst>
                  <a:ext uri="{0D108BD9-81ED-4DB2-BD59-A6C34878D82A}">
                    <a16:rowId xmlns:a16="http://schemas.microsoft.com/office/drawing/2014/main" val="498859245"/>
                  </a:ext>
                </a:extLst>
              </a:tr>
              <a:tr h="2421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Ленинский район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extLst>
                  <a:ext uri="{0D108BD9-81ED-4DB2-BD59-A6C34878D82A}">
                    <a16:rowId xmlns:a16="http://schemas.microsoft.com/office/drawing/2014/main" val="3920145311"/>
                  </a:ext>
                </a:extLst>
              </a:tr>
              <a:tr h="2421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Октябрьский район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extLst>
                  <a:ext uri="{0D108BD9-81ED-4DB2-BD59-A6C34878D82A}">
                    <a16:rowId xmlns:a16="http://schemas.microsoft.com/office/drawing/2014/main" val="2355777831"/>
                  </a:ext>
                </a:extLst>
              </a:tr>
              <a:tr h="2421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Первомайский район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extLst>
                  <a:ext uri="{0D108BD9-81ED-4DB2-BD59-A6C34878D82A}">
                    <a16:rowId xmlns:a16="http://schemas.microsoft.com/office/drawing/2014/main" val="570328353"/>
                  </a:ext>
                </a:extLst>
              </a:tr>
              <a:tr h="2421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Советский район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extLst>
                  <a:ext uri="{0D108BD9-81ED-4DB2-BD59-A6C34878D82A}">
                    <a16:rowId xmlns:a16="http://schemas.microsoft.com/office/drawing/2014/main" val="875712039"/>
                  </a:ext>
                </a:extLst>
              </a:tr>
              <a:tr h="2421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Центральный округ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1" marR="43501" marT="0" marB="0" anchor="ctr"/>
                </a:tc>
                <a:extLst>
                  <a:ext uri="{0D108BD9-81ED-4DB2-BD59-A6C34878D82A}">
                    <a16:rowId xmlns:a16="http://schemas.microsoft.com/office/drawing/2014/main" val="2124265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5343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E301179-BC93-4FC0-A8FD-0855C9147698}"/>
              </a:ext>
            </a:extLst>
          </p:cNvPr>
          <p:cNvSpPr/>
          <p:nvPr/>
        </p:nvSpPr>
        <p:spPr>
          <a:xfrm>
            <a:off x="250054" y="809504"/>
            <a:ext cx="11691891" cy="5674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Руководители общеобразовательных организаций города Новосибирска по согласованию с районными методическими объединениями педагогов определили участников процедуры Оценки.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Ответственные методисты за проведение Оценки в административных районах города Новосибирска сформировали списки участников  в соответствии с квотой.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57225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установленные сроки (до 07.04.2022) муниципальным координатором осуществлена передача списка участников Оценки региональному оператору.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57225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Муниципальным оператором МАУ ДПО «НИСО»  в период проведения процедур оценки осуществлялась координация деятельности ответственных методистов в районах города, ответственных за организацию процедур оценки в пунктах ее проведения, обеспечивалась доставка диагностических материалов в пункты проведения и результатов Оценки региональному координатору.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57225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участников Оценки был подготовлен и передан 05.04.2022 г. пакет информационных материалов по вопросам содержания процедуры оценки предметных и методических компетенций, организован и проведен 08.04.2022 г. информационный вебинар, в рамках которого разъяснены основные содержательные и организационные аспекты Оценки. Опыт  успешного участия в оценочных процедурах в 2021 году был представлен Барановой И. Ю., учителем МБОУ СОШ № 59, руководителем  городского методического объединения учителей химии и биологии.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128B18-7AF9-4BFD-8E77-42B845372C8E}"/>
              </a:ext>
            </a:extLst>
          </p:cNvPr>
          <p:cNvSpPr txBox="1"/>
          <p:nvPr/>
        </p:nvSpPr>
        <p:spPr>
          <a:xfrm>
            <a:off x="1562472" y="205318"/>
            <a:ext cx="8824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процедуре Оценки</a:t>
            </a:r>
          </a:p>
        </p:txBody>
      </p:sp>
    </p:spTree>
    <p:extLst>
      <p:ext uri="{BB962C8B-B14F-4D97-AF65-F5344CB8AC3E}">
        <p14:creationId xmlns:p14="http://schemas.microsoft.com/office/powerpoint/2010/main" val="4161670758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893</TotalTime>
  <Words>4754</Words>
  <Application>Microsoft Office PowerPoint</Application>
  <PresentationFormat>Широкоэкранный</PresentationFormat>
  <Paragraphs>1901</Paragraphs>
  <Slides>32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Tahoma</vt:lpstr>
      <vt:lpstr>Times New Roman</vt:lpstr>
      <vt:lpstr>Ретро</vt:lpstr>
      <vt:lpstr>Итоги участия педагогов города Новосибирска в  1 этапе оценки предметных и методических компетенций  и апробации примерных рабочих программ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Апробация примерных рабочих программ в образовательных организациях города Новосибирска</dc:title>
  <dc:creator>Суворова Ирина Николаевна</dc:creator>
  <cp:lastModifiedBy>Irija</cp:lastModifiedBy>
  <cp:revision>39</cp:revision>
  <dcterms:created xsi:type="dcterms:W3CDTF">2022-01-12T04:13:32Z</dcterms:created>
  <dcterms:modified xsi:type="dcterms:W3CDTF">2022-08-17T17:15:47Z</dcterms:modified>
</cp:coreProperties>
</file>