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91" r:id="rId7"/>
    <p:sldId id="294" r:id="rId8"/>
    <p:sldId id="295" r:id="rId9"/>
    <p:sldId id="296" r:id="rId10"/>
    <p:sldId id="292" r:id="rId11"/>
    <p:sldId id="264" r:id="rId12"/>
    <p:sldId id="298" r:id="rId13"/>
    <p:sldId id="299" r:id="rId14"/>
    <p:sldId id="303" r:id="rId15"/>
    <p:sldId id="300" r:id="rId16"/>
    <p:sldId id="304" r:id="rId17"/>
    <p:sldId id="301" r:id="rId18"/>
    <p:sldId id="305" r:id="rId19"/>
    <p:sldId id="302" r:id="rId20"/>
    <p:sldId id="306" r:id="rId21"/>
    <p:sldId id="286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Academy" pitchFamily="2" charset="0"/>
      <p:regular r:id="rId27"/>
      <p:bold r:id="rId28"/>
      <p:italic r:id="rId29"/>
      <p:boldItalic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  <p:embeddedFont>
      <p:font typeface="AG Opus-Bold" panose="020BE200000000000000" pitchFamily="34" charset="0"/>
      <p:bold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35" y="-82"/>
      </p:cViewPr>
      <p:guideLst>
        <p:guide orient="horz" pos="2432"/>
        <p:guide orient="horz" pos="2115"/>
        <p:guide orient="horz" pos="164"/>
        <p:guide orient="horz" pos="592"/>
        <p:guide orient="horz" pos="4156"/>
        <p:guide orient="horz" pos="925"/>
        <p:guide pos="567"/>
        <p:guide pos="2880"/>
        <p:guide pos="1882"/>
        <p:guide pos="158"/>
        <p:guide pos="5602"/>
        <p:guide pos="27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12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950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64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0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31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47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68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36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5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37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54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6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8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0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68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60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713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353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1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8640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14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93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0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75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598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92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33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162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11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142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944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194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965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54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761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978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652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50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3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45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253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563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261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958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28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517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973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940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46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18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933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5660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924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413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202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25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34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1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8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0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6A299-B34F-4493-9D16-52C2ED0ACD4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7078B-7D7B-41C4-954F-7BECAC9FB7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0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73" y="4509120"/>
            <a:ext cx="2780802" cy="18538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955" y="4521636"/>
            <a:ext cx="2762029" cy="18413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6" y="4545668"/>
            <a:ext cx="2725979" cy="18173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3216" y="542834"/>
            <a:ext cx="9144000" cy="346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solidFill>
                  <a:srgbClr val="0070C0"/>
                </a:solidFill>
                <a:latin typeface="AG Opus-Bold" panose="020BE200000000000000"/>
              </a:rPr>
              <a:t>Наставничество как инструмент корпоративного обучения </a:t>
            </a:r>
            <a:r>
              <a:rPr lang="ru-RU" sz="5000" b="1" dirty="0" err="1">
                <a:solidFill>
                  <a:srgbClr val="0070C0"/>
                </a:solidFill>
                <a:latin typeface="AG Opus-Bold" panose="020BE200000000000000"/>
              </a:rPr>
              <a:t>ЦРТДиЮ</a:t>
            </a:r>
            <a:r>
              <a:rPr lang="ru-RU" sz="5000" b="1" dirty="0">
                <a:solidFill>
                  <a:srgbClr val="0070C0"/>
                </a:solidFill>
                <a:latin typeface="AG Opus-Bold" panose="020BE200000000000000"/>
              </a:rPr>
              <a:t> «</a:t>
            </a:r>
            <a:r>
              <a:rPr lang="ru-RU" sz="5000" b="1" dirty="0" err="1">
                <a:solidFill>
                  <a:srgbClr val="0070C0"/>
                </a:solidFill>
                <a:latin typeface="AG Opus-Bold" panose="020BE200000000000000"/>
              </a:rPr>
              <a:t>Заельцовский</a:t>
            </a:r>
            <a:r>
              <a:rPr lang="ru-RU" sz="5000" b="1" dirty="0">
                <a:solidFill>
                  <a:srgbClr val="0070C0"/>
                </a:solidFill>
                <a:latin typeface="AG Opus-Bold" panose="020BE200000000000000"/>
              </a:rPr>
              <a:t>»</a:t>
            </a:r>
            <a:endParaRPr lang="ru-RU" sz="5000" dirty="0">
              <a:solidFill>
                <a:srgbClr val="0070C0"/>
              </a:solidFill>
              <a:latin typeface="AG Opus-Bold" panose="020BE200000000000000"/>
            </a:endParaRPr>
          </a:p>
          <a:p>
            <a:pPr algn="ctr">
              <a:lnSpc>
                <a:spcPct val="110000"/>
              </a:lnSpc>
            </a:pPr>
            <a:endParaRPr lang="ru-RU" b="1" dirty="0">
              <a:solidFill>
                <a:srgbClr val="0070C0"/>
              </a:solidFill>
              <a:latin typeface="AG Opus-Bold" panose="020BE200000000000000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67544" y="6165304"/>
            <a:ext cx="8208912" cy="144016"/>
            <a:chOff x="691952" y="4653136"/>
            <a:chExt cx="8208912" cy="144016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691952" y="4653136"/>
              <a:ext cx="82089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691952" y="4725144"/>
              <a:ext cx="82089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691952" y="4797152"/>
              <a:ext cx="82089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026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1819"/>
            <a:ext cx="9144000" cy="1107996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3000" b="1" dirty="0" smtClean="0">
                <a:solidFill>
                  <a:srgbClr val="C00000"/>
                </a:solidFill>
                <a:latin typeface="Academy" pitchFamily="2" charset="0"/>
              </a:rPr>
              <a:t>«ПРИРОДА ДВИЖЕНИЯ»</a:t>
            </a:r>
            <a:r>
              <a:rPr lang="ru-RU" sz="3000" b="1" dirty="0">
                <a:solidFill>
                  <a:srgbClr val="C00000"/>
                </a:solidFill>
                <a:latin typeface="Academy" pitchFamily="2" charset="0"/>
              </a:rPr>
              <a:t/>
            </a:r>
            <a:br>
              <a:rPr lang="ru-RU" sz="3000" b="1" dirty="0">
                <a:solidFill>
                  <a:srgbClr val="C00000"/>
                </a:solidFill>
                <a:latin typeface="Academy" pitchFamily="2" charset="0"/>
              </a:rPr>
            </a:b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 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ЗАНЯТИЕ  ПО  СОВРЕМЕННОЙ ХОРЕОГРАФИИ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В СТУДИИ СОВРЕМЕННОГО ТАНЦА «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XXI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ВЕК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cademy" pitchFamily="2" charset="0"/>
              </a:rPr>
              <a:t>»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cademy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" r="2525"/>
          <a:stretch/>
        </p:blipFill>
        <p:spPr>
          <a:xfrm>
            <a:off x="4703117" y="1556792"/>
            <a:ext cx="2748608" cy="41497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t="1805" r="5006" b="1805"/>
          <a:stretch/>
        </p:blipFill>
        <p:spPr>
          <a:xfrm>
            <a:off x="1692274" y="1556792"/>
            <a:ext cx="2735263" cy="4176711"/>
          </a:xfrm>
          <a:prstGeom prst="rect">
            <a:avLst/>
          </a:prstGeom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1692275" y="5889466"/>
            <a:ext cx="2735263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СЕДЫХ</a:t>
            </a: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/>
            </a:r>
            <a:b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</a:b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Ирина Николаевна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4716463" y="5876900"/>
            <a:ext cx="2735262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ТАСОВА</a:t>
            </a: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/>
            </a:r>
            <a:b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</a:br>
            <a:r>
              <a:rPr lang="ru-RU" sz="20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Тогжан</a:t>
            </a: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 </a:t>
            </a:r>
            <a:r>
              <a:rPr lang="ru-RU" sz="20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Жулдыбаевна</a:t>
            </a:r>
            <a:endParaRPr lang="ru-RU" sz="2000" dirty="0" smtClean="0">
              <a:solidFill>
                <a:prstClr val="black">
                  <a:lumMod val="65000"/>
                  <a:lumOff val="35000"/>
                </a:prstClr>
              </a:solidFill>
              <a:latin typeface="Academ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16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70731" y="186581"/>
            <a:ext cx="8802538" cy="6484838"/>
            <a:chOff x="179512" y="184522"/>
            <a:chExt cx="8802538" cy="6484838"/>
          </a:xfrm>
        </p:grpSpPr>
        <p:pic>
          <p:nvPicPr>
            <p:cNvPr id="2" name="Рисунок 1"/>
            <p:cNvPicPr/>
            <p:nvPr/>
          </p:nvPicPr>
          <p:blipFill rotWithShape="1">
            <a:blip r:embed="rId2"/>
            <a:srcRect t="14629" b="21843"/>
            <a:stretch/>
          </p:blipFill>
          <p:spPr bwMode="auto">
            <a:xfrm>
              <a:off x="179512" y="184522"/>
              <a:ext cx="5544616" cy="31724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" name="Рисунок 2"/>
            <p:cNvPicPr/>
            <p:nvPr/>
          </p:nvPicPr>
          <p:blipFill rotWithShape="1">
            <a:blip r:embed="rId3"/>
            <a:srcRect l="1" t="15230" r="1085" b="22445"/>
            <a:stretch/>
          </p:blipFill>
          <p:spPr bwMode="auto">
            <a:xfrm>
              <a:off x="3419872" y="3429000"/>
              <a:ext cx="5562178" cy="32403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Рисунок 5"/>
            <p:cNvPicPr/>
            <p:nvPr/>
          </p:nvPicPr>
          <p:blipFill rotWithShape="1">
            <a:blip r:embed="rId4"/>
            <a:srcRect l="38316" t="21042" r="3527" b="31062"/>
            <a:stretch/>
          </p:blipFill>
          <p:spPr bwMode="auto">
            <a:xfrm>
              <a:off x="179512" y="3961903"/>
              <a:ext cx="2951653" cy="216045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Рисунок 6"/>
            <p:cNvPicPr/>
            <p:nvPr/>
          </p:nvPicPr>
          <p:blipFill rotWithShape="1">
            <a:blip r:embed="rId5"/>
            <a:srcRect l="48896" t="37274" b="28458"/>
            <a:stretch/>
          </p:blipFill>
          <p:spPr bwMode="auto">
            <a:xfrm>
              <a:off x="5946115" y="1025525"/>
              <a:ext cx="3035935" cy="16287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442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1819"/>
            <a:ext cx="9144000" cy="1107996"/>
          </a:xfr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cademy" pitchFamily="2" charset="0"/>
              </a:rPr>
              <a:t>«НЕПОВТОРИМЫЙ ОБРАЗ»</a:t>
            </a:r>
            <a:r>
              <a:rPr lang="ru-RU" sz="2800" b="1" dirty="0" smtClean="0">
                <a:latin typeface="Academy" pitchFamily="2" charset="0"/>
              </a:rPr>
              <a:t/>
            </a:r>
            <a:br>
              <a:rPr lang="ru-RU" sz="2800" b="1" dirty="0" smtClean="0">
                <a:latin typeface="Academy" pitchFamily="2" charset="0"/>
              </a:rPr>
            </a:b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 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ЗАНЯТИЕ ПО ДИЗАЙНУ ОДЕЖДЫ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В ДИЗАЙН-СТУДИИ «КВИЛТ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cademy" pitchFamily="2" charset="0"/>
              </a:rPr>
              <a:t>»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cademy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707" r="1587" b="707"/>
          <a:stretch/>
        </p:blipFill>
        <p:spPr>
          <a:xfrm>
            <a:off x="4703117" y="1556544"/>
            <a:ext cx="2748608" cy="41767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t="778" r="1430"/>
          <a:stretch/>
        </p:blipFill>
        <p:spPr>
          <a:xfrm>
            <a:off x="1692274" y="1556544"/>
            <a:ext cx="2735263" cy="4176711"/>
          </a:xfrm>
          <a:prstGeom prst="rect">
            <a:avLst/>
          </a:prstGeom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1692275" y="5889466"/>
            <a:ext cx="2735263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ЕРМАКОВА</a:t>
            </a: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/>
            </a:r>
            <a:b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</a:b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Ксения Сергеевна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4716463" y="5876900"/>
            <a:ext cx="2735262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ПУРТОВА</a:t>
            </a: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/>
            </a:r>
            <a:b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</a:b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Светлана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396092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43508" y="195034"/>
            <a:ext cx="8856984" cy="6467933"/>
            <a:chOff x="107504" y="147514"/>
            <a:chExt cx="8856984" cy="6467933"/>
          </a:xfrm>
        </p:grpSpPr>
        <p:pic>
          <p:nvPicPr>
            <p:cNvPr id="2" name="Рисунок 1"/>
            <p:cNvPicPr/>
            <p:nvPr/>
          </p:nvPicPr>
          <p:blipFill rotWithShape="1">
            <a:blip r:embed="rId2"/>
            <a:srcRect t="16634" b="16232"/>
            <a:stretch/>
          </p:blipFill>
          <p:spPr bwMode="auto">
            <a:xfrm>
              <a:off x="1601470" y="147514"/>
              <a:ext cx="5941060" cy="31908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" name="Рисунок 2"/>
            <p:cNvPicPr/>
            <p:nvPr/>
          </p:nvPicPr>
          <p:blipFill rotWithShape="1">
            <a:blip r:embed="rId3"/>
            <a:srcRect l="32025" t="17034" r="6894" b="20842"/>
            <a:stretch/>
          </p:blipFill>
          <p:spPr bwMode="auto">
            <a:xfrm>
              <a:off x="107504" y="3436987"/>
              <a:ext cx="3629025" cy="31687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Рисунок 3"/>
            <p:cNvPicPr/>
            <p:nvPr/>
          </p:nvPicPr>
          <p:blipFill rotWithShape="1">
            <a:blip r:embed="rId4"/>
            <a:srcRect l="14749" t="16433" b="15230"/>
            <a:stretch/>
          </p:blipFill>
          <p:spPr bwMode="auto">
            <a:xfrm>
              <a:off x="3923928" y="3438686"/>
              <a:ext cx="5040560" cy="317676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728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1819"/>
            <a:ext cx="9144000" cy="1107996"/>
          </a:xfr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cademy" pitchFamily="2" charset="0"/>
              </a:rPr>
              <a:t>«БРАСЛЕТ В ТЕХНИКЕ НЕРИКОМИ»</a:t>
            </a:r>
            <a:r>
              <a:rPr lang="ru-RU" sz="2800" b="1" dirty="0" smtClean="0">
                <a:latin typeface="Academy" pitchFamily="2" charset="0"/>
              </a:rPr>
              <a:t/>
            </a:r>
            <a:br>
              <a:rPr lang="ru-RU" sz="2800" b="1" dirty="0" smtClean="0">
                <a:latin typeface="Academy" pitchFamily="2" charset="0"/>
              </a:rPr>
            </a:b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 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ЗАНЯТИЕ ПО  КЕРАМИКЕ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В СТУДИИ КЕРАМИКИ «СКИФ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cademy" pitchFamily="2" charset="0"/>
              </a:rPr>
              <a:t>»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cademy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1689" r="493" b="-275"/>
          <a:stretch/>
        </p:blipFill>
        <p:spPr>
          <a:xfrm>
            <a:off x="4703117" y="1556544"/>
            <a:ext cx="2748608" cy="41767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t="11716" r="9536" b="3268"/>
          <a:stretch/>
        </p:blipFill>
        <p:spPr>
          <a:xfrm>
            <a:off x="1691680" y="1556544"/>
            <a:ext cx="2735263" cy="4176712"/>
          </a:xfrm>
          <a:prstGeom prst="rect">
            <a:avLst/>
          </a:prstGeom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1692275" y="5889466"/>
            <a:ext cx="2735263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КРЫЛАСОВА</a:t>
            </a: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/>
            </a:r>
            <a:b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</a:b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Мария Анатольевна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4716463" y="5876900"/>
            <a:ext cx="2735262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СУРЖА</a:t>
            </a: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/>
            </a:r>
            <a:b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</a:b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Ирина Борисовна</a:t>
            </a:r>
          </a:p>
        </p:txBody>
      </p:sp>
    </p:spTree>
    <p:extLst>
      <p:ext uri="{BB962C8B-B14F-4D97-AF65-F5344CB8AC3E}">
        <p14:creationId xmlns:p14="http://schemas.microsoft.com/office/powerpoint/2010/main" val="199942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9301" y="405979"/>
            <a:ext cx="8585398" cy="6046043"/>
            <a:chOff x="179512" y="332656"/>
            <a:chExt cx="8585398" cy="6046043"/>
          </a:xfrm>
        </p:grpSpPr>
        <p:pic>
          <p:nvPicPr>
            <p:cNvPr id="3" name="Рисунок 2"/>
            <p:cNvPicPr/>
            <p:nvPr/>
          </p:nvPicPr>
          <p:blipFill rotWithShape="1">
            <a:blip r:embed="rId2"/>
            <a:srcRect l="8016" t="19639" r="25293" b="24649"/>
            <a:stretch/>
          </p:blipFill>
          <p:spPr bwMode="auto">
            <a:xfrm>
              <a:off x="179512" y="3559299"/>
              <a:ext cx="3816424" cy="28194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Рисунок 3"/>
            <p:cNvPicPr/>
            <p:nvPr/>
          </p:nvPicPr>
          <p:blipFill rotWithShape="1">
            <a:blip r:embed="rId3"/>
            <a:srcRect l="20841" t="15230" r="2528" b="25451"/>
            <a:stretch/>
          </p:blipFill>
          <p:spPr bwMode="auto">
            <a:xfrm>
              <a:off x="4211960" y="3559299"/>
              <a:ext cx="4552950" cy="28194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Рисунок 4"/>
            <p:cNvPicPr/>
            <p:nvPr/>
          </p:nvPicPr>
          <p:blipFill rotWithShape="1">
            <a:blip r:embed="rId4"/>
            <a:srcRect t="15431" b="23448"/>
            <a:stretch/>
          </p:blipFill>
          <p:spPr bwMode="auto">
            <a:xfrm>
              <a:off x="1439652" y="332656"/>
              <a:ext cx="6264696" cy="302433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971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3220" y="261963"/>
            <a:ext cx="9144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УЧАСТНИКИ КОНКУРСА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апрель</a:t>
            </a:r>
            <a:br>
              <a:rPr lang="ru-RU" sz="2000" b="1" dirty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b="1" dirty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2022-2023 учебный </a:t>
            </a: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</a:t>
            </a:r>
            <a:endParaRPr lang="ru-RU" sz="3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-2" y="1894340"/>
            <a:ext cx="9324530" cy="4128568"/>
            <a:chOff x="-2" y="1894340"/>
            <a:chExt cx="9324530" cy="4128568"/>
          </a:xfrm>
        </p:grpSpPr>
        <p:sp>
          <p:nvSpPr>
            <p:cNvPr id="5" name="Прямоугольник 4"/>
            <p:cNvSpPr/>
            <p:nvPr/>
          </p:nvSpPr>
          <p:spPr>
            <a:xfrm rot="16200000">
              <a:off x="4453441" y="-875697"/>
              <a:ext cx="237117" cy="9144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02" y="1895150"/>
              <a:ext cx="1945980" cy="194598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166823" y="2360309"/>
              <a:ext cx="2765217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285750" indent="-285750">
                <a:lnSpc>
                  <a:spcPct val="150000"/>
                </a:lnSpc>
                <a:buClr>
                  <a:srgbClr val="0070C0"/>
                </a:buClr>
                <a:buFont typeface="Wingdings" panose="05000000000000000000" pitchFamily="2" charset="2"/>
                <a:buChar char="§"/>
              </a:pPr>
              <a:r>
                <a:rPr lang="ru-RU" sz="2000" b="1" dirty="0" err="1" smtClean="0">
                  <a:latin typeface="AG Opus-Bold" panose="020BE200000000000000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Тасова</a:t>
              </a:r>
              <a:r>
                <a:rPr lang="ru-RU" sz="2000" b="1" dirty="0" smtClean="0">
                  <a:latin typeface="AG Opus-Bold" panose="020BE200000000000000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Т.Ж.</a:t>
              </a:r>
            </a:p>
            <a:p>
              <a:pPr marL="285750" indent="-285750">
                <a:lnSpc>
                  <a:spcPct val="150000"/>
                </a:lnSpc>
                <a:buClr>
                  <a:srgbClr val="0070C0"/>
                </a:buClr>
                <a:buFont typeface="Wingdings" panose="05000000000000000000" pitchFamily="2" charset="2"/>
                <a:buChar char="§"/>
              </a:pPr>
              <a:r>
                <a:rPr lang="ru-RU" sz="2000" b="1" dirty="0" smtClean="0">
                  <a:latin typeface="AG Opus-Bold" panose="020BE200000000000000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Новожилова А.А</a:t>
              </a:r>
              <a:r>
                <a:rPr lang="ru-RU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29" r="16829" b="11545"/>
            <a:stretch/>
          </p:blipFill>
          <p:spPr>
            <a:xfrm>
              <a:off x="4819435" y="1894340"/>
              <a:ext cx="1947600" cy="19476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680541" y="2382655"/>
              <a:ext cx="2643987" cy="9709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285750" indent="-285750">
                <a:lnSpc>
                  <a:spcPct val="150000"/>
                </a:lnSpc>
                <a:buClr>
                  <a:srgbClr val="0070C0"/>
                </a:buClr>
                <a:buFont typeface="Wingdings" panose="05000000000000000000" pitchFamily="2" charset="2"/>
                <a:buChar char="§"/>
              </a:pPr>
              <a:r>
                <a:rPr lang="ru-RU" sz="2000" b="1" dirty="0" err="1" smtClean="0">
                  <a:latin typeface="AG Opus-Bold" panose="020BE200000000000000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Смутнев</a:t>
              </a:r>
              <a:r>
                <a:rPr lang="ru-RU" sz="2000" b="1" dirty="0" smtClean="0">
                  <a:latin typeface="AG Opus-Bold" panose="020BE200000000000000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А.В.</a:t>
              </a:r>
            </a:p>
            <a:p>
              <a:pPr marL="285750" indent="-285750">
                <a:lnSpc>
                  <a:spcPct val="150000"/>
                </a:lnSpc>
                <a:buClr>
                  <a:srgbClr val="0070C0"/>
                </a:buClr>
                <a:buFont typeface="Wingdings" panose="05000000000000000000" pitchFamily="2" charset="2"/>
                <a:buChar char="§"/>
              </a:pPr>
              <a:r>
                <a:rPr lang="ru-RU" sz="2000" b="1" dirty="0" err="1" smtClean="0">
                  <a:latin typeface="AG Opus-Bold" panose="020BE200000000000000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Колсанов</a:t>
              </a:r>
              <a:r>
                <a:rPr lang="ru-RU" sz="2000" b="1" dirty="0" smtClean="0">
                  <a:latin typeface="AG Opus-Bold" panose="020BE200000000000000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В.Е.</a:t>
              </a:r>
              <a:endParaRPr lang="ru-RU" sz="2000" b="1" dirty="0"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02" y="4076118"/>
              <a:ext cx="1945980" cy="194598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166823" y="4541277"/>
              <a:ext cx="2643987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285750" indent="-285750">
                <a:lnSpc>
                  <a:spcPct val="150000"/>
                </a:lnSpc>
                <a:buClr>
                  <a:srgbClr val="0070C0"/>
                </a:buClr>
                <a:buFont typeface="Wingdings" panose="05000000000000000000" pitchFamily="2" charset="2"/>
                <a:buChar char="§"/>
              </a:pPr>
              <a:r>
                <a:rPr lang="ru-RU" sz="2000" b="1" dirty="0" smtClean="0">
                  <a:latin typeface="AG Opus-Bold" panose="020BE200000000000000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Пуртова С.А.</a:t>
              </a:r>
            </a:p>
            <a:p>
              <a:pPr marL="285750" indent="-285750">
                <a:lnSpc>
                  <a:spcPct val="150000"/>
                </a:lnSpc>
                <a:buClr>
                  <a:srgbClr val="0070C0"/>
                </a:buClr>
                <a:buFont typeface="Wingdings" panose="05000000000000000000" pitchFamily="2" charset="2"/>
                <a:buChar char="§"/>
              </a:pPr>
              <a:r>
                <a:rPr lang="ru-RU" sz="2000" b="1" dirty="0" smtClean="0">
                  <a:latin typeface="AG Opus-Bold" panose="020BE200000000000000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Волкова Е.Д</a:t>
              </a:r>
              <a:r>
                <a:rPr lang="ru-RU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14010" y="4075308"/>
              <a:ext cx="1947600" cy="19476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680541" y="4563623"/>
              <a:ext cx="2643987" cy="9709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285750" indent="-285750">
                <a:lnSpc>
                  <a:spcPct val="150000"/>
                </a:lnSpc>
                <a:buClr>
                  <a:srgbClr val="0070C0"/>
                </a:buClr>
                <a:buFont typeface="Wingdings" panose="05000000000000000000" pitchFamily="2" charset="2"/>
                <a:buChar char="§"/>
              </a:pPr>
              <a:r>
                <a:rPr lang="ru-RU" sz="2000" b="1" dirty="0" smtClean="0">
                  <a:latin typeface="AG Opus-Bold" panose="020BE200000000000000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Игнатенко А.А.</a:t>
              </a:r>
            </a:p>
            <a:p>
              <a:pPr marL="285750" indent="-285750">
                <a:lnSpc>
                  <a:spcPct val="150000"/>
                </a:lnSpc>
                <a:buClr>
                  <a:srgbClr val="0070C0"/>
                </a:buClr>
                <a:buFont typeface="Wingdings" panose="05000000000000000000" pitchFamily="2" charset="2"/>
                <a:buChar char="§"/>
              </a:pPr>
              <a:r>
                <a:rPr lang="ru-RU" sz="2000" b="1" dirty="0" smtClean="0">
                  <a:latin typeface="AG Opus-Bold" panose="020BE200000000000000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Кравченко Н.А.</a:t>
              </a:r>
              <a:endParaRPr lang="ru-RU" sz="2000" b="1" dirty="0"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123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859066"/>
            <a:ext cx="878497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prstClr val="black"/>
                </a:solidFill>
                <a:latin typeface="AG Opus-Bold" panose="020BE200000000000000"/>
              </a:rPr>
              <a:t>Корпоративное обучение </a:t>
            </a:r>
            <a:r>
              <a:rPr lang="ru-RU" sz="4000" dirty="0" smtClean="0">
                <a:solidFill>
                  <a:prstClr val="black"/>
                </a:solidFill>
                <a:latin typeface="AG Opus-Bold" panose="020BE200000000000000"/>
              </a:rPr>
              <a:t>– </a:t>
            </a:r>
          </a:p>
          <a:p>
            <a:pPr algn="ctr"/>
            <a:r>
              <a:rPr lang="ru-RU" sz="3200" dirty="0" smtClean="0">
                <a:latin typeface="AG Opus-Bold" panose="020BE200000000000000"/>
              </a:rPr>
              <a:t>процесс</a:t>
            </a:r>
            <a:r>
              <a:rPr lang="ru-RU" sz="3200" dirty="0">
                <a:latin typeface="AG Opus-Bold" panose="020BE200000000000000"/>
              </a:rPr>
              <a:t>, </a:t>
            </a:r>
            <a:r>
              <a:rPr lang="ru-RU" sz="3200" dirty="0" smtClean="0">
                <a:latin typeface="AG Opus-Bold" panose="020BE200000000000000"/>
              </a:rPr>
              <a:t>организованный и</a:t>
            </a:r>
            <a:br>
              <a:rPr lang="ru-RU" sz="3200" dirty="0" smtClean="0">
                <a:latin typeface="AG Opus-Bold" panose="020BE200000000000000"/>
              </a:rPr>
            </a:br>
            <a:r>
              <a:rPr lang="ru-RU" sz="3200" dirty="0" smtClean="0">
                <a:latin typeface="AG Opus-Bold" panose="020BE200000000000000"/>
              </a:rPr>
              <a:t>инициированный компанией,</a:t>
            </a:r>
            <a:br>
              <a:rPr lang="ru-RU" sz="3200" dirty="0" smtClean="0">
                <a:latin typeface="AG Opus-Bold" panose="020BE200000000000000"/>
              </a:rPr>
            </a:br>
            <a:r>
              <a:rPr lang="ru-RU" sz="3200" dirty="0" smtClean="0">
                <a:latin typeface="AG Opus-Bold" panose="020BE200000000000000"/>
              </a:rPr>
              <a:t>направленный </a:t>
            </a:r>
            <a:r>
              <a:rPr lang="ru-RU" sz="3200" dirty="0">
                <a:latin typeface="AG Opus-Bold" panose="020BE200000000000000"/>
              </a:rPr>
              <a:t>на </a:t>
            </a:r>
            <a:r>
              <a:rPr lang="ru-RU" sz="3200" dirty="0" smtClean="0">
                <a:latin typeface="AG Opus-Bold" panose="020BE200000000000000"/>
              </a:rPr>
              <a:t>стимулирование</a:t>
            </a:r>
            <a:br>
              <a:rPr lang="ru-RU" sz="3200" dirty="0" smtClean="0">
                <a:latin typeface="AG Opus-Bold" panose="020BE200000000000000"/>
              </a:rPr>
            </a:br>
            <a:r>
              <a:rPr lang="ru-RU" sz="3200" dirty="0" smtClean="0">
                <a:latin typeface="AG Opus-Bold" panose="020BE200000000000000"/>
              </a:rPr>
              <a:t>повышения профессионального уровня</a:t>
            </a:r>
            <a:br>
              <a:rPr lang="ru-RU" sz="3200" dirty="0" smtClean="0">
                <a:latin typeface="AG Opus-Bold" panose="020BE200000000000000"/>
              </a:rPr>
            </a:br>
            <a:r>
              <a:rPr lang="ru-RU" sz="3200" dirty="0" smtClean="0">
                <a:latin typeface="AG Opus-Bold" panose="020BE200000000000000"/>
              </a:rPr>
              <a:t>ее работников, с целью увеличения </a:t>
            </a:r>
            <a:r>
              <a:rPr lang="ru-RU" sz="3200" dirty="0">
                <a:latin typeface="AG Opus-Bold" panose="020BE200000000000000"/>
              </a:rPr>
              <a:t>их </a:t>
            </a:r>
            <a:r>
              <a:rPr lang="ru-RU" sz="3200" dirty="0" smtClean="0">
                <a:latin typeface="AG Opus-Bold" panose="020BE200000000000000"/>
              </a:rPr>
              <a:t>вклада</a:t>
            </a:r>
            <a:br>
              <a:rPr lang="ru-RU" sz="3200" dirty="0" smtClean="0">
                <a:latin typeface="AG Opus-Bold" panose="020BE200000000000000"/>
              </a:rPr>
            </a:br>
            <a:r>
              <a:rPr lang="ru-RU" sz="3200" dirty="0" smtClean="0">
                <a:latin typeface="AG Opus-Bold" panose="020BE200000000000000"/>
              </a:rPr>
              <a:t>в </a:t>
            </a:r>
            <a:r>
              <a:rPr lang="ru-RU" sz="3200" dirty="0">
                <a:latin typeface="AG Opus-Bold" panose="020BE200000000000000"/>
              </a:rPr>
              <a:t>достижение </a:t>
            </a:r>
            <a:r>
              <a:rPr lang="ru-RU" sz="3200" dirty="0" smtClean="0">
                <a:latin typeface="AG Opus-Bold" panose="020BE200000000000000"/>
              </a:rPr>
              <a:t>максимальной эффективности деятельности компании</a:t>
            </a:r>
            <a:r>
              <a:rPr lang="ru-RU" sz="3200" dirty="0" smtClean="0">
                <a:solidFill>
                  <a:prstClr val="black"/>
                </a:solidFill>
                <a:latin typeface="AG Opus-Bold" panose="020BE200000000000000"/>
              </a:rPr>
              <a:t> </a:t>
            </a:r>
          </a:p>
          <a:p>
            <a:pPr algn="ctr"/>
            <a:endParaRPr lang="ru-RU" sz="3200" dirty="0" smtClean="0">
              <a:solidFill>
                <a:prstClr val="black"/>
              </a:solidFill>
              <a:latin typeface="AG Opus-Bold" panose="020BE200000000000000"/>
            </a:endParaRPr>
          </a:p>
          <a:p>
            <a:pPr algn="r"/>
            <a:r>
              <a:rPr lang="ru-RU" sz="3200" dirty="0" smtClean="0">
                <a:latin typeface="AG Opus-Bold" panose="020BE200000000000000"/>
              </a:rPr>
              <a:t>Д</a:t>
            </a:r>
            <a:r>
              <a:rPr lang="ru-RU" sz="3200" dirty="0">
                <a:latin typeface="AG Opus-Bold" panose="020BE200000000000000"/>
              </a:rPr>
              <a:t>. </a:t>
            </a:r>
            <a:r>
              <a:rPr lang="ru-RU" sz="3200" dirty="0" err="1" smtClean="0">
                <a:latin typeface="AG Opus-Bold" panose="020BE200000000000000"/>
              </a:rPr>
              <a:t>Хинричс</a:t>
            </a:r>
            <a:endParaRPr lang="ru-RU" sz="3200" dirty="0">
              <a:solidFill>
                <a:prstClr val="black"/>
              </a:solidFill>
              <a:latin typeface="AG Opus-Bold" panose="020BE2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22567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8" r="18670"/>
          <a:stretch/>
        </p:blipFill>
        <p:spPr bwMode="auto">
          <a:xfrm>
            <a:off x="2200275" y="1484784"/>
            <a:ext cx="4743450" cy="46805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5516" y="260647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AG Opus-Bold" panose="020BE200000000000000"/>
              </a:rPr>
              <a:t>Этапы реализации корпоративного обучения в </a:t>
            </a:r>
            <a:r>
              <a:rPr lang="ru-RU" sz="2800" dirty="0" err="1">
                <a:solidFill>
                  <a:srgbClr val="0070C0"/>
                </a:solidFill>
                <a:latin typeface="AG Opus-Bold" panose="020BE200000000000000"/>
              </a:rPr>
              <a:t>ЦРТДиЮ</a:t>
            </a:r>
            <a:r>
              <a:rPr lang="ru-RU" sz="2800" dirty="0">
                <a:solidFill>
                  <a:srgbClr val="0070C0"/>
                </a:solidFill>
                <a:latin typeface="AG Opus-Bold" panose="020BE200000000000000"/>
              </a:rPr>
              <a:t> </a:t>
            </a:r>
            <a:r>
              <a:rPr lang="ru-RU" sz="2800" dirty="0" smtClean="0">
                <a:solidFill>
                  <a:srgbClr val="0070C0"/>
                </a:solidFill>
                <a:latin typeface="AG Opus-Bold" panose="020BE200000000000000"/>
              </a:rPr>
              <a:t>«</a:t>
            </a:r>
            <a:r>
              <a:rPr lang="ru-RU" sz="2800" dirty="0" err="1" smtClean="0">
                <a:solidFill>
                  <a:srgbClr val="0070C0"/>
                </a:solidFill>
                <a:latin typeface="AG Opus-Bold" panose="020BE200000000000000"/>
              </a:rPr>
              <a:t>Заельцовский</a:t>
            </a:r>
            <a:r>
              <a:rPr lang="ru-RU" sz="2800" dirty="0" smtClean="0">
                <a:solidFill>
                  <a:srgbClr val="0070C0"/>
                </a:solidFill>
                <a:latin typeface="AG Opus-Bold" panose="020BE200000000000000"/>
              </a:rPr>
              <a:t>»</a:t>
            </a:r>
            <a:endParaRPr lang="ru-RU" sz="2800" dirty="0">
              <a:solidFill>
                <a:srgbClr val="0070C0"/>
              </a:solidFill>
              <a:latin typeface="AG Opus-Bold" panose="020BE2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88757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1"/>
          <a:stretch/>
        </p:blipFill>
        <p:spPr>
          <a:xfrm>
            <a:off x="250825" y="275878"/>
            <a:ext cx="8642351" cy="40172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615903" y="4304417"/>
            <a:ext cx="5912195" cy="2292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  <a:latin typeface="AG Opus-Bold" panose="020BE200000000000000"/>
              </a:rPr>
              <a:t>Методические </a:t>
            </a:r>
            <a:r>
              <a:rPr lang="ru-RU" sz="3600" dirty="0" smtClean="0">
                <a:solidFill>
                  <a:srgbClr val="0070C0"/>
                </a:solidFill>
                <a:latin typeface="AG Opus-Bold" panose="020BE200000000000000"/>
              </a:rPr>
              <a:t>сессии</a:t>
            </a:r>
            <a:br>
              <a:rPr lang="ru-RU" sz="3600" dirty="0" smtClean="0">
                <a:solidFill>
                  <a:srgbClr val="0070C0"/>
                </a:solidFill>
                <a:latin typeface="AG Opus-Bold" panose="020BE200000000000000"/>
              </a:rPr>
            </a:br>
            <a:r>
              <a:rPr lang="ru-RU" sz="3600" dirty="0" smtClean="0">
                <a:solidFill>
                  <a:srgbClr val="0070C0"/>
                </a:solidFill>
                <a:latin typeface="AG Opus-Bold" panose="020BE200000000000000"/>
              </a:rPr>
              <a:t>в </a:t>
            </a:r>
            <a:r>
              <a:rPr lang="ru-RU" sz="3600" dirty="0" err="1" smtClean="0">
                <a:solidFill>
                  <a:srgbClr val="0070C0"/>
                </a:solidFill>
                <a:latin typeface="AG Opus-Bold" panose="020BE200000000000000"/>
              </a:rPr>
              <a:t>ЦРТДиЮ</a:t>
            </a:r>
            <a:r>
              <a:rPr lang="ru-RU" sz="3600" dirty="0" smtClean="0">
                <a:solidFill>
                  <a:srgbClr val="0070C0"/>
                </a:solidFill>
                <a:latin typeface="AG Opus-Bold" panose="020BE200000000000000"/>
              </a:rPr>
              <a:t> «Заельцовский»</a:t>
            </a:r>
          </a:p>
          <a:p>
            <a:pPr algn="ctr">
              <a:spcBef>
                <a:spcPts val="1800"/>
              </a:spcBef>
            </a:pPr>
            <a:r>
              <a:rPr lang="en-US" sz="2800" dirty="0" smtClean="0">
                <a:solidFill>
                  <a:srgbClr val="0070C0"/>
                </a:solidFill>
                <a:latin typeface="AG Opus-Bold" panose="020BE200000000000000"/>
              </a:rPr>
              <a:t>I </a:t>
            </a:r>
            <a:r>
              <a:rPr lang="ru-RU" sz="2800" dirty="0" smtClean="0">
                <a:solidFill>
                  <a:srgbClr val="0070C0"/>
                </a:solidFill>
                <a:latin typeface="AG Opus-Bold" panose="020BE200000000000000"/>
              </a:rPr>
              <a:t>октябрь-ноябрь 2022</a:t>
            </a:r>
            <a:br>
              <a:rPr lang="ru-RU" sz="2800" dirty="0" smtClean="0">
                <a:solidFill>
                  <a:srgbClr val="0070C0"/>
                </a:solidFill>
                <a:latin typeface="AG Opus-Bold" panose="020BE200000000000000"/>
              </a:rPr>
            </a:br>
            <a:r>
              <a:rPr lang="en-US" sz="2800" dirty="0" smtClean="0">
                <a:solidFill>
                  <a:srgbClr val="0070C0"/>
                </a:solidFill>
                <a:latin typeface="AG Opus-Bold" panose="020BE200000000000000"/>
              </a:rPr>
              <a:t>II </a:t>
            </a:r>
            <a:r>
              <a:rPr lang="ru-RU" sz="2800" dirty="0" smtClean="0">
                <a:solidFill>
                  <a:srgbClr val="0070C0"/>
                </a:solidFill>
                <a:latin typeface="AG Opus-Bold" panose="020BE200000000000000"/>
              </a:rPr>
              <a:t>март- апрель 2023</a:t>
            </a:r>
            <a:endParaRPr lang="ru-RU" sz="2800" dirty="0">
              <a:solidFill>
                <a:srgbClr val="0070C0"/>
              </a:solidFill>
              <a:latin typeface="AG Opus-Bold" panose="020BE2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9354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3111" r="13651" b="7377"/>
          <a:stretch/>
        </p:blipFill>
        <p:spPr>
          <a:xfrm>
            <a:off x="250824" y="260351"/>
            <a:ext cx="4176714" cy="310078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 t="7746" r="5466"/>
          <a:stretch/>
        </p:blipFill>
        <p:spPr bwMode="auto">
          <a:xfrm>
            <a:off x="4584762" y="260351"/>
            <a:ext cx="4308413" cy="310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dmin\Desktop\Матодическая сессия март 2023\дискуссия 05.04.23 проф диалог\c71639e0-b78b-4614-81c1-86252bf25df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4546" r="2602"/>
          <a:stretch/>
        </p:blipFill>
        <p:spPr bwMode="auto">
          <a:xfrm>
            <a:off x="250824" y="3501008"/>
            <a:ext cx="420687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Ирина\методическая деятельность 20-21\2022-2023\кадровая неделя\24-25.08.22\IMG_349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29"/>
          <a:stretch/>
        </p:blipFill>
        <p:spPr bwMode="auto">
          <a:xfrm>
            <a:off x="4584762" y="3501008"/>
            <a:ext cx="430841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57700" y="-33337"/>
            <a:ext cx="231837" cy="6924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4453441" y="-1143001"/>
            <a:ext cx="237117" cy="9144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7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17" y="161513"/>
            <a:ext cx="4270581" cy="3202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05" y="3170931"/>
            <a:ext cx="4758012" cy="35685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1328" r="14196" b="1664"/>
          <a:stretch/>
        </p:blipFill>
        <p:spPr>
          <a:xfrm>
            <a:off x="4680012" y="161513"/>
            <a:ext cx="4355976" cy="3148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18" y="3493553"/>
            <a:ext cx="4270580" cy="32029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63988" y="0"/>
            <a:ext cx="216024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4453441" y="-1143001"/>
            <a:ext cx="237117" cy="9144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4453442" y="-4453442"/>
            <a:ext cx="237117" cy="9144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4453442" y="2167439"/>
            <a:ext cx="237117" cy="9144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927976" y="1"/>
            <a:ext cx="216024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"/>
            <a:ext cx="216024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457700" y="-99391"/>
            <a:ext cx="231837" cy="7024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11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6123"/>
            <a:ext cx="9144000" cy="5565754"/>
          </a:xfr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6000" b="1" dirty="0" smtClean="0">
                <a:solidFill>
                  <a:srgbClr val="0070C0"/>
                </a:solidFill>
                <a:latin typeface="Academy" pitchFamily="2" charset="0"/>
              </a:rPr>
              <a:t>ЗАНЯТИЕ: СОВРЕМЕННОСТЬ</a:t>
            </a:r>
            <a:br>
              <a:rPr lang="ru-RU" sz="6000" b="1" dirty="0" smtClean="0">
                <a:solidFill>
                  <a:srgbClr val="0070C0"/>
                </a:solidFill>
                <a:latin typeface="Academy" pitchFamily="2" charset="0"/>
              </a:rPr>
            </a:br>
            <a:r>
              <a:rPr lang="ru-RU" sz="6000" b="1" dirty="0" smtClean="0">
                <a:solidFill>
                  <a:srgbClr val="0070C0"/>
                </a:solidFill>
                <a:latin typeface="Academy" pitchFamily="2" charset="0"/>
              </a:rPr>
              <a:t>И  МАСТЕРСТВО</a:t>
            </a:r>
            <a:r>
              <a:rPr lang="ru-RU" sz="6000" b="1" dirty="0" smtClean="0">
                <a:solidFill>
                  <a:srgbClr val="C00000"/>
                </a:solidFill>
                <a:latin typeface="Academy" pitchFamily="2" charset="0"/>
              </a:rPr>
              <a:t/>
            </a:r>
            <a:br>
              <a:rPr lang="ru-RU" sz="6000" b="1" dirty="0" smtClean="0">
                <a:solidFill>
                  <a:srgbClr val="C00000"/>
                </a:solidFill>
                <a:latin typeface="Academy" pitchFamily="2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Academy" pitchFamily="2" charset="0"/>
              </a:rPr>
              <a:t>  </a:t>
            </a:r>
            <a:r>
              <a:rPr lang="ru-RU" b="1" dirty="0">
                <a:solidFill>
                  <a:srgbClr val="C00000"/>
                </a:solidFill>
                <a:latin typeface="Academy" pitchFamily="2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Academy" pitchFamily="2" charset="0"/>
              </a:rPr>
            </a:b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ПРОФЕССИОНАЛЬНЫЙ  КОНКУРС</a:t>
            </a:r>
            <a:b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</a:b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ПЕДАГОГОВ ДОПОЛНИТЕЛЬНОГО  ОБРАЗОВАНИЯ</a:t>
            </a:r>
            <a:b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</a:br>
            <a:r>
              <a:rPr lang="ru-RU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ЦРТДиЮ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  «ЗАЕЛЬЦОВСКИЙ»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cademy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8" b="37927"/>
          <a:stretch/>
        </p:blipFill>
        <p:spPr>
          <a:xfrm>
            <a:off x="2315337" y="4365104"/>
            <a:ext cx="4513327" cy="54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5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1819"/>
            <a:ext cx="9144000" cy="1107996"/>
          </a:xfr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Academy" pitchFamily="2" charset="0"/>
              </a:rPr>
              <a:t>«МИР ЗВУКОВ»</a:t>
            </a:r>
            <a:r>
              <a:rPr lang="ru-RU" sz="2800" b="1" dirty="0" smtClean="0">
                <a:latin typeface="Academy" pitchFamily="2" charset="0"/>
              </a:rPr>
              <a:t/>
            </a:r>
            <a:br>
              <a:rPr lang="ru-RU" sz="2800" b="1" dirty="0" smtClean="0">
                <a:latin typeface="Academy" pitchFamily="2" charset="0"/>
              </a:rPr>
            </a:b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 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МУЗЫКАЛЬНОЕ ЗАНЯТИЕ</a:t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В ШКОЛЕ РАННЕГО  РАЗВИТИЯ «ДОРАСТЁМ ДО  НЕБА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cademy" pitchFamily="2" charset="0"/>
              </a:rPr>
              <a:t>»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cademy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3" r="5768"/>
          <a:stretch/>
        </p:blipFill>
        <p:spPr>
          <a:xfrm>
            <a:off x="4703117" y="1549471"/>
            <a:ext cx="2748608" cy="41837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r="1"/>
          <a:stretch/>
        </p:blipFill>
        <p:spPr>
          <a:xfrm>
            <a:off x="1692274" y="1549471"/>
            <a:ext cx="2735263" cy="4182365"/>
          </a:xfrm>
          <a:prstGeom prst="rect">
            <a:avLst/>
          </a:prstGeom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1692275" y="5889466"/>
            <a:ext cx="2735263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ИНГАТЕНКО</a:t>
            </a: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/>
            </a:r>
            <a:b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</a:b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Алёна Анатольевна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4716463" y="5876900"/>
            <a:ext cx="2735262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АНДРИЕВСКАЯ</a:t>
            </a: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/>
            </a:r>
            <a:b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</a:b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Ирина </a:t>
            </a: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В</a:t>
            </a: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cademy" pitchFamily="2" charset="0"/>
              </a:rPr>
              <a:t>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104931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07107" y="208044"/>
            <a:ext cx="8729786" cy="6441912"/>
            <a:chOff x="179512" y="201205"/>
            <a:chExt cx="8729786" cy="6441912"/>
          </a:xfrm>
        </p:grpSpPr>
        <p:pic>
          <p:nvPicPr>
            <p:cNvPr id="8" name="Рисунок 7"/>
            <p:cNvPicPr/>
            <p:nvPr/>
          </p:nvPicPr>
          <p:blipFill rotWithShape="1">
            <a:blip r:embed="rId2"/>
            <a:srcRect l="6893" t="15431" r="2367" b="15431"/>
            <a:stretch/>
          </p:blipFill>
          <p:spPr bwMode="auto">
            <a:xfrm>
              <a:off x="179512" y="3356992"/>
              <a:ext cx="5391150" cy="32861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Рисунок 5"/>
            <p:cNvPicPr/>
            <p:nvPr/>
          </p:nvPicPr>
          <p:blipFill rotWithShape="1">
            <a:blip r:embed="rId3"/>
            <a:srcRect l="5612" t="15030" r="1085" b="15231"/>
            <a:stretch/>
          </p:blipFill>
          <p:spPr bwMode="auto">
            <a:xfrm>
              <a:off x="3652714" y="201205"/>
              <a:ext cx="5256584" cy="323617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Рисунок 6"/>
            <p:cNvPicPr/>
            <p:nvPr/>
          </p:nvPicPr>
          <p:blipFill rotWithShape="1">
            <a:blip r:embed="rId4"/>
            <a:srcRect l="27254" t="16103" r="7016" b="28991"/>
            <a:stretch/>
          </p:blipFill>
          <p:spPr bwMode="auto">
            <a:xfrm>
              <a:off x="5724128" y="4050951"/>
              <a:ext cx="3185170" cy="211226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Рисунок 8"/>
            <p:cNvPicPr/>
            <p:nvPr/>
          </p:nvPicPr>
          <p:blipFill rotWithShape="1">
            <a:blip r:embed="rId5"/>
            <a:srcRect l="9297" t="21443" r="20323" b="15832"/>
            <a:stretch/>
          </p:blipFill>
          <p:spPr bwMode="auto">
            <a:xfrm>
              <a:off x="179512" y="511347"/>
              <a:ext cx="3316957" cy="234158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256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83</Words>
  <Application>Microsoft Office PowerPoint</Application>
  <PresentationFormat>Экран (4:3)</PresentationFormat>
  <Paragraphs>31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16</vt:i4>
      </vt:variant>
    </vt:vector>
  </HeadingPairs>
  <TitlesOfParts>
    <vt:vector size="28" baseType="lpstr">
      <vt:lpstr>Arial</vt:lpstr>
      <vt:lpstr>Calibri</vt:lpstr>
      <vt:lpstr>Wingdings</vt:lpstr>
      <vt:lpstr>Academy</vt:lpstr>
      <vt:lpstr>Verdana</vt:lpstr>
      <vt:lpstr>AG Opus-Bold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ЗАНЯТИЕ: СОВРЕМЕННОСТЬ И  МАСТЕРСТВО    ПРОФЕССИОНАЛЬНЫЙ  КОНКУРС ПЕДАГОГОВ ДОПОЛНИТЕЛЬНОГО  ОБРАЗОВАНИЯ ЦРТДиЮ  «ЗАЕЛЬЦОВСКИЙ»</vt:lpstr>
      <vt:lpstr>«МИР ЗВУКОВ»    МУЗЫКАЛЬНОЕ ЗАНЯТИЕ В ШКОЛЕ РАННЕГО  РАЗВИТИЯ «ДОРАСТЁМ ДО  НЕБА»</vt:lpstr>
      <vt:lpstr>Презентация PowerPoint</vt:lpstr>
      <vt:lpstr>«ПРИРОДА ДВИЖЕНИЯ»    ЗАНЯТИЕ  ПО  СОВРЕМЕННОЙ ХОРЕОГРАФИИ В СТУДИИ СОВРЕМЕННОГО ТАНЦА «XXI ВЕК»</vt:lpstr>
      <vt:lpstr>Презентация PowerPoint</vt:lpstr>
      <vt:lpstr>«НЕПОВТОРИМЫЙ ОБРАЗ»    ЗАНЯТИЕ ПО ДИЗАЙНУ ОДЕЖДЫ В ДИЗАЙН-СТУДИИ «КВИЛТ»</vt:lpstr>
      <vt:lpstr>Презентация PowerPoint</vt:lpstr>
      <vt:lpstr>«БРАСЛЕТ В ТЕХНИКЕ НЕРИКОМИ»    ЗАНЯТИЕ ПО  КЕРАМИКЕ В СТУДИИ КЕРАМИКИ «СКИФ»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65</cp:revision>
  <dcterms:created xsi:type="dcterms:W3CDTF">2023-03-17T05:14:23Z</dcterms:created>
  <dcterms:modified xsi:type="dcterms:W3CDTF">2023-04-19T10:12:59Z</dcterms:modified>
</cp:coreProperties>
</file>