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8" r:id="rId2"/>
    <p:sldId id="319" r:id="rId3"/>
    <p:sldId id="344" r:id="rId4"/>
    <p:sldId id="345" r:id="rId5"/>
    <p:sldId id="346" r:id="rId6"/>
    <p:sldId id="347" r:id="rId7"/>
    <p:sldId id="348" r:id="rId8"/>
    <p:sldId id="349" r:id="rId9"/>
    <p:sldId id="35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B13"/>
    <a:srgbClr val="006600"/>
    <a:srgbClr val="004A82"/>
    <a:srgbClr val="00467A"/>
    <a:srgbClr val="004376"/>
    <a:srgbClr val="4A2066"/>
    <a:srgbClr val="003300"/>
    <a:srgbClr val="005392"/>
    <a:srgbClr val="003E6C"/>
    <a:srgbClr val="005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32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656D7-E15A-4E5B-BDED-7E1DBEC2251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587A1-977F-4D9E-AE2B-8F76E8E6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D30B-A637-4661-8EE3-E77B5D8D4BF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121A-389B-4A26-B4FD-1EA38FA2B9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B121A-389B-4A26-B4FD-1EA38FA2B9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du54.ru/videocast/view/47002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7584" y="195486"/>
            <a:ext cx="8316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Проблемные аспекты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проектирования рабочих программ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в соответствии с требованиями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обновленного ФГОС НОО</a:t>
            </a:r>
            <a:endParaRPr lang="ru-RU" sz="1050" b="1" i="1" dirty="0">
              <a:solidFill>
                <a:schemeClr val="tx2"/>
              </a:solidFill>
            </a:endParaRPr>
          </a:p>
          <a:p>
            <a:pPr algn="r"/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Резервная_копия_обложка сбор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0"/>
            <a:ext cx="1071570" cy="5143500"/>
          </a:xfrm>
          <a:prstGeom prst="rect">
            <a:avLst/>
          </a:prstGeom>
        </p:spPr>
      </p:pic>
      <p:pic>
        <p:nvPicPr>
          <p:cNvPr id="9" name="Рисунок 8" descr="Проректор Молокова 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2211710"/>
            <a:ext cx="1905000" cy="25336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55976" y="35078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Анна Викторовна Молокова,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д-р </a:t>
            </a:r>
            <a:r>
              <a:rPr lang="ru-RU" b="1" dirty="0" err="1" smtClean="0"/>
              <a:t>пед</a:t>
            </a:r>
            <a:r>
              <a:rPr lang="ru-RU" b="1" dirty="0" smtClean="0"/>
              <a:t>. наук, доцент,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Проректор по НМР и </a:t>
            </a:r>
            <a:r>
              <a:rPr lang="ru-RU" b="1" dirty="0" err="1" smtClean="0"/>
              <a:t>цифровизации</a:t>
            </a:r>
            <a:endParaRPr lang="ru-RU" b="1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ГАУ ДПО НСО «</a:t>
            </a:r>
            <a:r>
              <a:rPr lang="ru-RU" b="1" dirty="0" err="1" smtClean="0"/>
              <a:t>НИПКиПРО</a:t>
            </a:r>
            <a:r>
              <a:rPr lang="ru-RU" b="1" dirty="0" smtClean="0"/>
              <a:t>»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483518"/>
            <a:ext cx="7992888" cy="45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endParaRPr lang="ru-RU" sz="105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Рисунок 11" descr="Резервная_копия_обложка сборн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1071570" cy="51435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/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Акценты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03648" y="1200151"/>
            <a:ext cx="7283152" cy="33944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Нормативное основание проектирования рабочих программ</a:t>
            </a:r>
          </a:p>
          <a:p>
            <a:r>
              <a:rPr lang="ru-RU" sz="2400" b="1" dirty="0" smtClean="0"/>
              <a:t>Методические материалы и рекомендации</a:t>
            </a:r>
          </a:p>
          <a:p>
            <a:r>
              <a:rPr lang="ru-RU" sz="2400" b="1" dirty="0" smtClean="0"/>
              <a:t>Проблемные аспекты </a:t>
            </a:r>
            <a:r>
              <a:rPr lang="ru-RU" sz="2400" b="1" smtClean="0"/>
              <a:t>и возможные решения</a:t>
            </a:r>
            <a:endParaRPr lang="ru-RU" sz="2400" b="1" dirty="0" smtClean="0"/>
          </a:p>
          <a:p>
            <a:pPr>
              <a:buNone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ФГОС НОО 2021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П. 31. </a:t>
            </a:r>
            <a:r>
              <a:rPr lang="ru-RU" b="1" u="sng" dirty="0" smtClean="0"/>
              <a:t>Содержательный раздел </a:t>
            </a:r>
            <a:r>
              <a:rPr lang="ru-RU" b="1" dirty="0" smtClean="0"/>
              <a:t>программы начального общего образования включает следующие программы, ориентированные на достижение предметных, </a:t>
            </a:r>
            <a:r>
              <a:rPr lang="ru-RU" b="1" dirty="0" err="1" smtClean="0"/>
              <a:t>метапредметных</a:t>
            </a:r>
            <a:r>
              <a:rPr lang="ru-RU" b="1" dirty="0" smtClean="0"/>
              <a:t> и личностных результатов:</a:t>
            </a:r>
          </a:p>
          <a:p>
            <a:r>
              <a:rPr lang="ru-RU" b="1" i="1" dirty="0" smtClean="0">
                <a:solidFill>
                  <a:srgbClr val="006600"/>
                </a:solidFill>
              </a:rPr>
              <a:t>рабочие программы учебных предметов, учебных курсов (в том числе внеурочной деятельности), учебных модулей</a:t>
            </a:r>
            <a:endParaRPr lang="ru-RU" b="1" dirty="0" smtClean="0"/>
          </a:p>
          <a:p>
            <a:r>
              <a:rPr lang="ru-RU" b="1" dirty="0" smtClean="0"/>
              <a:t>программу формирования универсальных учебных действий у обучающихся</a:t>
            </a:r>
          </a:p>
          <a:p>
            <a:r>
              <a:rPr lang="ru-RU" b="1" dirty="0" smtClean="0"/>
              <a:t>рабочую программу воспитания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ФГОС НОО 2021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117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31.1</a:t>
            </a:r>
            <a:r>
              <a:rPr lang="ru-RU" sz="2400" b="1" dirty="0" smtClean="0"/>
              <a:t>. Рабочие программы учебных предметов, учебных курсов (в том числе внеурочной деятельности), учебных модулей должны обеспечивать </a:t>
            </a:r>
            <a:r>
              <a:rPr lang="ru-RU" sz="2400" b="1" u="sng" dirty="0" smtClean="0">
                <a:solidFill>
                  <a:srgbClr val="1C8B13"/>
                </a:solidFill>
              </a:rPr>
              <a:t>достижение планируемых результатов</a:t>
            </a:r>
            <a:r>
              <a:rPr lang="ru-RU" sz="2400" b="1" dirty="0" smtClean="0"/>
              <a:t> освоения программы начального общего образования и разрабатываться </a:t>
            </a:r>
            <a:r>
              <a:rPr lang="ru-RU" sz="2400" b="1" u="sng" dirty="0" smtClean="0">
                <a:solidFill>
                  <a:srgbClr val="1C8B13"/>
                </a:solidFill>
              </a:rPr>
              <a:t>на основе требований ФГОС</a:t>
            </a:r>
            <a:r>
              <a:rPr lang="ru-RU" sz="2400" b="1" dirty="0" smtClean="0"/>
              <a:t> к результатам освоения программы начального общего образования.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ФГОС НОО 2021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9604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31.1. Рабочие 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содержание</a:t>
            </a:r>
            <a:r>
              <a:rPr lang="ru-RU" b="1" dirty="0" smtClean="0"/>
              <a:t> учебного предмета, учебного курса (в том числе внеурочной деятельности), учебного модуля;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планируемые результаты </a:t>
            </a:r>
            <a:r>
              <a:rPr lang="ru-RU" b="1" dirty="0" smtClean="0"/>
              <a:t>освоения учебного предмета, учебного курса (в том числе внеурочной деятельности), учебного модуля;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тематическое планирование </a:t>
            </a:r>
            <a:r>
              <a:rPr lang="ru-RU" b="1" dirty="0" smtClean="0"/>
              <a:t>с указанием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количества академических часов</a:t>
            </a:r>
            <a:r>
              <a:rPr lang="ru-RU" b="1" dirty="0" smtClean="0"/>
              <a:t>, отводимых на освоение каждой темы учебного предмета, учебного курса (в том числе внеурочной деятельности), учебного модуля и </a:t>
            </a:r>
            <a:r>
              <a:rPr lang="ru-RU" b="1" i="1" u="sng" dirty="0" smtClean="0">
                <a:solidFill>
                  <a:schemeClr val="accent6">
                    <a:lumMod val="50000"/>
                  </a:schemeClr>
                </a:solidFill>
              </a:rPr>
              <a:t>возможность использования по этой теме электронных (цифровых) образовательных ресурсов</a:t>
            </a:r>
            <a:r>
              <a:rPr lang="ru-RU" b="1" dirty="0" smtClean="0"/>
              <a:t>, являющихся учебно-методическими материалами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НОО 2021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31.1</a:t>
            </a:r>
            <a:r>
              <a:rPr lang="ru-RU" sz="2400" b="1" dirty="0" smtClean="0"/>
              <a:t>. </a:t>
            </a:r>
            <a:r>
              <a:rPr lang="ru-RU" b="1" dirty="0" smtClean="0"/>
              <a:t>Рабочие программы учебных </a:t>
            </a:r>
            <a:r>
              <a:rPr lang="ru-RU" b="1" u="sng" dirty="0" smtClean="0">
                <a:solidFill>
                  <a:srgbClr val="1C8B13"/>
                </a:solidFill>
              </a:rPr>
              <a:t>курсов внеурочной деятельности</a:t>
            </a:r>
            <a:r>
              <a:rPr lang="ru-RU" b="1" dirty="0" smtClean="0"/>
              <a:t> также должны содержать указание на </a:t>
            </a:r>
            <a:r>
              <a:rPr lang="ru-RU" b="1" i="1" u="sng" dirty="0" smtClean="0">
                <a:solidFill>
                  <a:schemeClr val="accent2">
                    <a:lumMod val="75000"/>
                  </a:schemeClr>
                </a:solidFill>
              </a:rPr>
              <a:t>форму проведения занятий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b="1" dirty="0" smtClean="0"/>
              <a:t>    Рабочие программы учебных предметов, учебных курсов (в том числе внеурочной деятельности), учебных модулей формируются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с учетом рабочей программы воспитания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Методические материалы </a:t>
            </a:r>
            <a:br>
              <a:rPr lang="ru-RU" sz="3600" b="1" dirty="0" smtClean="0"/>
            </a:br>
            <a:r>
              <a:rPr lang="ru-RU" sz="3600" b="1" dirty="0" smtClean="0"/>
              <a:t>и рекомендации</a:t>
            </a:r>
            <a:endParaRPr lang="ru-RU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2737" t="10328" r="14160" b="10452"/>
          <a:stretch>
            <a:fillRect/>
          </a:stretch>
        </p:blipFill>
        <p:spPr bwMode="auto">
          <a:xfrm>
            <a:off x="899592" y="1491630"/>
            <a:ext cx="2592288" cy="158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6016" y="1347614"/>
            <a:ext cx="4038600" cy="33944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ПООП</a:t>
            </a:r>
          </a:p>
          <a:p>
            <a:r>
              <a:rPr lang="ru-RU" sz="2400" b="1" dirty="0" smtClean="0"/>
              <a:t>16 примерных образовательных программ НОО</a:t>
            </a:r>
          </a:p>
          <a:p>
            <a:r>
              <a:rPr lang="ru-RU" sz="2400" b="1" dirty="0" smtClean="0"/>
              <a:t>Конструктор рабочих программ по учебным предметам</a:t>
            </a:r>
          </a:p>
          <a:p>
            <a:r>
              <a:rPr lang="ru-RU" sz="2400" b="1" dirty="0" smtClean="0"/>
              <a:t>Мероприятие ЦОК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3075806"/>
            <a:ext cx="1877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https://edsoo.ru/</a:t>
            </a:r>
            <a:endParaRPr lang="ru-RU" b="1" dirty="0"/>
          </a:p>
        </p:txBody>
      </p:sp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/>
          <a:srcRect b="-15"/>
          <a:stretch>
            <a:fillRect/>
          </a:stretch>
        </p:blipFill>
        <p:spPr bwMode="auto">
          <a:xfrm>
            <a:off x="539552" y="3219822"/>
            <a:ext cx="2160240" cy="162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4731990"/>
            <a:ext cx="4595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>
                <a:hlinkClick r:id="rId4"/>
              </a:rPr>
              <a:t>https://www.edu54.ru/videocast/view/470028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Проблемные аспекты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Затруднения в работе с конструктором</a:t>
            </a:r>
          </a:p>
          <a:p>
            <a:r>
              <a:rPr lang="ru-RU" b="1" dirty="0" smtClean="0"/>
              <a:t>Разночтения в текстах ФГОС и методических материалов</a:t>
            </a:r>
          </a:p>
          <a:p>
            <a:r>
              <a:rPr lang="ru-RU" b="1" dirty="0" smtClean="0"/>
              <a:t>Согласование рекомендуемого содержания и имеющегося учебника</a:t>
            </a:r>
          </a:p>
          <a:p>
            <a:r>
              <a:rPr lang="ru-RU" b="1" dirty="0" smtClean="0"/>
              <a:t>Необходимость изучения ЭОР</a:t>
            </a:r>
          </a:p>
          <a:p>
            <a:r>
              <a:rPr lang="ru-RU" b="1" dirty="0" smtClean="0"/>
              <a:t>Существенный объем новых программ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Проверенные решения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Командная работа</a:t>
            </a:r>
          </a:p>
          <a:p>
            <a:r>
              <a:rPr lang="ru-RU" b="1" dirty="0" smtClean="0"/>
              <a:t>Диссеминация опыта</a:t>
            </a:r>
          </a:p>
          <a:p>
            <a:r>
              <a:rPr lang="ru-RU" b="1" dirty="0" smtClean="0"/>
              <a:t>Научно-методическое сопровождение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Nsk\Desktop\2022\МЛУ_22\Конф_17 июня\Конференция 17 июня 2022 г.-6.jpg"/>
          <p:cNvPicPr>
            <a:picLocks noChangeAspect="1" noChangeArrowheads="1"/>
          </p:cNvPicPr>
          <p:nvPr/>
        </p:nvPicPr>
        <p:blipFill>
          <a:blip r:embed="rId2" cstate="print"/>
          <a:srcRect l="5858" t="19772" r="7729" b="25304"/>
          <a:stretch>
            <a:fillRect/>
          </a:stretch>
        </p:blipFill>
        <p:spPr bwMode="auto">
          <a:xfrm>
            <a:off x="2339752" y="3075806"/>
            <a:ext cx="4248472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350</Words>
  <Application>Microsoft Office PowerPoint</Application>
  <PresentationFormat>Экран (16:9)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Акценты </vt:lpstr>
      <vt:lpstr>ФГОС НОО 2021</vt:lpstr>
      <vt:lpstr>ФГОС НОО 2021</vt:lpstr>
      <vt:lpstr>ФГОС НОО 2021</vt:lpstr>
      <vt:lpstr>ФГОС НОО 2021</vt:lpstr>
      <vt:lpstr>Методические материалы  и рекомендации</vt:lpstr>
      <vt:lpstr>Проблемные аспекты </vt:lpstr>
      <vt:lpstr>Проверенные решения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User</cp:lastModifiedBy>
  <cp:revision>226</cp:revision>
  <dcterms:created xsi:type="dcterms:W3CDTF">2016-03-21T06:00:56Z</dcterms:created>
  <dcterms:modified xsi:type="dcterms:W3CDTF">2022-12-10T17:50:51Z</dcterms:modified>
</cp:coreProperties>
</file>