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9" r:id="rId7"/>
    <p:sldId id="258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21707" y="-14748"/>
            <a:ext cx="733354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5" y="323412"/>
            <a:ext cx="640094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2258359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6531128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25956" y="508937"/>
            <a:ext cx="33375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399923"/>
            <a:ext cx="11145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6DE5-4340-490D-AF54-7FAEBFD25F7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799-5838-44EB-8626-F98CB8F520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emf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http://www.ni-centr.ru/wp-content/uploads/2012/01/&#1082;&#1085;&#1080;&#1075;&#1072;-12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/>
              <a:t>Информационно-образовательная среда начальной школы: от нормативных требований к практике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i="1" dirty="0">
                <a:solidFill>
                  <a:schemeClr val="tx1"/>
                </a:solidFill>
              </a:rPr>
              <a:t>Молокова Анна Викторовна,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ru-RU" b="1" i="1" dirty="0">
                <a:solidFill>
                  <a:schemeClr val="tx1"/>
                </a:solidFill>
              </a:rPr>
              <a:t>проректор по научно-методической работе </a:t>
            </a:r>
          </a:p>
          <a:p>
            <a:pPr algn="r"/>
            <a:r>
              <a:rPr lang="ru-RU" b="1" i="1" dirty="0">
                <a:solidFill>
                  <a:schemeClr val="tx1"/>
                </a:solidFill>
              </a:rPr>
              <a:t>и </a:t>
            </a:r>
            <a:r>
              <a:rPr lang="ru-RU" b="1" i="1" dirty="0" err="1">
                <a:solidFill>
                  <a:schemeClr val="tx1"/>
                </a:solidFill>
              </a:rPr>
              <a:t>цифровизации</a:t>
            </a:r>
            <a:r>
              <a:rPr lang="ru-RU" b="1" i="1" dirty="0">
                <a:solidFill>
                  <a:schemeClr val="tx1"/>
                </a:solidFill>
              </a:rPr>
              <a:t>,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ru-RU" b="1" i="1" dirty="0">
                <a:solidFill>
                  <a:schemeClr val="tx1"/>
                </a:solidFill>
              </a:rPr>
              <a:t>заведующий кафедрой начального образования ГАУ ДПО НСО </a:t>
            </a:r>
            <a:r>
              <a:rPr lang="ru-RU" b="1" i="1" dirty="0" err="1">
                <a:solidFill>
                  <a:schemeClr val="tx1"/>
                </a:solidFill>
              </a:rPr>
              <a:t>НИПКиПРО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0FE11-5EE5-9CF5-1F98-EB74C0DC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644706"/>
            <a:ext cx="7992888" cy="45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ru-RU" sz="105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28860" y="2476495"/>
            <a:ext cx="535785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11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chemeClr val="tx2"/>
                </a:solidFill>
              </a:rPr>
            </a:b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ФГОС НОО 2021, п.34.2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5148275" y="1797063"/>
            <a:ext cx="3995737" cy="4525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331640" y="1340768"/>
            <a:ext cx="7704856" cy="40370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В целях обеспечения реализации программы НОО в организации должны создаваться условия для:</a:t>
            </a:r>
          </a:p>
          <a:p>
            <a:pPr>
              <a:buNone/>
            </a:pPr>
            <a:r>
              <a:rPr lang="ru-RU" b="1" dirty="0"/>
              <a:t>— достижения планируемых результатов НОО</a:t>
            </a:r>
          </a:p>
          <a:p>
            <a:pPr>
              <a:buNone/>
            </a:pPr>
            <a:r>
              <a:rPr lang="ru-RU" b="1" dirty="0"/>
              <a:t>— </a:t>
            </a:r>
            <a:r>
              <a:rPr lang="ru-RU" b="1" i="1" u="sng" dirty="0"/>
              <a:t>формирования функциональной грамотности обучающихся </a:t>
            </a:r>
            <a:r>
              <a:rPr lang="ru-RU" b="1" dirty="0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ФГОС НОО 2021, п.34.3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/>
              <a:t>Доступность для ученика и </a:t>
            </a:r>
            <a:r>
              <a:rPr lang="ru-RU" b="1" u="sng" dirty="0"/>
              <a:t>родителей</a:t>
            </a:r>
            <a:r>
              <a:rPr lang="ru-RU" b="1" dirty="0"/>
              <a:t>:</a:t>
            </a:r>
          </a:p>
          <a:p>
            <a:r>
              <a:rPr lang="ru-RU" b="1" dirty="0"/>
              <a:t>учебные планы, рабочие программы учебных предметов, учебных курсов (в том числе внеурочной деятельности), учебных модулей</a:t>
            </a:r>
            <a:endParaRPr lang="ru-RU" dirty="0"/>
          </a:p>
          <a:p>
            <a:r>
              <a:rPr lang="ru-RU" b="1" dirty="0"/>
              <a:t>учебные издания и образовательные ресурсы, указанные в рабочих программах учебных предметов, учебных курсов (в том числе внеурочной деятельности), учебных модулей</a:t>
            </a:r>
            <a:endParaRPr lang="ru-RU" dirty="0"/>
          </a:p>
          <a:p>
            <a:r>
              <a:rPr lang="ru-RU" b="1" dirty="0"/>
              <a:t>информация о ходе образовательного процесса, результатах промежуточной и итоговой аттестации обучающихся</a:t>
            </a:r>
          </a:p>
          <a:p>
            <a:r>
              <a:rPr lang="ru-RU" b="1" dirty="0"/>
              <a:t>электронное </a:t>
            </a:r>
            <a:r>
              <a:rPr lang="ru-RU" b="1"/>
              <a:t>портфолио ученика  </a:t>
            </a:r>
          </a:p>
          <a:p>
            <a:r>
              <a:rPr lang="ru-RU" b="1" dirty="0"/>
              <a:t>расписание проведения учебных занятий, процедуры и критерии оценки результатов обучения</a:t>
            </a:r>
            <a:endParaRPr lang="ru-RU" dirty="0"/>
          </a:p>
        </p:txBody>
      </p:sp>
      <p:pic>
        <p:nvPicPr>
          <p:cNvPr id="6" name="Рисунок 5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ФГОС НОО 2021, п.34.4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581528" cy="4525963"/>
          </a:xfrm>
        </p:spPr>
        <p:txBody>
          <a:bodyPr>
            <a:normAutofit fontScale="77500" lnSpcReduction="20000"/>
          </a:bodyPr>
          <a:lstStyle/>
          <a:p>
            <a:endParaRPr lang="ru-RU" b="1" dirty="0"/>
          </a:p>
          <a:p>
            <a:pPr algn="ctr">
              <a:buNone/>
            </a:pPr>
            <a:r>
              <a:rPr lang="ru-RU" b="1" dirty="0"/>
              <a:t>Необходимо:</a:t>
            </a:r>
          </a:p>
          <a:p>
            <a:r>
              <a:rPr lang="ru-RU" b="1" dirty="0"/>
              <a:t>реализовать программы НОО с применением электронного обучения, дистанционных образовательных технологий</a:t>
            </a:r>
          </a:p>
          <a:p>
            <a:r>
              <a:rPr lang="ru-RU" b="1" dirty="0"/>
              <a:t>обеспечивать индивидуальным авторизированным доступом каждого ученика к совокупности информационных и электронных образовательных ресурсов, информационных технологий, соответствующих технологических средств (школа и иные места)</a:t>
            </a:r>
          </a:p>
          <a:p>
            <a:r>
              <a:rPr lang="ru-RU" b="1" dirty="0"/>
              <a:t>использовать ресурсы иных организаций</a:t>
            </a:r>
          </a:p>
        </p:txBody>
      </p:sp>
      <p:pic>
        <p:nvPicPr>
          <p:cNvPr id="4" name="Рисунок 3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ФГОС НОО 2021, п.31.1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Верифицированный </a:t>
            </a:r>
            <a:r>
              <a:rPr lang="ru-RU" b="1" dirty="0" err="1"/>
              <a:t>контент</a:t>
            </a:r>
            <a:r>
              <a:rPr lang="ru-RU" b="1" dirty="0"/>
              <a:t>:</a:t>
            </a:r>
          </a:p>
          <a:p>
            <a:r>
              <a:rPr lang="ru-RU" b="1" dirty="0"/>
              <a:t>программы </a:t>
            </a:r>
          </a:p>
          <a:p>
            <a:r>
              <a:rPr lang="ru-RU" b="1" dirty="0"/>
              <a:t>электронные учебники и задачники</a:t>
            </a:r>
          </a:p>
          <a:p>
            <a:r>
              <a:rPr lang="ru-RU" b="1" dirty="0"/>
              <a:t>электронные библиотеки</a:t>
            </a:r>
          </a:p>
          <a:p>
            <a:r>
              <a:rPr lang="ru-RU" b="1" dirty="0"/>
              <a:t>виртуальные лаборатории</a:t>
            </a:r>
          </a:p>
          <a:p>
            <a:r>
              <a:rPr lang="ru-RU" b="1" dirty="0"/>
              <a:t>игровые программы</a:t>
            </a:r>
          </a:p>
          <a:p>
            <a:r>
              <a:rPr lang="ru-RU" b="1" dirty="0"/>
              <a:t>коллекции цифровых образовательных ресурсов</a:t>
            </a:r>
          </a:p>
        </p:txBody>
      </p:sp>
      <p:pic>
        <p:nvPicPr>
          <p:cNvPr id="4" name="Рисунок 3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2" descr="http://uploads4.wikiart.org/images/nicholas-roerich/madonna-the-protector-1933.jpg">
            <a:extLst>
              <a:ext uri="{FF2B5EF4-FFF2-40B4-BE49-F238E27FC236}">
                <a16:creationId xmlns:a16="http://schemas.microsoft.com/office/drawing/2014/main" id="{95AF15DF-EF1E-4A0F-AC94-CADD3484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3" y="1115616"/>
            <a:ext cx="4097531" cy="341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C73EFC-1140-49BD-9F58-B3E2E49840C2}"/>
              </a:ext>
            </a:extLst>
          </p:cNvPr>
          <p:cNvSpPr/>
          <p:nvPr/>
        </p:nvSpPr>
        <p:spPr>
          <a:xfrm>
            <a:off x="5469131" y="1681270"/>
            <a:ext cx="151209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Николай Рерих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«Матерь мира»,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1933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AF2AD9-FA37-4AAC-85E8-D95476BB2517}"/>
              </a:ext>
            </a:extLst>
          </p:cNvPr>
          <p:cNvSpPr/>
          <p:nvPr/>
        </p:nvSpPr>
        <p:spPr>
          <a:xfrm>
            <a:off x="6407944" y="4341815"/>
            <a:ext cx="2052487" cy="23637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СРЕДА – категория СУБЪЕКТИВНАЯ!</a:t>
            </a: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6790DE3C-8031-457A-B487-4D7C5C6DE533}"/>
              </a:ext>
            </a:extLst>
          </p:cNvPr>
          <p:cNvSpPr/>
          <p:nvPr/>
        </p:nvSpPr>
        <p:spPr>
          <a:xfrm>
            <a:off x="1371600" y="4419601"/>
            <a:ext cx="4914900" cy="2286000"/>
          </a:xfrm>
          <a:prstGeom prst="rightArrow">
            <a:avLst>
              <a:gd name="adj1" fmla="val 65686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Среда – «середина»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между внутренним миром человека и миром вещей.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Среда соединяет духовный и физический мир человека</a:t>
            </a: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Резервная_копия_обложка сбор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Рисунок 1" descr="H:\Работа\Центры\Сбербанк\Практикум среда\Ясман.jpg">
            <a:extLst>
              <a:ext uri="{FF2B5EF4-FFF2-40B4-BE49-F238E27FC236}">
                <a16:creationId xmlns:a16="http://schemas.microsoft.com/office/drawing/2014/main" id="{870177A4-B298-4C57-806D-723DC73C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27258" r="20947" b="1282"/>
          <a:stretch>
            <a:fillRect/>
          </a:stretch>
        </p:blipFill>
        <p:spPr bwMode="auto">
          <a:xfrm>
            <a:off x="1503529" y="1447800"/>
            <a:ext cx="352663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39" name="Рисунок 4">
            <a:extLst>
              <a:ext uri="{FF2B5EF4-FFF2-40B4-BE49-F238E27FC236}">
                <a16:creationId xmlns:a16="http://schemas.microsoft.com/office/drawing/2014/main" id="{394859D8-C478-4561-BAD8-E19D6498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9" t="3151" r="2364" b="3151"/>
          <a:stretch>
            <a:fillRect/>
          </a:stretch>
        </p:blipFill>
        <p:spPr bwMode="auto">
          <a:xfrm>
            <a:off x="5238380" y="1828802"/>
            <a:ext cx="372610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0" name="Picture 6" descr="http://sreda-lab.narod.ru/olderfiles/1/Doc1.jpg">
            <a:extLst>
              <a:ext uri="{FF2B5EF4-FFF2-40B4-BE49-F238E27FC236}">
                <a16:creationId xmlns:a16="http://schemas.microsoft.com/office/drawing/2014/main" id="{89E46C3B-6D64-41DD-8D39-38719043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54" y="4953000"/>
            <a:ext cx="28182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57ED66-BEF5-4979-94D4-DF9811CA3AFE}"/>
              </a:ext>
            </a:extLst>
          </p:cNvPr>
          <p:cNvSpPr/>
          <p:nvPr/>
        </p:nvSpPr>
        <p:spPr>
          <a:xfrm>
            <a:off x="2037425" y="929441"/>
            <a:ext cx="3715305" cy="262018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«СТАРИЧКИ-СРЕДОВИЧКИ»</a:t>
            </a:r>
          </a:p>
        </p:txBody>
      </p:sp>
      <p:pic>
        <p:nvPicPr>
          <p:cNvPr id="321545" name="Picture 2" descr="http://www.ni-centr.ru/wp-content/uploads/2012/01/книга-12.jpg">
            <a:hlinkClick r:id="rId5"/>
            <a:extLst>
              <a:ext uri="{FF2B5EF4-FFF2-40B4-BE49-F238E27FC236}">
                <a16:creationId xmlns:a16="http://schemas.microsoft.com/office/drawing/2014/main" id="{4FE73E24-394B-4C55-8D7D-0D630885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245">
            <a:off x="1335881" y="3806825"/>
            <a:ext cx="8048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6" name="Picture 4" descr="https://c2.inlibris.ru/bb403e7c30960525003ece1dc5669744/picture/l/Obrazovatelynaya-sreda-ot-modelirovaniya-k-proektirovaniyu.jpg">
            <a:extLst>
              <a:ext uri="{FF2B5EF4-FFF2-40B4-BE49-F238E27FC236}">
                <a16:creationId xmlns:a16="http://schemas.microsoft.com/office/drawing/2014/main" id="{F280DF79-7A0C-4298-A693-DC8C088E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1" y="3228975"/>
            <a:ext cx="87749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7FF86-7501-421D-9D17-BFFF64B284FA}"/>
              </a:ext>
            </a:extLst>
          </p:cNvPr>
          <p:cNvSpPr txBox="1"/>
          <p:nvPr/>
        </p:nvSpPr>
        <p:spPr>
          <a:xfrm>
            <a:off x="5436096" y="620688"/>
            <a:ext cx="1299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993300"/>
                </a:solidFill>
                <a:latin typeface="Arial"/>
                <a:cs typeface="Arial"/>
              </a:rPr>
              <a:t>Профессор</a:t>
            </a:r>
            <a:r>
              <a:rPr lang="ru-RU" sz="1400" b="1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993300"/>
                </a:solidFill>
                <a:latin typeface="Arial"/>
                <a:cs typeface="Arial"/>
              </a:rPr>
              <a:t>Юрий Степанович МАНУЙЛОВ</a:t>
            </a:r>
          </a:p>
          <a:p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CA417-F41B-4AA8-AC8E-F68F8FCE9C01}"/>
              </a:ext>
            </a:extLst>
          </p:cNvPr>
          <p:cNvSpPr txBox="1"/>
          <p:nvPr/>
        </p:nvSpPr>
        <p:spPr>
          <a:xfrm>
            <a:off x="3995936" y="5229200"/>
            <a:ext cx="163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993300"/>
                </a:solidFill>
                <a:latin typeface="Arial"/>
                <a:cs typeface="Arial"/>
              </a:rPr>
              <a:t>Профессор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993300"/>
                </a:solidFill>
                <a:latin typeface="Arial"/>
                <a:cs typeface="Arial"/>
              </a:rPr>
              <a:t>Витольд Альбертович  </a:t>
            </a:r>
            <a:r>
              <a:rPr lang="ru-RU" sz="1600" b="1" dirty="0">
                <a:solidFill>
                  <a:srgbClr val="993300"/>
                </a:solidFill>
                <a:latin typeface="Arial"/>
                <a:cs typeface="Arial"/>
              </a:rPr>
              <a:t>ЯСВИН</a:t>
            </a:r>
            <a:endParaRPr lang="ru-RU" sz="1600" dirty="0">
              <a:solidFill>
                <a:srgbClr val="993300"/>
              </a:solidFill>
              <a:latin typeface="Arial"/>
              <a:cs typeface="Arial"/>
            </a:endParaRPr>
          </a:p>
          <a:p>
            <a:endParaRPr lang="ru-RU" sz="1400" dirty="0"/>
          </a:p>
        </p:txBody>
      </p:sp>
      <p:pic>
        <p:nvPicPr>
          <p:cNvPr id="10" name="Рисунок 9" descr="Резервная_копия_обложка сборн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Где почитать про ИОС?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643192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А.В.,  Крамер Е.А.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нравственного поведения младших школьников в условиях информатизации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 Сибирский педагогический журнал. –  2015. – № 4. – С. 58-62.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нормативные требования к ИКТ-компетентности педагога и возможности их реализации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 Научно-педагогическое обозрение (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Pedagogjcal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– 2016. – Выпуск 1 (11). – С.64-68.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ИКТ-компетентность и воспитанность личности: единство противоположностей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 Сибирский учитель.  – 2016. – № 1. – С.41-43.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А.В., Крамер Е.А.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Педагогическая модель воспитания учащихся младших классов в рамках реализации проекта «Цифровая школа»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 Начальное образование. — 2019. — Т.7. — № 1. — С.29-34.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формирования социальной грамотности младших школьников в информационно-образовательной среде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 Вестник ТГПУ. — 2019. — № 1. — С.18-26.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читательских умений  в информационно-образовательной среде начальной школы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 Ученые записки ИУО РАО : Материалы VII Всероссийской научно-практической конференции «Инновационная деятельность руководителя и педагога в условиях реализации образовательных и профессиональных стандартов». Часть 2. 2019. Выпуск 2 (70). С. 28-32.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Цифровая грамотность учителя: мифы и реальность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 Непрерывное образование в контексте идеи Будущего: новая грамотность. Сборник научных статей по материалам III Международной научно-практической конференции, 18-19 июня 2020 г. Составитель Н.И. Шевченко. 2020. С. 36-40.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 А.В., Лукашенко Н.С.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Дистанционные технологии и электронное обучение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 Математика. – 2020. – № 4 апрель. – С.16-25.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 А.В.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Цифровая экосистема в фокусе внимания учителя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 Непрерывное образование в контексте будущего: экосистемный взгляд на педагогическую деятельность. Сборник научных статей по материалам V Международной научно-практической конференции / под ред. М.М.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Шалашовой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Н.Н. Шевелёвой. – Ярославль-Москва: Канцлер, 2022. – 330 с. – С.16-21.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Чем можем помочь?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ru-RU" sz="2400" dirty="0"/>
              <a:t>Аспирантура</a:t>
            </a:r>
          </a:p>
          <a:p>
            <a:r>
              <a:rPr lang="ru-RU" sz="2400" dirty="0"/>
              <a:t>Стажировки</a:t>
            </a:r>
          </a:p>
          <a:p>
            <a:r>
              <a:rPr lang="ru-RU" sz="2400" dirty="0"/>
              <a:t>Курс ПК «</a:t>
            </a:r>
            <a:r>
              <a:rPr lang="ru-RU" sz="2400" i="1" dirty="0"/>
              <a:t>Проектирование и реализация образовательного процесса в информационно-образовательной среде школы</a:t>
            </a:r>
            <a:r>
              <a:rPr lang="ru-RU" sz="2400" dirty="0"/>
              <a:t>», </a:t>
            </a:r>
          </a:p>
          <a:p>
            <a:pPr marL="0" indent="0">
              <a:buNone/>
            </a:pPr>
            <a:r>
              <a:rPr lang="ru-RU" sz="2400" dirty="0"/>
              <a:t>     108 часов, 29 мая – 16 июня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678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Тема Office</vt:lpstr>
      <vt:lpstr>Информационно-образовательная среда начальной школы: от нормативных требований к практике</vt:lpstr>
      <vt:lpstr>  ФГОС НОО 2021, п.34.2 </vt:lpstr>
      <vt:lpstr>ФГОС НОО 2021, п.34.3</vt:lpstr>
      <vt:lpstr>ФГОС НОО 2021, п.34.4 </vt:lpstr>
      <vt:lpstr>ФГОС НОО 2021, п.31.1</vt:lpstr>
      <vt:lpstr>Презентация PowerPoint</vt:lpstr>
      <vt:lpstr>Презентация PowerPoint</vt:lpstr>
      <vt:lpstr>Где почитать про ИОС?</vt:lpstr>
      <vt:lpstr>Чем можем помочь?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Информационно-образовательная среда начальной школы: от нормативных требований к практике</dc:title>
  <dc:creator>Nsk</dc:creator>
  <cp:lastModifiedBy>Молокова</cp:lastModifiedBy>
  <cp:revision>7</cp:revision>
  <dcterms:created xsi:type="dcterms:W3CDTF">2023-01-23T15:39:21Z</dcterms:created>
  <dcterms:modified xsi:type="dcterms:W3CDTF">2023-01-24T04:39:02Z</dcterms:modified>
</cp:coreProperties>
</file>