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7BECC-3527-423F-B32A-B68D8E4D50F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9E83F-009A-43C5-9CFC-03BB72C88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0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E83F-009A-43C5-9CFC-03BB72C888F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5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A1CA7-43CE-407E-8117-43288F4A0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395" y="1125155"/>
            <a:ext cx="55669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B71993-1C20-4357-99DA-46BEFA636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95" y="3604830"/>
            <a:ext cx="55669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75AF9-3E45-48D7-877B-FD8C3C08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411C-8DD4-48E5-BB5D-B4FB95ED02F6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EFCD83-DC75-476E-8C81-1794890A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4A8D3A-3FC6-44D4-BAAB-AD50526A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94E2-5846-4462-A95E-EE8388BEE06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8245E139-38E5-402E-9452-18D1FECBF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55B15C-3950-483F-A370-1A8651F23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6" y="1125155"/>
            <a:ext cx="5715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94A64-3D7C-4EFB-92EA-E2FE9B45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B1C907-EDB2-486F-8FE0-80D2DD844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336154-7DF3-4502-A142-DD7B7206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D3A058-D2ED-4321-AFFF-3C19BD80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411C-8DD4-48E5-BB5D-B4FB95ED02F6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CCD262-916D-446A-80A3-D0B22020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4BCA8A-1E46-4B4A-89EB-F1BBB59B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94E2-5846-4462-A95E-EE8388BEE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1122C-9E0E-4EB9-88FC-DD54B9D1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A54CBB-4657-4C65-819D-ACC181B09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B12ABE-A94F-4304-90F6-593672AA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411C-8DD4-48E5-BB5D-B4FB95ED02F6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741B7E-A4E6-4A3D-8186-77C78CE1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DC345-EA23-46FB-B69A-D7DED834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94E2-5846-4462-A95E-EE8388BEE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63D29F-6BB2-4DE4-8993-B698AE0CF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8C7E70-61B9-47E7-A2FC-49F82FC1C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7D548C-F705-4E35-81B6-18D36F23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411C-8DD4-48E5-BB5D-B4FB95ED02F6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E2C2CF-D134-4C50-8811-1518BF8C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8BAC43-07B2-447C-BAD2-6589551E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94E2-5846-4462-A95E-EE8388BEE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EE1F5-47D9-4FEA-A096-7BAB9940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77132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629350-145E-4986-B4CB-5A900F6A3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7713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9BDFB-7864-4C7C-9DF8-77798FFC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411C-8DD4-48E5-BB5D-B4FB95ED02F6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8F6969-1FA5-4824-B8DC-2F72C242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014C4-7FEF-4215-A550-E51E8D9E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94E2-5846-4462-A95E-EE8388BEE06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248061-9BE7-4ED7-9C75-FA66CD69E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767" y="5013466"/>
            <a:ext cx="842233" cy="11634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A3F720-F3B1-4C3D-AF4C-FBAE9A916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68" y="3682291"/>
            <a:ext cx="1637274" cy="13311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C3314D-528F-4D6B-85C7-AE8A1F34C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819" y="5737033"/>
            <a:ext cx="1274226" cy="12386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865DBD-D454-43DF-94A7-BF57D4C56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6680">
            <a:off x="9667191" y="541989"/>
            <a:ext cx="946772" cy="12030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A7CD27B-9566-4417-9ACF-95EC6DE668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8" y="-132222"/>
            <a:ext cx="1331175" cy="14699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E04172-D0A0-4CB9-8EB8-7FCFCA8656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14" y="2061332"/>
            <a:ext cx="1074906" cy="13667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2C76236-6662-43A4-B9B6-87935B9268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555" y="2254693"/>
            <a:ext cx="806490" cy="117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9911B-C686-4CEE-A90F-E761A2F7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987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DF04B42-C2E9-4984-AC79-EAB633BC2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9550" y="1898649"/>
            <a:ext cx="5257800" cy="4594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DBBD0563-BDB1-44B2-B5A7-787933ED0A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1494" y="365124"/>
            <a:ext cx="6096000" cy="297417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id="{86F07766-06EB-4489-9D56-8FC26E571A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1494" y="3518705"/>
            <a:ext cx="6096000" cy="2974172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1CBE6-BBA9-47F4-A8F3-3EBBC0AC6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EDEC27-23DD-46E9-8F0E-BC759D6FF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2A0F04-1EAA-4D2B-B461-F13DB0DD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411C-8DD4-48E5-BB5D-B4FB95ED02F6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91B4D8-A2BA-44D7-A372-3AFB4DD4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E469E-CC65-4E8B-9106-7DDFE325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94E2-5846-4462-A95E-EE8388BEE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06377-773C-4CF7-B4A9-E43D31B8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BFA34-6174-4E2B-8AD0-2AFD2C458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4C3E8E-E458-40FA-90F8-84A445F93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A4EA8F-F797-436B-AE4A-6095A290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411C-8DD4-48E5-BB5D-B4FB95ED02F6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B8B3F-1FA2-461D-96E3-93CF7AA2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DDB47A-FB74-4FF5-9F36-B3A7A3C8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94E2-5846-4462-A95E-EE8388BEE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088C4-9B25-4D13-A6BE-C463C884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C24BCA-FD19-4634-A4F0-BAF1A7D3A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9BCE93-6B18-4FA0-BB08-6BB5D2206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50535A-C505-4710-929E-D27A89007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4F3D0-271F-41F5-ADA9-122A3E5C4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D62A60-CBBF-4348-BC1C-52D1C396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411C-8DD4-48E5-BB5D-B4FB95ED02F6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FF103F-178D-4A29-9F53-88784E51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47AC93-E4FA-4E50-914C-BF8B5EEB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94E2-5846-4462-A95E-EE8388BEE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1C87D-81F7-43B6-8A2F-DCD7BC68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A69D81-F775-4067-BCAB-789FE1685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411C-8DD4-48E5-BB5D-B4FB95ED02F6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1241B6-EC57-4E34-8246-38AE26D1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F7612A-FC53-469C-9B30-EBEF3188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94E2-5846-4462-A95E-EE8388BEE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1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F64DFC-1176-4852-91A7-BAC4EEA5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411C-8DD4-48E5-BB5D-B4FB95ED02F6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D3DFA4-FC2E-4226-9D30-3F626AB6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0F42C0-198B-4CFB-A411-0DF220FA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94E2-5846-4462-A95E-EE8388BEE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7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1B6AC-AE41-4E7A-AA3A-0790A278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6CD6F-3C92-44FF-A2B0-F32A682B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FFBC0A-8BF4-4592-9824-47E2F28FF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4552EA-510F-4724-97C5-C201FBCE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411C-8DD4-48E5-BB5D-B4FB95ED02F6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39CE9A-3092-4205-A84A-CB09E841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8D6EB9-437F-4ECA-BA67-E6A55B00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94E2-5846-4462-A95E-EE8388BEE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5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19286-651D-4DB9-A62E-764CB20E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CA16FD-62E4-42EE-A46D-DF7805A2D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45A84-48D4-4556-A97B-6AF10230A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411C-8DD4-48E5-BB5D-B4FB95ED02F6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101BC5-A32C-4ACD-B093-B2A1047B2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A38BD-8751-4FE2-A875-EE6562191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94E2-5846-4462-A95E-EE8388BEE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7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os.ru/node/28339" TargetMode="External"/><Relationship Id="rId3" Type="http://schemas.openxmlformats.org/officeDocument/2006/relationships/hyperlink" Target="https://regulation.gov.ru/projects/List/AdvancedSearch" TargetMode="External"/><Relationship Id="rId7" Type="http://schemas.openxmlformats.org/officeDocument/2006/relationships/hyperlink" Target="http://www.nios.ru/node/2855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os.ru/node/28814" TargetMode="External"/><Relationship Id="rId5" Type="http://schemas.openxmlformats.org/officeDocument/2006/relationships/hyperlink" Target="http://www.nios.ru/node/28820" TargetMode="External"/><Relationship Id="rId4" Type="http://schemas.openxmlformats.org/officeDocument/2006/relationships/hyperlink" Target="http://www.nios.ru/node/2883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1709" y="1125155"/>
            <a:ext cx="6830291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ГОРОДСКОЙ ПЕДАГОГИЧЕСКИЙ СОВЕТ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1709" y="4394539"/>
            <a:ext cx="6830291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МИТАП – СЕССИЯ МУНИЦИПАЛЬНОГО МЕТОДИЧЕСКОГО ОБЪЕДИНЕНИЯ УЧИТЕЛЕЙ ХИМИИ И БИОЛОГИИ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 18 АВГУСТА 2022 ГОДА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68475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ОРГАНИЗАЦИЯ РАБОТЫ С ОДАРЕННЫМИ ДЕТЬМИ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576242"/>
            <a:ext cx="11707091" cy="511550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err="1">
                <a:solidFill>
                  <a:srgbClr val="C00000"/>
                </a:solidFill>
              </a:rPr>
              <a:t>Минпросвещения</a:t>
            </a:r>
            <a:r>
              <a:rPr lang="ru-RU" sz="1800" dirty="0">
                <a:solidFill>
                  <a:srgbClr val="C00000"/>
                </a:solidFill>
              </a:rPr>
              <a:t> России разработало Перечень олимпиад и интеллектуальных и творческих конкурсов на новый учебный год. </a:t>
            </a:r>
            <a:r>
              <a:rPr lang="ru-RU" sz="1800" dirty="0" smtClean="0">
                <a:solidFill>
                  <a:srgbClr val="C00000"/>
                </a:solidFill>
              </a:rPr>
              <a:t>Документ </a:t>
            </a:r>
            <a:r>
              <a:rPr lang="ru-RU" sz="1800" dirty="0">
                <a:solidFill>
                  <a:srgbClr val="C00000"/>
                </a:solidFill>
              </a:rPr>
              <a:t>размещен на </a:t>
            </a:r>
            <a:r>
              <a:rPr lang="ru-RU" sz="1800" dirty="0">
                <a:solidFill>
                  <a:srgbClr val="C00000"/>
                </a:solidFill>
                <a:hlinkClick r:id="rId3"/>
              </a:rPr>
              <a:t>Федеральном портале проектов нормативных </a:t>
            </a:r>
            <a:r>
              <a:rPr lang="ru-RU" sz="1800" dirty="0" smtClean="0">
                <a:solidFill>
                  <a:srgbClr val="C00000"/>
                </a:solidFill>
                <a:hlinkClick r:id="rId3"/>
              </a:rPr>
              <a:t>правовых актов</a:t>
            </a:r>
            <a:r>
              <a:rPr lang="ru-RU" sz="1800" dirty="0" smtClean="0">
                <a:solidFill>
                  <a:srgbClr val="C00000"/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hlinkClick r:id="rId4"/>
              </a:rPr>
              <a:t>Всероссийский конкурс для знатоков своего края «Краеведческая миссия</a:t>
            </a:r>
            <a:r>
              <a:rPr lang="ru-RU" sz="1800" b="1" dirty="0" smtClean="0">
                <a:hlinkClick r:id="rId4"/>
              </a:rPr>
              <a:t>»</a:t>
            </a:r>
            <a:r>
              <a:rPr lang="ru-RU" sz="1800" b="1" dirty="0" smtClean="0"/>
              <a:t>. </a:t>
            </a:r>
            <a:r>
              <a:rPr lang="ru-RU" sz="1800" dirty="0" err="1" smtClean="0"/>
              <a:t>Дедлайн</a:t>
            </a:r>
            <a:r>
              <a:rPr lang="ru-RU" sz="1800" dirty="0" smtClean="0"/>
              <a:t> </a:t>
            </a:r>
            <a:r>
              <a:rPr lang="ru-RU" sz="1800" dirty="0"/>
              <a:t>28 ноября 2022 года</a:t>
            </a:r>
            <a:r>
              <a:rPr lang="ru-RU" sz="18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hlinkClick r:id="rId5"/>
              </a:rPr>
              <a:t>Международный конкурс научно-исследовательских и инженерно-технических проектных работ «Ученые будущего</a:t>
            </a:r>
            <a:r>
              <a:rPr lang="ru-RU" sz="1800" b="1" dirty="0" smtClean="0">
                <a:hlinkClick r:id="rId5"/>
              </a:rPr>
              <a:t>»</a:t>
            </a:r>
            <a:r>
              <a:rPr lang="ru-RU" sz="1800" b="1" dirty="0" smtClean="0"/>
              <a:t>. </a:t>
            </a:r>
            <a:r>
              <a:rPr lang="ru-RU" sz="1800" dirty="0" smtClean="0"/>
              <a:t>Объявлен </a:t>
            </a:r>
            <a:r>
              <a:rPr lang="ru-RU" sz="1800" dirty="0"/>
              <a:t>Международный конкурс научно-исследовательских и инженерно-технических проектных работ «Ученые будущего» в рамках Всероссийского Фестиваля науки. </a:t>
            </a:r>
            <a:r>
              <a:rPr lang="ru-RU" sz="1800" dirty="0" err="1"/>
              <a:t>Дедлайн</a:t>
            </a:r>
            <a:r>
              <a:rPr lang="ru-RU" sz="1800" dirty="0"/>
              <a:t> 10 сентября 2022 года</a:t>
            </a:r>
            <a:r>
              <a:rPr lang="ru-RU" sz="18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hlinkClick r:id="rId6"/>
              </a:rPr>
              <a:t>Всероссийский конкурс социальных видеороликов «Зелёный экран</a:t>
            </a:r>
            <a:r>
              <a:rPr lang="ru-RU" sz="1800" b="1" dirty="0" smtClean="0">
                <a:hlinkClick r:id="rId6"/>
              </a:rPr>
              <a:t>»</a:t>
            </a:r>
            <a:r>
              <a:rPr lang="ru-RU" sz="1800" b="1" dirty="0" smtClean="0"/>
              <a:t>. </a:t>
            </a:r>
            <a:r>
              <a:rPr lang="ru-RU" sz="1800" dirty="0" smtClean="0"/>
              <a:t>С </a:t>
            </a:r>
            <a:r>
              <a:rPr lang="ru-RU" sz="1800" dirty="0"/>
              <a:t>6 июня по 15 сентября 2022 года в рамках </a:t>
            </a:r>
            <a:r>
              <a:rPr lang="ru-RU" sz="1800" dirty="0" err="1"/>
              <a:t>Экодиктанта</a:t>
            </a:r>
            <a:r>
              <a:rPr lang="ru-RU" sz="1800" dirty="0"/>
              <a:t> проводится ежегодный Всероссийский конкурс социальных видеороликов «Зелёный экран» в честь 50-летия Всемирного дня окружающей среды и Дня Эколога. </a:t>
            </a:r>
            <a:endParaRPr lang="ru-RU" sz="18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hlinkClick r:id="rId7"/>
              </a:rPr>
              <a:t>Региональный этап Всероссийского конкурса «Стиль жизни – здоровье! 2022</a:t>
            </a:r>
            <a:r>
              <a:rPr lang="ru-RU" sz="1800" b="1" dirty="0" smtClean="0">
                <a:hlinkClick r:id="rId7"/>
              </a:rPr>
              <a:t>»</a:t>
            </a:r>
            <a:r>
              <a:rPr lang="ru-RU" sz="1800" b="1" dirty="0" smtClean="0"/>
              <a:t>. </a:t>
            </a:r>
            <a:r>
              <a:rPr lang="ru-RU" sz="1800" dirty="0" smtClean="0"/>
              <a:t>Конкурс </a:t>
            </a:r>
            <a:r>
              <a:rPr lang="ru-RU" sz="1800" dirty="0"/>
              <a:t>социальной рекламы в области формирования культуры здорового и безопасного образа жизни «Стиль жизни – здоровье</a:t>
            </a:r>
            <a:r>
              <a:rPr lang="ru-RU" sz="1800" dirty="0" smtClean="0"/>
              <a:t>!».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b="1" dirty="0">
                <a:hlinkClick r:id="rId8"/>
              </a:rPr>
              <a:t>Региональный этап Всероссийского конкурса юных исследователей окружающей среды «Открытия 2030</a:t>
            </a:r>
            <a:r>
              <a:rPr lang="ru-RU" sz="1800" b="1" dirty="0" smtClean="0">
                <a:hlinkClick r:id="rId8"/>
              </a:rPr>
              <a:t>»</a:t>
            </a:r>
            <a:r>
              <a:rPr lang="ru-RU" sz="1800" b="1" dirty="0" smtClean="0"/>
              <a:t>. </a:t>
            </a:r>
            <a:r>
              <a:rPr lang="ru-RU" sz="1800" dirty="0" smtClean="0"/>
              <a:t>В </a:t>
            </a:r>
            <a:r>
              <a:rPr lang="ru-RU" sz="1800" dirty="0"/>
              <a:t>период с 23 мая по 21 ноября 2022 года специалисты структурного подразделения ГАУ ДО НСО «</a:t>
            </a:r>
            <a:r>
              <a:rPr lang="ru-RU" sz="1800" dirty="0" err="1"/>
              <a:t>ОЦРТДиЮ</a:t>
            </a:r>
            <a:r>
              <a:rPr lang="ru-RU" sz="1800" dirty="0"/>
              <a:t>» Регионального модельного центра дополнительного образования детей проводят региональный этап Всероссийского конкурса юных исследователей окружающей среды «Открытия 2030».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011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428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>ПЕРСПЕКТИВЫ </a:t>
            </a:r>
            <a:r>
              <a:rPr lang="ru-RU" dirty="0" smtClean="0">
                <a:latin typeface="+mn-lt"/>
              </a:rPr>
              <a:t>РАБОТЫ </a:t>
            </a:r>
            <a:r>
              <a:rPr lang="ru-RU" dirty="0" smtClean="0">
                <a:latin typeface="+mn-lt"/>
              </a:rPr>
              <a:t>ММО УЧИТЕЛЕЙ – ПРЕДМЕТНИКОВ НА 2022 – 2023 УЧЕБНЫЙ ГОД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564" y="2227407"/>
            <a:ext cx="89771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Сороковик Галина Анатольевна,     </a:t>
            </a:r>
          </a:p>
          <a:p>
            <a:pPr marL="0" indent="0">
              <a:buNone/>
            </a:pPr>
            <a:r>
              <a:rPr lang="ru-RU" sz="3600" dirty="0" smtClean="0"/>
              <a:t>старший методист отдела профессионального роста педагогов и руководителей  МАУ ДПО «НИСО»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930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428" t="1212"/>
          <a:stretch/>
        </p:blipFill>
        <p:spPr>
          <a:xfrm>
            <a:off x="-41564" y="0"/>
            <a:ext cx="98737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4" y="1805996"/>
            <a:ext cx="8901546" cy="318164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+mn-lt"/>
              </a:rPr>
              <a:t>СПАСИБО </a:t>
            </a:r>
            <a:br>
              <a:rPr lang="ru-RU" sz="6600" dirty="0" smtClean="0">
                <a:latin typeface="+mn-lt"/>
              </a:rPr>
            </a:br>
            <a:r>
              <a:rPr lang="ru-RU" sz="6600" dirty="0" smtClean="0">
                <a:latin typeface="+mn-lt"/>
              </a:rPr>
              <a:t>ЗА ВНИМАНИЕ!</a:t>
            </a:r>
            <a:endParaRPr lang="ru-RU" sz="66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82982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0495" t="14678" r="28917" b="18087"/>
          <a:stretch/>
        </p:blipFill>
        <p:spPr>
          <a:xfrm>
            <a:off x="0" y="0"/>
            <a:ext cx="10992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МИТАП - СЕССИЯ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272" y="1188316"/>
            <a:ext cx="8977132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err="1"/>
              <a:t>Митап</a:t>
            </a:r>
            <a:r>
              <a:rPr lang="ru-RU" dirty="0"/>
              <a:t> (от англ. </a:t>
            </a:r>
            <a:r>
              <a:rPr lang="ru-RU" dirty="0" err="1"/>
              <a:t>meet</a:t>
            </a:r>
            <a:r>
              <a:rPr lang="ru-RU" dirty="0"/>
              <a:t> </a:t>
            </a:r>
            <a:r>
              <a:rPr lang="ru-RU" dirty="0" err="1"/>
              <a:t>up</a:t>
            </a:r>
            <a:r>
              <a:rPr lang="ru-RU" dirty="0"/>
              <a:t> — «встречаться») — неформальная встреча специалистов для обсуждения рабочих вопросов и обмена опытом. 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6565" t="19034" r="35412" b="22633"/>
          <a:stretch/>
        </p:blipFill>
        <p:spPr>
          <a:xfrm>
            <a:off x="1814638" y="2590800"/>
            <a:ext cx="6248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7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РЕГЛАМЕНТ МЕРОПРИЯТИЯ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1325563"/>
            <a:ext cx="9933709" cy="4351338"/>
          </a:xfrm>
        </p:spPr>
        <p:txBody>
          <a:bodyPr>
            <a:normAutofit/>
          </a:bodyPr>
          <a:lstStyle/>
          <a:p>
            <a:pPr algn="just"/>
            <a:r>
              <a:rPr lang="ru-RU" sz="3000" dirty="0" smtClean="0"/>
              <a:t>10.00 – 11.00 – Работа по основным вопросам встречи.</a:t>
            </a:r>
          </a:p>
          <a:p>
            <a:pPr algn="just"/>
            <a:r>
              <a:rPr lang="ru-RU" sz="3000" dirty="0" smtClean="0"/>
              <a:t>11.00 – 11.30 – издательство «Русское Слово».</a:t>
            </a:r>
          </a:p>
          <a:p>
            <a:pPr algn="just"/>
            <a:r>
              <a:rPr lang="ru-RU" sz="3000" dirty="0" smtClean="0"/>
              <a:t>11.30 – 12.00 – Планирование работы ММО  на 2022 –     </a:t>
            </a:r>
          </a:p>
          <a:p>
            <a:pPr marL="0" indent="0" algn="just">
              <a:buNone/>
            </a:pPr>
            <a:r>
              <a:rPr lang="ru-RU" sz="3000" dirty="0"/>
              <a:t> </a:t>
            </a:r>
            <a:r>
              <a:rPr lang="ru-RU" sz="3000" dirty="0" smtClean="0"/>
              <a:t>                               2023 учебный год.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27223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ВОПРОСЫ ДЛЯ ОБСУЖДЕНИЯ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162" y="1052946"/>
            <a:ext cx="9594274" cy="580505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1. </a:t>
            </a:r>
            <a:r>
              <a:rPr lang="ru-RU" sz="2400" dirty="0"/>
              <a:t>Итоги участия педагогов города Новосибирска в  1 этапе оценки предметных и методических </a:t>
            </a:r>
            <a:r>
              <a:rPr lang="ru-RU" sz="2400" dirty="0" smtClean="0"/>
              <a:t>компетенций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ru-RU" sz="2400" dirty="0" smtClean="0"/>
              <a:t>Итоги участия педагогов в апробации примерных рабочих программ;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ru-RU" sz="2400" dirty="0" smtClean="0"/>
              <a:t>Проблемные аспекты проектирования рабочих программ в соответствии с требованиями обновлённого ФГОС ООО;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ru-RU" sz="2400" dirty="0" smtClean="0"/>
              <a:t>Воспитательный потенциал химии и биологии и практика реализации воспитательных задач в работе учителя – предметника;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ru-RU" sz="2400" dirty="0" smtClean="0"/>
              <a:t>Организация работы с одаренными детьми;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ru-RU" sz="2400" dirty="0" smtClean="0"/>
              <a:t>Перспективы </a:t>
            </a:r>
            <a:r>
              <a:rPr lang="ru-RU" sz="2400" dirty="0" smtClean="0"/>
              <a:t>работы </a:t>
            </a:r>
            <a:r>
              <a:rPr lang="ru-RU" sz="2400" dirty="0" smtClean="0"/>
              <a:t>ММО учителей – предметников на 2022 – 2023 учебный год.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68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02873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+mn-lt"/>
              </a:rPr>
              <a:t>Итоги участия педагогов города Новосибирска в  1 этапе оценки предметных и методических компетенций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" y="2506662"/>
            <a:ext cx="976884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err="1"/>
              <a:t>Сороковик</a:t>
            </a:r>
            <a:r>
              <a:rPr lang="ru-RU" sz="3600" b="1" dirty="0"/>
              <a:t> Галина Анатольевна,     </a:t>
            </a:r>
          </a:p>
          <a:p>
            <a:pPr marL="0" indent="0">
              <a:buNone/>
            </a:pPr>
            <a:r>
              <a:rPr lang="ru-RU" sz="3600" dirty="0"/>
              <a:t>старший методист отдела профессионального роста педагогов и руководителей  МАУ ДПО «НИСО»</a:t>
            </a:r>
            <a:r>
              <a:rPr lang="ru-RU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78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>ИТОГИ УЧАСТИЯ ПЕДАГОГОВ В АПРОБАЦИИ ПРИМЕРНЫХ РАБОЧИХ ПРОГРАММ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853" y="2061153"/>
            <a:ext cx="9137073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/>
              <a:t>Реутова Ольга Николаевна,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/>
              <a:t>учитель биологии и химии высшей квалификационной </a:t>
            </a:r>
            <a:r>
              <a:rPr lang="ru-RU" sz="3600" dirty="0" smtClean="0"/>
              <a:t>категории МБОУ </a:t>
            </a:r>
            <a:r>
              <a:rPr lang="ru-RU" sz="3600" dirty="0"/>
              <a:t>СОШ № 141 с углубленным изучением математики г. </a:t>
            </a:r>
            <a:r>
              <a:rPr lang="ru-RU" sz="3600" dirty="0" smtClean="0"/>
              <a:t>Новосибирска, педагог </a:t>
            </a:r>
            <a:r>
              <a:rPr lang="ru-RU" sz="3600" dirty="0"/>
              <a:t>дополнительного образования ДТД УМ «Юниор</a:t>
            </a:r>
            <a:r>
              <a:rPr lang="ru-RU" sz="3600" dirty="0" smtClean="0"/>
              <a:t>»</a:t>
            </a:r>
            <a:endParaRPr lang="ru-RU" sz="3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234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336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+mn-lt"/>
              </a:rPr>
              <a:t>ПРОБЛЕМНЫЕ АСПЕКТЫ ПРОЕКТИРОВАНИЯ РАБОЧИХ ПРОГРАММ В СООТВЕТСТВИИ С ТРЕБОВАНИЯМИ ОБНОВЛЁННОГО ФГОС ООО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10" y="2310534"/>
            <a:ext cx="9712036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/>
              <a:t>Курта Оксана </a:t>
            </a:r>
            <a:r>
              <a:rPr lang="ru-RU" sz="3600" b="1" dirty="0" smtClean="0"/>
              <a:t>Викторовна, </a:t>
            </a:r>
            <a:endParaRPr lang="ru-RU" sz="36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/>
              <a:t>старший преподаватель кафедры естественнонаучного образования </a:t>
            </a:r>
            <a:r>
              <a:rPr lang="ru-RU" sz="3600" dirty="0" err="1" smtClean="0"/>
              <a:t>НИПКиПРО</a:t>
            </a:r>
            <a:r>
              <a:rPr lang="ru-RU" sz="3600" dirty="0" smtClean="0"/>
              <a:t>, учитель </a:t>
            </a:r>
            <a:r>
              <a:rPr lang="ru-RU" sz="3600" dirty="0"/>
              <a:t>биологии высшей квалификационной </a:t>
            </a:r>
            <a:r>
              <a:rPr lang="ru-RU" sz="3600" dirty="0" smtClean="0"/>
              <a:t>категории, эксперт </a:t>
            </a:r>
            <a:r>
              <a:rPr lang="ru-RU" sz="3600" dirty="0"/>
              <a:t>ЕГЭ и ОГЭ по </a:t>
            </a:r>
            <a:r>
              <a:rPr lang="ru-RU" sz="3600" dirty="0" smtClean="0"/>
              <a:t>биологии,  старший </a:t>
            </a:r>
            <a:r>
              <a:rPr lang="ru-RU" sz="3600" dirty="0"/>
              <a:t>эксперт предметной комиссии Новосибирской области по биологии. </a:t>
            </a:r>
          </a:p>
        </p:txBody>
      </p:sp>
    </p:spTree>
    <p:extLst>
      <p:ext uri="{BB962C8B-B14F-4D97-AF65-F5344CB8AC3E}">
        <p14:creationId xmlns:p14="http://schemas.microsoft.com/office/powerpoint/2010/main" val="8367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0890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+mn-lt"/>
              </a:rPr>
              <a:t>ПРЕДСТАВЛЕНИЕ РЕЗУЛЬТАТОВ МОНИТОРИНГА ПО СФОРМИРОВАННОСТИ ЕСТЕСТВЕННОНАУЧНОЙ ГРАМОТНОСТИ У  ОБУЧАЮЩИХСЯ 8 КЛАССОВ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454" y="2282825"/>
            <a:ext cx="897713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/>
              <a:t>Краснова Анастасия Александровна,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/>
              <a:t>учитель химии высшей квалификационной категории МАОУ «Гимназия № 1»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0054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ya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himiya</Template>
  <TotalTime>203</TotalTime>
  <Words>313</Words>
  <Application>Microsoft Office PowerPoint</Application>
  <PresentationFormat>Широкоэкранный</PresentationFormat>
  <Paragraphs>42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himiya</vt:lpstr>
      <vt:lpstr>ГОРОДСКОЙ ПЕДАГОГИЧЕСКИЙ СОВЕТ</vt:lpstr>
      <vt:lpstr>Презентация PowerPoint</vt:lpstr>
      <vt:lpstr>МИТАП - СЕССИЯ</vt:lpstr>
      <vt:lpstr>РЕГЛАМЕНТ МЕРОПРИЯТИЯ</vt:lpstr>
      <vt:lpstr>ВОПРОСЫ ДЛЯ ОБСУЖДЕНИЯ</vt:lpstr>
      <vt:lpstr>Итоги участия педагогов города Новосибирска в  1 этапе оценки предметных и методических компетенций</vt:lpstr>
      <vt:lpstr>ИТОГИ УЧАСТИЯ ПЕДАГОГОВ В АПРОБАЦИИ ПРИМЕРНЫХ РАБОЧИХ ПРОГРАММ</vt:lpstr>
      <vt:lpstr>ПРОБЛЕМНЫЕ АСПЕКТЫ ПРОЕКТИРОВАНИЯ РАБОЧИХ ПРОГРАММ В СООТВЕТСТВИИ С ТРЕБОВАНИЯМИ ОБНОВЛЁННОГО ФГОС ООО</vt:lpstr>
      <vt:lpstr>ПРЕДСТАВЛЕНИЕ РЕЗУЛЬТАТОВ МОНИТОРИНГА ПО СФОРМИРОВАННОСТИ ЕСТЕСТВЕННОНАУЧНОЙ ГРАМОТНОСТИ У  ОБУЧАЮЩИХСЯ 8 КЛАССОВ</vt:lpstr>
      <vt:lpstr>ОРГАНИЗАЦИЯ РАБОТЫ С ОДАРЕННЫМИ ДЕТЬМИ</vt:lpstr>
      <vt:lpstr>ПЕРСПЕКТИВЫ РАБОТЫ ММО УЧИТЕЛЕЙ – ПРЕДМЕТНИКОВ НА 2022 – 2023 УЧЕБНЫЙ ГОД</vt:lpstr>
      <vt:lpstr>Презентация PowerPoint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Педагогический Совет</dc:title>
  <dc:creator>Пользователь</dc:creator>
  <cp:lastModifiedBy>admin</cp:lastModifiedBy>
  <cp:revision>19</cp:revision>
  <dcterms:created xsi:type="dcterms:W3CDTF">2022-08-16T15:20:24Z</dcterms:created>
  <dcterms:modified xsi:type="dcterms:W3CDTF">2022-08-18T00:39:05Z</dcterms:modified>
</cp:coreProperties>
</file>