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75" r:id="rId3"/>
    <p:sldId id="279" r:id="rId4"/>
    <p:sldId id="276" r:id="rId5"/>
    <p:sldId id="281" r:id="rId6"/>
    <p:sldId id="282" r:id="rId7"/>
    <p:sldId id="277" r:id="rId8"/>
    <p:sldId id="278" r:id="rId9"/>
    <p:sldId id="284" r:id="rId10"/>
    <p:sldId id="288" r:id="rId11"/>
    <p:sldId id="283" r:id="rId12"/>
    <p:sldId id="285" r:id="rId13"/>
    <p:sldId id="286" r:id="rId14"/>
    <p:sldId id="289" r:id="rId15"/>
    <p:sldId id="291" r:id="rId16"/>
    <p:sldId id="290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6D70-7DDC-4738-9D70-402392967AAB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4D5B-2E66-4EDA-B062-F47D542E7B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62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4D5B-2E66-4EDA-B062-F47D542E7B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61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643050"/>
            <a:ext cx="7115180" cy="19288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Федеральная образовательная программа как стратегический ориентир образовательной политики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43108" y="4429132"/>
            <a:ext cx="6400800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Зонова Надежда Николаевна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старший воспитатель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МБДОУ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/с №234 «Кроха»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Адова Венера Николаевна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инструктор по физической культуре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МБДОУ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/с №234 «Кроха»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773" t="15152" r="8567" b="26447"/>
          <a:stretch>
            <a:fillRect/>
          </a:stretch>
        </p:blipFill>
        <p:spPr bwMode="auto">
          <a:xfrm>
            <a:off x="0" y="214290"/>
            <a:ext cx="873474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Туристские прогулки и экскурсии</a:t>
            </a:r>
          </a:p>
          <a:p>
            <a:endParaRPr lang="ru-RU" dirty="0"/>
          </a:p>
        </p:txBody>
      </p:sp>
      <p:pic>
        <p:nvPicPr>
          <p:cNvPr id="3074" name="Picture 2" descr="C:\Documents and Settings\мир\Рабочий стол\IMG-20230427-WA0069.jpg"/>
          <p:cNvPicPr>
            <a:picLocks noChangeAspect="1" noChangeArrowheads="1"/>
          </p:cNvPicPr>
          <p:nvPr/>
        </p:nvPicPr>
        <p:blipFill>
          <a:blip r:embed="rId2"/>
          <a:srcRect t="2049"/>
          <a:stretch>
            <a:fillRect/>
          </a:stretch>
        </p:blipFill>
        <p:spPr bwMode="auto">
          <a:xfrm>
            <a:off x="428597" y="1214422"/>
            <a:ext cx="4081034" cy="2286016"/>
          </a:xfrm>
          <a:prstGeom prst="rect">
            <a:avLst/>
          </a:prstGeom>
          <a:noFill/>
        </p:spPr>
      </p:pic>
      <p:pic>
        <p:nvPicPr>
          <p:cNvPr id="3075" name="Picture 3" descr="C:\Documents and Settings\мир\Рабочий стол\IMG-20230427-WA00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929090" cy="2234670"/>
          </a:xfrm>
          <a:prstGeom prst="rect">
            <a:avLst/>
          </a:prstGeom>
          <a:noFill/>
        </p:spPr>
      </p:pic>
      <p:pic>
        <p:nvPicPr>
          <p:cNvPr id="3076" name="Picture 4" descr="C:\Documents and Settings\мир\Рабочий стол\IMG-20230427-WA0071.jpg"/>
          <p:cNvPicPr>
            <a:picLocks noChangeAspect="1" noChangeArrowheads="1"/>
          </p:cNvPicPr>
          <p:nvPr/>
        </p:nvPicPr>
        <p:blipFill>
          <a:blip r:embed="rId4"/>
          <a:srcRect b="3669"/>
          <a:stretch>
            <a:fillRect/>
          </a:stretch>
        </p:blipFill>
        <p:spPr bwMode="auto">
          <a:xfrm>
            <a:off x="1857356" y="4000504"/>
            <a:ext cx="455113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8812363" cy="3951499"/>
          </a:xfrm>
        </p:spPr>
      </p:pic>
    </p:spTree>
    <p:extLst>
      <p:ext uri="{BB962C8B-B14F-4D97-AF65-F5344CB8AC3E}">
        <p14:creationId xmlns:p14="http://schemas.microsoft.com/office/powerpoint/2010/main" xmlns="" val="12576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детей к туристическим прогулкам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475656" y="1340768"/>
            <a:ext cx="576064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0172" y="2987660"/>
            <a:ext cx="220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готовность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88024" y="1412776"/>
            <a:ext cx="0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3848" y="3429000"/>
            <a:ext cx="289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готовность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876256" y="1340768"/>
            <a:ext cx="432048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6256" y="314096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Познавательная готовность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563888" y="4005064"/>
            <a:ext cx="36004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87824" y="4797152"/>
            <a:ext cx="96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292080" y="3933056"/>
            <a:ext cx="28803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44008" y="486916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7164288" y="3933056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72200" y="45811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Краеведение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8244408" y="4005064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68344" y="4653136"/>
            <a:ext cx="1302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Я и Природа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668344" y="4077072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92280" y="5877272"/>
            <a:ext cx="2304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Туризм и туристы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1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8136" t="14439" r="51180" b="8782"/>
          <a:stretch>
            <a:fillRect/>
          </a:stretch>
        </p:blipFill>
        <p:spPr bwMode="auto">
          <a:xfrm>
            <a:off x="357158" y="428604"/>
            <a:ext cx="4089048" cy="5787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1180" t="14439" r="9905" b="10089"/>
          <a:stretch>
            <a:fillRect/>
          </a:stretch>
        </p:blipFill>
        <p:spPr bwMode="auto">
          <a:xfrm>
            <a:off x="4643438" y="428604"/>
            <a:ext cx="4000528" cy="581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5" t="16731" r="21589" b="24868"/>
          <a:stretch>
            <a:fillRect/>
          </a:stretch>
        </p:blipFill>
        <p:spPr bwMode="auto">
          <a:xfrm>
            <a:off x="571472" y="428603"/>
            <a:ext cx="7500990" cy="56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1928802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Благодарим за внимание!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/>
            <a:r>
              <a:rPr lang="ru-RU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России от 25.11.2022 №1028 «Об утверждении федеральной образовательной программы дошкольного образования»</a:t>
            </a:r>
          </a:p>
          <a:p>
            <a:pPr marL="285750" indent="-28575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ru-RU" dirty="0" smtClean="0">
                <a:latin typeface="Arial" pitchFamily="34" charset="0"/>
                <a:cs typeface="Arial" pitchFamily="34" charset="0"/>
              </a:rPr>
              <a:t>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 (март 2023 года)</a:t>
            </a:r>
          </a:p>
          <a:p>
            <a:pPr marL="285750" indent="-285750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/>
            <a:r>
              <a:rPr lang="ru-RU" dirty="0" smtClean="0">
                <a:latin typeface="Arial" pitchFamily="34" charset="0"/>
                <a:cs typeface="Arial" pitchFamily="34" charset="0"/>
              </a:rPr>
              <a:t>Методические рекомендации по реализации Федеральной образовательной программы дошкольного образования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(март 2023 года)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285728"/>
            <a:ext cx="79387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spc="-80" dirty="0" smtClean="0">
                <a:latin typeface="Arial" pitchFamily="34" charset="0"/>
                <a:cs typeface="Arial" pitchFamily="34" charset="0"/>
              </a:rPr>
              <a:t>Актуальные стратегические документы </a:t>
            </a:r>
            <a:r>
              <a:rPr lang="ru-RU" sz="2800" b="1" spc="-80" dirty="0">
                <a:latin typeface="Arial" pitchFamily="34" charset="0"/>
                <a:cs typeface="Arial" pitchFamily="34" charset="0"/>
              </a:rPr>
              <a:t>федерального уровня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48" t="16731" r="2648" b="14270"/>
          <a:stretch>
            <a:fillRect/>
          </a:stretch>
        </p:blipFill>
        <p:spPr bwMode="auto">
          <a:xfrm>
            <a:off x="103156" y="571480"/>
            <a:ext cx="889006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МЕТОДИЧЕСКИЕ РЕКОМЕНДАЦИИ ПО РЕАЛИЗАЦИИ ФЕДЕРАЛЬНОЙ ОБРАЗОВАТЕЛЬНОЙ ПРОГРАММЫ ДОШКОЛЬНОГО ОБРАЗОВАНИЯ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Примерный перечень мер по внедрению Федеральной программы для педагогических работников ДО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5347824"/>
              </p:ext>
            </p:extLst>
          </p:nvPr>
        </p:nvGraphicFramePr>
        <p:xfrm>
          <a:off x="285720" y="1928802"/>
          <a:ext cx="8572560" cy="3000396"/>
        </p:xfrm>
        <a:graphic>
          <a:graphicData uri="http://schemas.openxmlformats.org/drawingml/2006/table">
            <a:tbl>
              <a:tblPr firstRow="1" firstCol="1" bandRow="1"/>
              <a:tblGrid>
                <a:gridCol w="559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80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25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4612">
                <a:tc>
                  <a:txBody>
                    <a:bodyPr/>
                    <a:lstStyle/>
                    <a:p>
                      <a:pPr indent="-7874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№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i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</a:t>
                      </a:r>
                      <a:endParaRPr lang="ru-RU" sz="1200" i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Сроки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200" i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Ознакомление с Федеральной программой, размещенной на официальном сайте </a:t>
                      </a:r>
                      <a:r>
                        <a:rPr lang="ru-RU" sz="1200" i="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Минпросвещения</a:t>
                      </a: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России (ссылка на документ: </a:t>
                      </a:r>
                      <a:r>
                        <a:rPr lang="ru-RU" sz="1200" i="0" u="sng" dirty="0">
                          <a:solidFill>
                            <a:srgbClr val="0066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  <a:hlinkClick r:id=""/>
                        </a:rPr>
                        <a:t>http://publication.pravo.gov.ru/Document/View/0001202212280044</a:t>
                      </a: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Январь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787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г.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200" i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Ознакомление с презентацией-руководством к Федеральной программе, размещенной на официальных сайтах </a:t>
                      </a:r>
                      <a:r>
                        <a:rPr lang="ru-RU" sz="1200" i="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Минпросвещения</a:t>
                      </a: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России и ФГБНУ «Институт возрастной физиологии РАО»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Март 2023 г.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80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200" i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Ознакомление с информационными и методическими материалами в постоянно действующей тематической рубрике периодических изданий для дошкольных работников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Март – сентябрь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787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г.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5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200" i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Ознакомление с методическими рекомендациями к реализации Федеральной программы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Март – апрель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-7874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г.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585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</a:pPr>
                      <a:r>
                        <a:rPr lang="ru-RU" sz="1200" i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7874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Участие во Всероссийском информационно-методическом </a:t>
                      </a:r>
                      <a:r>
                        <a:rPr lang="ru-RU" sz="1200" i="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вебинаре</a:t>
                      </a: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«Внедрение и реализация Федеральной образовательной программы дошкольного образования в образовательной практике»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Март, июнь, август, октябрь </a:t>
                      </a:r>
                      <a:r>
                        <a:rPr lang="ru-RU" sz="1200" i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200" i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г.</a:t>
                      </a:r>
                      <a:endParaRPr lang="ru-RU" sz="1200" i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857760"/>
            <a:ext cx="8643998" cy="1220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037" t="13574" r="19221" b="29603"/>
          <a:stretch>
            <a:fillRect/>
          </a:stretch>
        </p:blipFill>
        <p:spPr bwMode="auto">
          <a:xfrm>
            <a:off x="2285984" y="285728"/>
            <a:ext cx="4206904" cy="285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6054" t="22431" r="8398" b="9375"/>
          <a:stretch>
            <a:fillRect/>
          </a:stretch>
        </p:blipFill>
        <p:spPr bwMode="auto">
          <a:xfrm>
            <a:off x="1142976" y="2857496"/>
            <a:ext cx="6429420" cy="3843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38" t="16731" r="8567" b="20133"/>
          <a:stretch>
            <a:fillRect/>
          </a:stretch>
        </p:blipFill>
        <p:spPr bwMode="auto">
          <a:xfrm>
            <a:off x="0" y="857232"/>
            <a:ext cx="8786842" cy="470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8984" t="16406" r="9570" b="16406"/>
          <a:stretch>
            <a:fillRect/>
          </a:stretch>
        </p:blipFill>
        <p:spPr bwMode="auto">
          <a:xfrm>
            <a:off x="0" y="1142984"/>
            <a:ext cx="874905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smtClean="0"/>
              <a:t>РЕКОМЕНДАЦИИ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383" t="13574" r="8567" b="16976"/>
          <a:stretch>
            <a:fillRect/>
          </a:stretch>
        </p:blipFill>
        <p:spPr bwMode="auto">
          <a:xfrm>
            <a:off x="785786" y="1285860"/>
            <a:ext cx="7929618" cy="491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99" t="14086" r="7383" b="10663"/>
          <a:stretch>
            <a:fillRect/>
          </a:stretch>
        </p:blipFill>
        <p:spPr bwMode="auto">
          <a:xfrm>
            <a:off x="714347" y="500042"/>
            <a:ext cx="78756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929718" cy="6286544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План действий («Дорожная карта»)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1. Информационно-аналитический этап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✓ Изучение содержания ФОП: читаем построчно, выделяем смысловые блоки,  рассматриваем преемственность задач (по возрастным группам) и их  интеграцию (по образовательным областям) 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✓ Сравниваем свою ООП и ФОП, создаем план корректировки ООП или  разработки новой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2. Этап разработки новой структуры ОП 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✓ </a:t>
            </a:r>
            <a:r>
              <a:rPr lang="ru-RU" sz="5500" u="sng" dirty="0" smtClean="0">
                <a:latin typeface="Arial" pitchFamily="34" charset="0"/>
                <a:cs typeface="Arial" pitchFamily="34" charset="0"/>
              </a:rPr>
              <a:t>Включение «коллективного разума», создание рабочих методических  объединений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Определяем совокупное соответствие разделов Программы обязательному минимуму содержания, заданному в Федеральной программе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Формируем элементы вариативной части Программы из материалов, превышающих обязательный минимум содержания Федеральной программы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 Выбор эффективных методик и технологий</a:t>
            </a:r>
          </a:p>
          <a:p>
            <a:pPr>
              <a:lnSpc>
                <a:spcPct val="120000"/>
              </a:lnSpc>
              <a:buNone/>
            </a:pPr>
            <a:r>
              <a:rPr lang="ru-RU" sz="5500" b="1" dirty="0" smtClean="0">
                <a:latin typeface="Arial" pitchFamily="34" charset="0"/>
                <a:cs typeface="Arial" pitchFamily="34" charset="0"/>
              </a:rPr>
              <a:t>Утверждение новой (скорректированной) ОП в ДОО (до 31 августа 2023г.)</a:t>
            </a:r>
            <a:endParaRPr lang="ru-RU" sz="5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42" t="31091" r="19454" b="18814"/>
          <a:stretch>
            <a:fillRect/>
          </a:stretch>
        </p:blipFill>
        <p:spPr bwMode="auto">
          <a:xfrm>
            <a:off x="2714612" y="5096386"/>
            <a:ext cx="3643338" cy="176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388</Words>
  <Application>Microsoft Office PowerPoint</Application>
  <PresentationFormat>Экран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 </cp:lastModifiedBy>
  <cp:revision>45</cp:revision>
  <dcterms:modified xsi:type="dcterms:W3CDTF">2023-04-27T09:47:10Z</dcterms:modified>
</cp:coreProperties>
</file>