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wdp" ContentType="image/vnd.ms-photo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256" r:id="rId2"/>
    <p:sldId id="283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9" r:id="rId20"/>
    <p:sldId id="280" r:id="rId21"/>
    <p:sldId id="281" r:id="rId22"/>
    <p:sldId id="274" r:id="rId23"/>
    <p:sldId id="275" r:id="rId24"/>
    <p:sldId id="276" r:id="rId25"/>
    <p:sldId id="277" r:id="rId26"/>
    <p:sldId id="278" r:id="rId27"/>
    <p:sldId id="282" r:id="rId2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505"/>
  </p:normalViewPr>
  <p:slideViewPr>
    <p:cSldViewPr snapToGrid="0" snapToObjects="1">
      <p:cViewPr>
        <p:scale>
          <a:sx n="80" d="100"/>
          <a:sy n="80" d="100"/>
        </p:scale>
        <p:origin x="1800" y="6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54D554-D2AF-4822-B998-13DB800CE3D7}" type="datetimeFigureOut">
              <a:rPr lang="ru-RU" smtClean="0"/>
              <a:pPr/>
              <a:t>17.08.2022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F18EF1-5175-4D91-84A7-6F9F3CB4DD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68617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18EF1-5175-4D91-84A7-6F9F3CB4DDB8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9541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194A-70D1-4B4D-B952-F3EF4EE50782}" type="datetimeFigureOut">
              <a:rPr lang="ru-RU" smtClean="0"/>
              <a:pPr/>
              <a:t>17.08.2022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02660-2494-AA47-A46E-68F41DC173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8160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194A-70D1-4B4D-B952-F3EF4EE50782}" type="datetimeFigureOut">
              <a:rPr lang="ru-RU" smtClean="0"/>
              <a:pPr/>
              <a:t>17.08.2022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02660-2494-AA47-A46E-68F41DC173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41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194A-70D1-4B4D-B952-F3EF4EE50782}" type="datetimeFigureOut">
              <a:rPr lang="ru-RU" smtClean="0"/>
              <a:pPr/>
              <a:t>17.08.2022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02660-2494-AA47-A46E-68F41DC173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2601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194A-70D1-4B4D-B952-F3EF4EE50782}" type="datetimeFigureOut">
              <a:rPr lang="ru-RU" smtClean="0"/>
              <a:pPr/>
              <a:t>17.08.2022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02660-2494-AA47-A46E-68F41DC173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174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194A-70D1-4B4D-B952-F3EF4EE50782}" type="datetimeFigureOut">
              <a:rPr lang="ru-RU" smtClean="0"/>
              <a:pPr/>
              <a:t>17.08.2022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02660-2494-AA47-A46E-68F41DC173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7738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194A-70D1-4B4D-B952-F3EF4EE50782}" type="datetimeFigureOut">
              <a:rPr lang="ru-RU" smtClean="0"/>
              <a:pPr/>
              <a:t>17.08.2022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02660-2494-AA47-A46E-68F41DC173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3973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194A-70D1-4B4D-B952-F3EF4EE50782}" type="datetimeFigureOut">
              <a:rPr lang="ru-RU" smtClean="0"/>
              <a:pPr/>
              <a:t>17.08.2022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02660-2494-AA47-A46E-68F41DC173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7519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194A-70D1-4B4D-B952-F3EF4EE50782}" type="datetimeFigureOut">
              <a:rPr lang="ru-RU" smtClean="0"/>
              <a:pPr/>
              <a:t>17.08.2022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02660-2494-AA47-A46E-68F41DC173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2817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194A-70D1-4B4D-B952-F3EF4EE50782}" type="datetimeFigureOut">
              <a:rPr lang="ru-RU" smtClean="0"/>
              <a:pPr/>
              <a:t>17.08.2022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02660-2494-AA47-A46E-68F41DC173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133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194A-70D1-4B4D-B952-F3EF4EE50782}" type="datetimeFigureOut">
              <a:rPr lang="ru-RU" smtClean="0"/>
              <a:pPr/>
              <a:t>17.08.2022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02660-2494-AA47-A46E-68F41DC173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4835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194A-70D1-4B4D-B952-F3EF4EE50782}" type="datetimeFigureOut">
              <a:rPr lang="ru-RU" smtClean="0"/>
              <a:pPr/>
              <a:t>17.08.2022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02660-2494-AA47-A46E-68F41DC173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3438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9194A-70D1-4B4D-B952-F3EF4EE50782}" type="datetimeFigureOut">
              <a:rPr lang="ru-RU" smtClean="0"/>
              <a:pPr/>
              <a:t>17.08.2022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202660-2494-AA47-A46E-68F41DC173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7266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microsoft.com/office/2007/relationships/hdphoto" Target="../media/hdphoto2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3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28.png"/><Relationship Id="rId5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5" Type="http://schemas.openxmlformats.org/officeDocument/2006/relationships/image" Target="../media/image28.png"/><Relationship Id="rId6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39637" y="1888177"/>
            <a:ext cx="9144000" cy="2387600"/>
          </a:xfrm>
        </p:spPr>
        <p:txBody>
          <a:bodyPr>
            <a:normAutofit/>
          </a:bodyPr>
          <a:lstStyle/>
          <a:p>
            <a:r>
              <a:rPr lang="ru-RU" sz="3600" b="1" dirty="0"/>
              <a:t>Представление результатов мониторинга по </a:t>
            </a:r>
            <a:r>
              <a:rPr lang="ru-RU" sz="3600" b="1" dirty="0" err="1"/>
              <a:t>сформированности</a:t>
            </a:r>
            <a:r>
              <a:rPr lang="ru-RU" sz="3600" b="1" dirty="0"/>
              <a:t> естественнонаучной грамотности</a:t>
            </a: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0010" y="5062538"/>
            <a:ext cx="4999512" cy="1795462"/>
          </a:xfrm>
        </p:spPr>
        <p:txBody>
          <a:bodyPr>
            <a:normAutofit/>
          </a:bodyPr>
          <a:lstStyle/>
          <a:p>
            <a:pPr algn="l"/>
            <a:r>
              <a:rPr lang="ru-RU" dirty="0"/>
              <a:t>Краснова Анастасия Александровна, учитель химии высшей категории МБОУ Гимназии №1, руководитель МО учителей химии Центрального округа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73380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52839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1908706" cy="132556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Примеры заданий направленные на формирование умений и их характеристика</a:t>
            </a:r>
            <a:r>
              <a:rPr lang="ru-RU" sz="2800" dirty="0">
                <a:solidFill>
                  <a:srgbClr val="C00000"/>
                </a:solidFill>
              </a:rPr>
              <a:t/>
            </a:r>
            <a:br>
              <a:rPr lang="ru-RU" sz="2800" dirty="0">
                <a:solidFill>
                  <a:srgbClr val="C00000"/>
                </a:solidFill>
              </a:rPr>
            </a:b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lum bright="-2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5088"/>
            <a:ext cx="12315076" cy="4547616"/>
          </a:xfrm>
        </p:spPr>
      </p:pic>
    </p:spTree>
    <p:extLst>
      <p:ext uri="{BB962C8B-B14F-4D97-AF65-F5344CB8AC3E}">
        <p14:creationId xmlns:p14="http://schemas.microsoft.com/office/powerpoint/2010/main" val="182239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4504" y="0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>
                <a:solidFill>
                  <a:srgbClr val="C00000"/>
                </a:solidFill>
              </a:rPr>
              <a:t>Примеры заданий направленные на формирование умений и их характеристика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lum bright="-2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64" y="805125"/>
            <a:ext cx="11402568" cy="1458650"/>
          </a:xfrm>
        </p:spPr>
      </p:pic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0" y="2263775"/>
            <a:ext cx="9969500" cy="460548"/>
          </a:xfrm>
          <a:prstGeom prst="rect">
            <a:avLst/>
          </a:prstGeom>
        </p:spPr>
      </p:pic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4">
            <a:lum bright="-2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60" y="2459986"/>
            <a:ext cx="10129802" cy="431228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0668000" y="6488667"/>
            <a:ext cx="15551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https://fipi.ru/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000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100" b="1" dirty="0">
                <a:solidFill>
                  <a:srgbClr val="C00000"/>
                </a:solidFill>
              </a:rPr>
              <a:t>Примеры заданий направленные на формирование умений и их характеристика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lum bright="-2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0688"/>
            <a:ext cx="12237508" cy="1574800"/>
          </a:xfrm>
        </p:spPr>
      </p:pic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265488"/>
            <a:ext cx="4419600" cy="18415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0647" y="6147998"/>
            <a:ext cx="15551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https://fipi.ru/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0518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0" y="1492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Примеры заданий направленные на формирование умений и их характеристика</a:t>
            </a:r>
            <a:r>
              <a:rPr lang="ru-RU" sz="2800" dirty="0">
                <a:solidFill>
                  <a:srgbClr val="C00000"/>
                </a:solidFill>
              </a:rPr>
              <a:t/>
            </a:r>
            <a:br>
              <a:rPr lang="ru-RU" sz="2800" dirty="0">
                <a:solidFill>
                  <a:srgbClr val="C00000"/>
                </a:solidFill>
              </a:rPr>
            </a:b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lum bright="-2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814" y="971078"/>
            <a:ext cx="11695352" cy="5886922"/>
          </a:xfr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EFAFDAE9-6A21-9545-9A25-FFA1B99AB652}"/>
              </a:ext>
            </a:extLst>
          </p:cNvPr>
          <p:cNvSpPr/>
          <p:nvPr/>
        </p:nvSpPr>
        <p:spPr>
          <a:xfrm>
            <a:off x="10246047" y="6339443"/>
            <a:ext cx="15551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fipi.ru</a:t>
            </a:r>
            <a:r>
              <a:rPr lang="en-US" dirty="0"/>
              <a:t>/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843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100" b="1" dirty="0">
                <a:solidFill>
                  <a:srgbClr val="C00000"/>
                </a:solidFill>
              </a:rPr>
              <a:t>Примеры заданий направленные на формирование умений и их характеристика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lum bright="-2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5" y="1690687"/>
            <a:ext cx="12112545" cy="4059251"/>
          </a:xfr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20EFE2F5-E83B-3B43-9CF7-27A17C2ADA43}"/>
              </a:ext>
            </a:extLst>
          </p:cNvPr>
          <p:cNvSpPr/>
          <p:nvPr/>
        </p:nvSpPr>
        <p:spPr>
          <a:xfrm>
            <a:off x="9601689" y="5971492"/>
            <a:ext cx="15551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fipi.ru</a:t>
            </a:r>
            <a:r>
              <a:rPr lang="en-US" dirty="0"/>
              <a:t>/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0904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1"/>
            <a:ext cx="11518900" cy="1244600"/>
          </a:xfrm>
        </p:spPr>
        <p:txBody>
          <a:bodyPr>
            <a:normAutofit/>
          </a:bodyPr>
          <a:lstStyle/>
          <a:p>
            <a:pPr algn="ctr"/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0987" y="475486"/>
            <a:ext cx="11836400" cy="5033963"/>
          </a:xfrm>
        </p:spPr>
        <p:txBody>
          <a:bodyPr/>
          <a:lstStyle/>
          <a:p>
            <a:pPr marL="0" indent="0" algn="ctr">
              <a:buNone/>
            </a:pPr>
            <a:r>
              <a:rPr lang="ru-RU" altLang="ru-RU" b="1" dirty="0">
                <a:solidFill>
                  <a:srgbClr val="C00000"/>
                </a:solidFill>
              </a:rPr>
              <a:t>Планируемые результаты формирования ЕНГ</a:t>
            </a:r>
            <a:endParaRPr lang="ru-RU" dirty="0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>
            <a:lum bright="-2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663699"/>
            <a:ext cx="11671300" cy="1750695"/>
          </a:xfrm>
          <a:prstGeom prst="rect">
            <a:avLst/>
          </a:prstGeom>
        </p:spPr>
      </p:pic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3">
            <a:lum bright="-2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3263900"/>
            <a:ext cx="11563660" cy="25019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389888" y="5948958"/>
            <a:ext cx="99364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dirty="0" err="1">
                <a:cs typeface="Arial" charset="0"/>
              </a:rPr>
              <a:t>Пентин</a:t>
            </a:r>
            <a:r>
              <a:rPr lang="ru-RU" sz="1400" dirty="0">
                <a:cs typeface="Arial" charset="0"/>
              </a:rPr>
              <a:t> А.Ю., Заграничная Н.А., Паршутина Л.А</a:t>
            </a:r>
            <a:r>
              <a:rPr lang="ru-RU" sz="1400" b="1" dirty="0">
                <a:cs typeface="Arial" charset="0"/>
              </a:rPr>
              <a:t>.</a:t>
            </a:r>
            <a:r>
              <a:rPr lang="ru-RU" sz="1400" dirty="0">
                <a:cs typeface="Arial" charset="0"/>
              </a:rPr>
              <a:t>«Комплексные </a:t>
            </a:r>
            <a:r>
              <a:rPr lang="ru-RU" sz="1400" dirty="0" err="1">
                <a:cs typeface="Arial" charset="0"/>
              </a:rPr>
              <a:t>межпредметные</a:t>
            </a:r>
            <a:r>
              <a:rPr lang="ru-RU" sz="1400" dirty="0">
                <a:cs typeface="Arial" charset="0"/>
              </a:rPr>
              <a:t> задания с химической составляющей как инструмент формирования и диагностики естественнонаучной грамотности учащихся»</a:t>
            </a:r>
          </a:p>
        </p:txBody>
      </p:sp>
      <p:sp>
        <p:nvSpPr>
          <p:cNvPr id="8" name="Стрелка вправо 7"/>
          <p:cNvSpPr/>
          <p:nvPr/>
        </p:nvSpPr>
        <p:spPr>
          <a:xfrm>
            <a:off x="1011936" y="6176963"/>
            <a:ext cx="377952" cy="140463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507111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200" y="123825"/>
            <a:ext cx="11785600" cy="1325563"/>
          </a:xfrm>
        </p:spPr>
        <p:txBody>
          <a:bodyPr>
            <a:normAutofit/>
          </a:bodyPr>
          <a:lstStyle/>
          <a:p>
            <a:pPr algn="ctr"/>
            <a:r>
              <a:rPr lang="ru-RU" altLang="ru-RU" sz="2800" b="1" dirty="0">
                <a:solidFill>
                  <a:srgbClr val="C00000"/>
                </a:solidFill>
              </a:rPr>
              <a:t>Планируемые результаты формирования ЕНГ</a:t>
            </a:r>
            <a:endParaRPr lang="ru-RU" sz="28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lum bright="-2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01" y="1255776"/>
            <a:ext cx="12030899" cy="4682210"/>
          </a:xfrm>
        </p:spPr>
      </p:pic>
      <p:sp>
        <p:nvSpPr>
          <p:cNvPr id="5" name="Прямоугольник 4"/>
          <p:cNvSpPr/>
          <p:nvPr/>
        </p:nvSpPr>
        <p:spPr>
          <a:xfrm>
            <a:off x="1901952" y="5934670"/>
            <a:ext cx="98999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dirty="0" err="1">
                <a:cs typeface="Arial" charset="0"/>
              </a:rPr>
              <a:t>Пентин</a:t>
            </a:r>
            <a:r>
              <a:rPr lang="ru-RU" sz="1400" dirty="0">
                <a:cs typeface="Arial" charset="0"/>
              </a:rPr>
              <a:t> А.Ю., Заграничная Н.А., Паршутина Л.А</a:t>
            </a:r>
            <a:r>
              <a:rPr lang="ru-RU" sz="1400" b="1" dirty="0">
                <a:cs typeface="Arial" charset="0"/>
              </a:rPr>
              <a:t>.</a:t>
            </a:r>
            <a:r>
              <a:rPr lang="ru-RU" sz="1400" dirty="0">
                <a:cs typeface="Arial" charset="0"/>
              </a:rPr>
              <a:t>«Комплексные </a:t>
            </a:r>
            <a:r>
              <a:rPr lang="ru-RU" sz="1400" dirty="0" err="1">
                <a:cs typeface="Arial" charset="0"/>
              </a:rPr>
              <a:t>межпредметные</a:t>
            </a:r>
            <a:r>
              <a:rPr lang="ru-RU" sz="1400" dirty="0">
                <a:cs typeface="Arial" charset="0"/>
              </a:rPr>
              <a:t> задания с химической составляющей как инструмент формирования и диагностики естественнонаучной грамотности учащихся»</a:t>
            </a:r>
          </a:p>
        </p:txBody>
      </p:sp>
      <p:sp>
        <p:nvSpPr>
          <p:cNvPr id="6" name="Стрелка вправо 5"/>
          <p:cNvSpPr/>
          <p:nvPr/>
        </p:nvSpPr>
        <p:spPr>
          <a:xfrm>
            <a:off x="1524000" y="6176963"/>
            <a:ext cx="377952" cy="140463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463495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100" y="0"/>
            <a:ext cx="11861800" cy="1325563"/>
          </a:xfrm>
        </p:spPr>
        <p:txBody>
          <a:bodyPr>
            <a:normAutofit/>
          </a:bodyPr>
          <a:lstStyle/>
          <a:p>
            <a:pPr algn="ctr"/>
            <a:r>
              <a:rPr lang="ru-RU" altLang="ru-RU" sz="3200" b="1" dirty="0">
                <a:solidFill>
                  <a:srgbClr val="C00000"/>
                </a:solidFill>
              </a:rPr>
              <a:t>Планируемые результаты формирования ЕНГ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lum bright="-2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99" y="1325563"/>
            <a:ext cx="12125101" cy="4254500"/>
          </a:xfrm>
        </p:spPr>
      </p:pic>
      <p:sp>
        <p:nvSpPr>
          <p:cNvPr id="5" name="Прямоугольник 4"/>
          <p:cNvSpPr/>
          <p:nvPr/>
        </p:nvSpPr>
        <p:spPr>
          <a:xfrm>
            <a:off x="2279904" y="5841673"/>
            <a:ext cx="95153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dirty="0" err="1">
                <a:cs typeface="Arial" charset="0"/>
              </a:rPr>
              <a:t>Пентин</a:t>
            </a:r>
            <a:r>
              <a:rPr lang="ru-RU" sz="1400" dirty="0">
                <a:cs typeface="Arial" charset="0"/>
              </a:rPr>
              <a:t> А.Ю., Заграничная Н.А., Паршутина Л.А</a:t>
            </a:r>
            <a:r>
              <a:rPr lang="ru-RU" sz="1400" b="1" dirty="0">
                <a:cs typeface="Arial" charset="0"/>
              </a:rPr>
              <a:t>.</a:t>
            </a:r>
            <a:r>
              <a:rPr lang="ru-RU" sz="1400" dirty="0">
                <a:cs typeface="Arial" charset="0"/>
              </a:rPr>
              <a:t>«Комплексные </a:t>
            </a:r>
            <a:r>
              <a:rPr lang="ru-RU" sz="1400" dirty="0" err="1">
                <a:cs typeface="Arial" charset="0"/>
              </a:rPr>
              <a:t>межпредметные</a:t>
            </a:r>
            <a:r>
              <a:rPr lang="ru-RU" sz="1400" dirty="0">
                <a:cs typeface="Arial" charset="0"/>
              </a:rPr>
              <a:t> задания с химической составляющей как инструмент формирования и диагностики естественнонаучной грамотности учащихся»</a:t>
            </a:r>
          </a:p>
        </p:txBody>
      </p:sp>
      <p:sp>
        <p:nvSpPr>
          <p:cNvPr id="6" name="Стрелка вправо 5"/>
          <p:cNvSpPr/>
          <p:nvPr/>
        </p:nvSpPr>
        <p:spPr>
          <a:xfrm>
            <a:off x="1755648" y="6036500"/>
            <a:ext cx="377952" cy="140463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964763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9100" y="365125"/>
            <a:ext cx="11518900" cy="132556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Анализ выполнения работы по характеристическим категориям заданий</a:t>
            </a:r>
            <a:r>
              <a:rPr lang="ru-RU" sz="2800" dirty="0">
                <a:solidFill>
                  <a:srgbClr val="C00000"/>
                </a:solidFill>
                <a:effectLst/>
              </a:rPr>
              <a:t> 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19100" y="1825624"/>
            <a:ext cx="11391900" cy="4892676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Для диагностики были смоделированы </a:t>
            </a:r>
            <a:r>
              <a:rPr lang="ru-RU" sz="2400" dirty="0"/>
              <a:t>и </a:t>
            </a:r>
            <a:r>
              <a:rPr lang="ru-RU" sz="2400" dirty="0" smtClean="0"/>
              <a:t>подобраны </a:t>
            </a:r>
            <a:r>
              <a:rPr lang="ru-RU" sz="2400" dirty="0"/>
              <a:t>задания на проверку </a:t>
            </a:r>
            <a:r>
              <a:rPr lang="ru-RU" sz="2400" dirty="0" err="1"/>
              <a:t>сформированности</a:t>
            </a:r>
            <a:r>
              <a:rPr lang="ru-RU" sz="2400" dirty="0"/>
              <a:t> всех перечисленных умений от 1А до 3Г  и </a:t>
            </a:r>
            <a:r>
              <a:rPr lang="ru-RU" sz="2400" dirty="0" smtClean="0"/>
              <a:t>рассчитан </a:t>
            </a:r>
            <a:r>
              <a:rPr lang="ru-RU" sz="2400" dirty="0"/>
              <a:t>коэффициент </a:t>
            </a:r>
            <a:r>
              <a:rPr lang="ru-RU" sz="2400" dirty="0" err="1"/>
              <a:t>сформированности</a:t>
            </a:r>
            <a:r>
              <a:rPr lang="ru-RU" sz="2400" dirty="0"/>
              <a:t> умений» – </a:t>
            </a:r>
            <a:r>
              <a:rPr lang="ru-RU" sz="2400" i="1" dirty="0"/>
              <a:t>Ку, </a:t>
            </a:r>
            <a:r>
              <a:rPr lang="ru-RU" sz="2400" dirty="0"/>
              <a:t>где </a:t>
            </a:r>
            <a:r>
              <a:rPr lang="ru-RU" sz="2400" i="1" dirty="0"/>
              <a:t>Ку = </a:t>
            </a:r>
            <a:r>
              <a:rPr lang="ru-RU" sz="2400" i="1" dirty="0" err="1"/>
              <a:t>n</a:t>
            </a:r>
            <a:r>
              <a:rPr lang="ru-RU" sz="2400" i="1" dirty="0"/>
              <a:t>/</a:t>
            </a:r>
            <a:r>
              <a:rPr lang="ru-RU" sz="2400" i="1" dirty="0" err="1"/>
              <a:t>N</a:t>
            </a:r>
            <a:r>
              <a:rPr lang="ru-RU" sz="2400" i="1" dirty="0"/>
              <a:t>, где </a:t>
            </a:r>
            <a:r>
              <a:rPr lang="ru-RU" sz="2400" i="1" dirty="0" err="1"/>
              <a:t>n</a:t>
            </a:r>
            <a:r>
              <a:rPr lang="ru-RU" sz="2400" i="1" dirty="0"/>
              <a:t> – количество верно вы</a:t>
            </a:r>
            <a:r>
              <a:rPr lang="ru-RU" sz="2400" dirty="0"/>
              <a:t>полненных операций, </a:t>
            </a:r>
            <a:r>
              <a:rPr lang="ru-RU" sz="2400" i="1" dirty="0" err="1"/>
              <a:t>N</a:t>
            </a:r>
            <a:r>
              <a:rPr lang="ru-RU" sz="2400" i="1" dirty="0"/>
              <a:t> – количество всех </a:t>
            </a:r>
            <a:r>
              <a:rPr lang="ru-RU" sz="2400" dirty="0"/>
              <a:t>операций деятельности.                                                                                                                                                                                                                Достаточному уровню освоения умения соответствует </a:t>
            </a:r>
            <a:r>
              <a:rPr lang="ru-RU" sz="2400" i="1" dirty="0"/>
              <a:t>К = 50–70%. Уровень </a:t>
            </a:r>
            <a:r>
              <a:rPr lang="ru-RU" sz="2400" i="1" dirty="0" err="1"/>
              <a:t>сформированности</a:t>
            </a:r>
            <a:r>
              <a:rPr lang="ru-RU" sz="2400" i="1" dirty="0"/>
              <a:t> </a:t>
            </a:r>
            <a:r>
              <a:rPr lang="ru-RU" sz="2400" dirty="0"/>
              <a:t>ЕНГ считается достаточным при Ку ≥ 50%  и высоким при Ку ≥ 70%.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Стрелка вправо 3"/>
          <p:cNvSpPr/>
          <p:nvPr/>
        </p:nvSpPr>
        <p:spPr>
          <a:xfrm>
            <a:off x="1524000" y="6176963"/>
            <a:ext cx="377952" cy="140463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48256" y="5915353"/>
            <a:ext cx="97627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dirty="0" err="1">
                <a:cs typeface="Arial" charset="0"/>
              </a:rPr>
              <a:t>Пентин</a:t>
            </a:r>
            <a:r>
              <a:rPr lang="ru-RU" sz="1400" dirty="0">
                <a:cs typeface="Arial" charset="0"/>
              </a:rPr>
              <a:t> А.Ю., Заграничная Н.А., Паршутина Л.А</a:t>
            </a:r>
            <a:r>
              <a:rPr lang="ru-RU" sz="1400" b="1" dirty="0">
                <a:cs typeface="Arial" charset="0"/>
              </a:rPr>
              <a:t>.</a:t>
            </a:r>
            <a:r>
              <a:rPr lang="ru-RU" sz="1400" dirty="0">
                <a:cs typeface="Arial" charset="0"/>
              </a:rPr>
              <a:t>«Комплексные </a:t>
            </a:r>
            <a:r>
              <a:rPr lang="ru-RU" sz="1400" dirty="0" err="1">
                <a:cs typeface="Arial" charset="0"/>
              </a:rPr>
              <a:t>межпредметные</a:t>
            </a:r>
            <a:r>
              <a:rPr lang="ru-RU" sz="1400" dirty="0">
                <a:cs typeface="Arial" charset="0"/>
              </a:rPr>
              <a:t> задания с химической составляющей как инструмент формирования и диагностики естественнонаучной грамотности учащихся»</a:t>
            </a:r>
          </a:p>
        </p:txBody>
      </p:sp>
    </p:spTree>
    <p:extLst>
      <p:ext uri="{BB962C8B-B14F-4D97-AF65-F5344CB8AC3E}">
        <p14:creationId xmlns:p14="http://schemas.microsoft.com/office/powerpoint/2010/main" val="133209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EBC9E20-684F-B544-9A1A-16FF0C9E9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Анализ выполнения работы по характеристическим категориям заданий </a:t>
            </a:r>
            <a:endParaRPr lang="ru-RU" sz="28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84B3CC6-0F34-074E-995D-EDED8F9F6A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599" y="1028700"/>
            <a:ext cx="11644313" cy="5486400"/>
          </a:xfrm>
        </p:spPr>
        <p:txBody>
          <a:bodyPr/>
          <a:lstStyle/>
          <a:p>
            <a:pPr marL="0" indent="0">
              <a:buNone/>
            </a:pPr>
            <a:r>
              <a:rPr lang="ru-RU" sz="1800" b="1" dirty="0"/>
              <a:t>Таблица 2. Уровни </a:t>
            </a:r>
            <a:r>
              <a:rPr lang="ru-RU" sz="1800" b="1" dirty="0" err="1"/>
              <a:t>сформированности</a:t>
            </a:r>
            <a:r>
              <a:rPr lang="ru-RU" sz="1800" b="1" dirty="0"/>
              <a:t> у учащихся ЕНГ</a:t>
            </a:r>
            <a:endParaRPr lang="ru-RU" sz="1800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138A0EA-144E-9145-9AA9-338E8E19C5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6848" y="1325563"/>
            <a:ext cx="8829677" cy="98107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CE683685-BBBB-E640-A810-57A1A27979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6848" y="2227703"/>
            <a:ext cx="8886829" cy="449853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466848" y="2066306"/>
            <a:ext cx="1632612" cy="465992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2304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Цель диагностического исследования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511133"/>
          </a:xfrm>
        </p:spPr>
        <p:txBody>
          <a:bodyPr/>
          <a:lstStyle/>
          <a:p>
            <a:pPr algn="just"/>
            <a:r>
              <a:rPr lang="ru-RU" dirty="0" smtClean="0"/>
              <a:t>обоснованный выбор методического инструментария, обеспечивающего повышение уровня ЕНГ учащихся при изучении химии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700337" y="3075148"/>
            <a:ext cx="20291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+mj-lt"/>
              </a:rPr>
              <a:t>Результаты:</a:t>
            </a:r>
            <a:endParaRPr lang="ru-RU" sz="28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1473" y="3598368"/>
            <a:ext cx="1106905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ru-RU" sz="2800" dirty="0" smtClean="0"/>
              <a:t>выводы об уровне </a:t>
            </a:r>
            <a:r>
              <a:rPr lang="ru-RU" sz="2800" dirty="0" err="1" smtClean="0"/>
              <a:t>сформированности</a:t>
            </a:r>
            <a:r>
              <a:rPr lang="ru-RU" sz="2800" dirty="0" smtClean="0"/>
              <a:t> отдельных умений, характеризующих ЕНГ;</a:t>
            </a:r>
          </a:p>
          <a:p>
            <a:pPr marL="285750" indent="-285750" algn="just">
              <a:buFontTx/>
              <a:buChar char="-"/>
            </a:pPr>
            <a:r>
              <a:rPr lang="ru-RU" sz="2800" dirty="0"/>
              <a:t>в</a:t>
            </a:r>
            <a:r>
              <a:rPr lang="ru-RU" sz="2800" dirty="0" smtClean="0"/>
              <a:t>ыявление наиболее острых проблем и затруднений, связанных с формированием ЕНГ учащихся;</a:t>
            </a:r>
          </a:p>
          <a:p>
            <a:pPr marL="285750" indent="-285750" algn="just">
              <a:buFontTx/>
              <a:buChar char="-"/>
            </a:pPr>
            <a:r>
              <a:rPr lang="ru-RU" sz="2800" dirty="0"/>
              <a:t>о</a:t>
            </a:r>
            <a:r>
              <a:rPr lang="ru-RU" sz="2800" dirty="0" smtClean="0"/>
              <a:t>пределение основных направлений совершенствования преподавания химии с целью более эффективного формирования ЕНГ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9115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F931508-5EFE-E64A-B86C-FB3C27127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Анализ выполнения работы по характеристическим категориям заданий </a:t>
            </a:r>
            <a:endParaRPr lang="ru-RU" sz="2800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FBCD8591-9865-9947-816B-D46562E54D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1675" y="1404938"/>
            <a:ext cx="8270876" cy="1524377"/>
          </a:xfrm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xmlns="" id="{8BB8FF1E-7BC4-B140-A920-602C6BD0E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6590" y="3867138"/>
            <a:ext cx="550545" cy="936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164859F-7378-104D-BB1A-BF5BD3F6C5FC}"/>
              </a:ext>
            </a:extLst>
          </p:cNvPr>
          <p:cNvSpPr txBox="1"/>
          <p:nvPr/>
        </p:nvSpPr>
        <p:spPr>
          <a:xfrm>
            <a:off x="7557135" y="3969128"/>
            <a:ext cx="39180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Высокий уровень </a:t>
            </a:r>
            <a:r>
              <a:rPr lang="ru-RU" dirty="0" err="1"/>
              <a:t>сформированности</a:t>
            </a:r>
            <a:r>
              <a:rPr lang="ru-RU" dirty="0"/>
              <a:t> </a:t>
            </a:r>
          </a:p>
          <a:p>
            <a:r>
              <a:rPr lang="ru-RU" dirty="0"/>
              <a:t>ЕНГ преобладает, но есть учащиеся и</a:t>
            </a:r>
          </a:p>
          <a:p>
            <a:r>
              <a:rPr lang="ru-RU" dirty="0"/>
              <a:t>с низким уровнем.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8E9B02E7-2B95-BC46-8B59-D56397C138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805" y="2842337"/>
            <a:ext cx="5818167" cy="386326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413162" y="6139545"/>
            <a:ext cx="4857009" cy="4829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Распределение учащихся по уровням </a:t>
            </a:r>
            <a:r>
              <a:rPr lang="ru-RU" sz="1400" dirty="0" err="1" smtClean="0">
                <a:solidFill>
                  <a:schemeClr val="tx1"/>
                </a:solidFill>
              </a:rPr>
              <a:t>сформированности</a:t>
            </a:r>
            <a:r>
              <a:rPr lang="ru-RU" sz="1400" dirty="0" smtClean="0">
                <a:solidFill>
                  <a:schemeClr val="tx1"/>
                </a:solidFill>
              </a:rPr>
              <a:t> ЕНГ 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205945" y="1404938"/>
            <a:ext cx="2702380" cy="15243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8233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D5CAD3B-A3E0-CB47-932D-846D53988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1167"/>
            <a:ext cx="10515600" cy="1053367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Анализ выполнения работы по характеристическим категориям заданий </a:t>
            </a:r>
            <a:endParaRPr lang="ru-RU" sz="2800" dirty="0"/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xmlns="" id="{783138B2-5C9A-1F44-AA6F-7A2E6DB1FC0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8564480"/>
              </p:ext>
            </p:extLst>
          </p:nvPr>
        </p:nvGraphicFramePr>
        <p:xfrm>
          <a:off x="838200" y="1990856"/>
          <a:ext cx="10515600" cy="74168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051560">
                  <a:extLst>
                    <a:ext uri="{9D8B030D-6E8A-4147-A177-3AD203B41FA5}">
                      <a16:colId xmlns:a16="http://schemas.microsoft.com/office/drawing/2014/main" xmlns="" val="220625914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xmlns="" val="1683791782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xmlns="" val="2889682409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xmlns="" val="2295689758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xmlns="" val="3224645560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xmlns="" val="2885856088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xmlns="" val="629406875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xmlns="" val="2343296474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xmlns="" val="3008150279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xmlns="" val="13715178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1А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3Г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011262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45,5%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62,5%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50%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70,8%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45,5%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45,5%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62,5%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37,5%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37,5%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592319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23D0BA3-ECE0-6E4C-96EE-D2F67084C4EA}"/>
              </a:ext>
            </a:extLst>
          </p:cNvPr>
          <p:cNvSpPr txBox="1"/>
          <p:nvPr/>
        </p:nvSpPr>
        <p:spPr>
          <a:xfrm>
            <a:off x="838200" y="1308329"/>
            <a:ext cx="110818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Таблица 3. Процент выполнения заданий, характеризующие </a:t>
            </a:r>
            <a:r>
              <a:rPr lang="ru-RU" b="1" dirty="0" err="1"/>
              <a:t>сформированность</a:t>
            </a:r>
            <a:r>
              <a:rPr lang="ru-RU" b="1" dirty="0"/>
              <a:t> </a:t>
            </a:r>
            <a:r>
              <a:rPr lang="ru-RU" b="1" dirty="0" err="1"/>
              <a:t>компетентностной</a:t>
            </a:r>
            <a:r>
              <a:rPr lang="ru-RU" b="1" dirty="0"/>
              <a:t> области</a:t>
            </a:r>
          </a:p>
          <a:p>
            <a:r>
              <a:rPr lang="ru-RU" b="1" dirty="0"/>
              <a:t> </a:t>
            </a:r>
            <a:r>
              <a:rPr lang="ru-RU" b="1" dirty="0" err="1"/>
              <a:t>естественнонаучнои</a:t>
            </a:r>
            <a:r>
              <a:rPr lang="ru-RU" b="1" dirty="0"/>
              <a:t>̆ грамотности </a:t>
            </a:r>
          </a:p>
          <a:p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D49033E4-46F8-8848-97E6-3FC989C0AF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91045"/>
            <a:ext cx="8528623" cy="3688851"/>
          </a:xfrm>
          <a:prstGeom prst="rect">
            <a:avLst/>
          </a:prstGeom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xmlns="" id="{F4C417A0-3D55-7943-8D8C-F6141EAC9D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75559" y="3090642"/>
            <a:ext cx="550545" cy="936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E33C639-B4E5-A54D-973C-C2400247A25C}"/>
              </a:ext>
            </a:extLst>
          </p:cNvPr>
          <p:cNvSpPr txBox="1"/>
          <p:nvPr/>
        </p:nvSpPr>
        <p:spPr>
          <a:xfrm>
            <a:off x="7932501" y="2732536"/>
            <a:ext cx="4259499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Практически все учащиеся могут</a:t>
            </a:r>
          </a:p>
          <a:p>
            <a:r>
              <a:rPr lang="ru-RU" dirty="0"/>
              <a:t>описывать достаточно стандартную </a:t>
            </a:r>
          </a:p>
          <a:p>
            <a:r>
              <a:rPr lang="ru-RU" dirty="0"/>
              <a:t>ситуацию, для объяснения</a:t>
            </a:r>
          </a:p>
          <a:p>
            <a:r>
              <a:rPr lang="ru-RU" dirty="0"/>
              <a:t> </a:t>
            </a:r>
            <a:r>
              <a:rPr lang="ru-RU" dirty="0" err="1"/>
              <a:t>которои</a:t>
            </a:r>
            <a:r>
              <a:rPr lang="ru-RU" dirty="0"/>
              <a:t>̆ можно напрямую </a:t>
            </a:r>
          </a:p>
          <a:p>
            <a:r>
              <a:rPr lang="ru-RU" dirty="0"/>
              <a:t>использовать </a:t>
            </a:r>
            <a:r>
              <a:rPr lang="ru-RU" dirty="0" err="1"/>
              <a:t>программныи</a:t>
            </a:r>
            <a:r>
              <a:rPr lang="ru-RU" dirty="0"/>
              <a:t>̆ </a:t>
            </a:r>
          </a:p>
          <a:p>
            <a:r>
              <a:rPr lang="ru-RU" dirty="0"/>
              <a:t>материал и объяснить </a:t>
            </a:r>
            <a:r>
              <a:rPr lang="ru-RU" dirty="0" smtClean="0"/>
              <a:t>причину</a:t>
            </a:r>
            <a:r>
              <a:rPr lang="ru-RU" dirty="0"/>
              <a:t> </a:t>
            </a:r>
            <a:endParaRPr lang="ru-RU" dirty="0"/>
          </a:p>
          <a:p>
            <a:r>
              <a:rPr lang="ru-RU" dirty="0" smtClean="0"/>
              <a:t>механизмов </a:t>
            </a:r>
            <a:r>
              <a:rPr lang="ru-RU" dirty="0"/>
              <a:t>наблюдаемого явления.</a:t>
            </a:r>
          </a:p>
          <a:p>
            <a:r>
              <a:rPr lang="ru-RU" dirty="0"/>
              <a:t>Но очень низкий процент умения</a:t>
            </a:r>
          </a:p>
          <a:p>
            <a:r>
              <a:rPr lang="ru-RU" dirty="0"/>
              <a:t>выявлять и формулировать допущения, </a:t>
            </a:r>
          </a:p>
          <a:p>
            <a:r>
              <a:rPr lang="ru-RU" dirty="0"/>
              <a:t>на которых строится то или иное научное</a:t>
            </a:r>
          </a:p>
          <a:p>
            <a:r>
              <a:rPr lang="ru-RU" dirty="0"/>
              <a:t> рассуждение. 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0" y="2991045"/>
            <a:ext cx="665018" cy="2746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38199" y="6080168"/>
            <a:ext cx="5372596" cy="5403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Качество выполнения заданий с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 разной компетентностью 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94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065" y="-88900"/>
            <a:ext cx="11849100" cy="1474789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Анализ выполнения работы по характеристическим категориям заданий</a:t>
            </a:r>
            <a:r>
              <a:rPr lang="ru-RU" sz="2800" dirty="0">
                <a:solidFill>
                  <a:srgbClr val="C00000"/>
                </a:solidFill>
                <a:effectLst/>
              </a:rPr>
              <a:t> 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9065" y="1120075"/>
            <a:ext cx="11811000" cy="5486400"/>
          </a:xfrm>
        </p:spPr>
        <p:txBody>
          <a:bodyPr>
            <a:normAutofit/>
          </a:bodyPr>
          <a:lstStyle/>
          <a:p>
            <a:r>
              <a:rPr lang="ru-RU" sz="2400" b="1" dirty="0"/>
              <a:t>Таблица 3. Задания с разным типом научного знания и качество их выполнения</a:t>
            </a:r>
            <a:r>
              <a:rPr lang="ru-RU" sz="2400" dirty="0">
                <a:effectLst/>
              </a:rPr>
              <a:t> </a:t>
            </a:r>
            <a:endParaRPr lang="ru-RU" sz="2400" dirty="0"/>
          </a:p>
        </p:txBody>
      </p:sp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568769"/>
            <a:ext cx="12001500" cy="939109"/>
          </a:xfrm>
          <a:prstGeom prst="rect">
            <a:avLst/>
          </a:prstGeom>
        </p:spPr>
      </p:pic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2349074"/>
            <a:ext cx="12001500" cy="273411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614160" y="5096504"/>
            <a:ext cx="552971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Наиболее простыми оказались задания со знанием </a:t>
            </a:r>
          </a:p>
          <a:p>
            <a:r>
              <a:rPr lang="ru-RU" dirty="0"/>
              <a:t>научного содержания, менее со  знанием </a:t>
            </a:r>
          </a:p>
          <a:p>
            <a:r>
              <a:rPr lang="ru-RU" dirty="0"/>
              <a:t>разнообразных методов, а также стандартных </a:t>
            </a:r>
          </a:p>
          <a:p>
            <a:r>
              <a:rPr lang="ru-RU" dirty="0"/>
              <a:t>исследовательских процедур.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63615" y="5083192"/>
            <a:ext cx="550545" cy="936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72EA5239-E2F6-4048-B19A-1BE48B8863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549" y="3630074"/>
            <a:ext cx="4427670" cy="3168551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128155" y="6261208"/>
            <a:ext cx="4417621" cy="3452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Качество выполнения заданий с разным типом научного знания  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497784" y="1568769"/>
            <a:ext cx="1610591" cy="35144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6571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800" y="-117475"/>
            <a:ext cx="11836400" cy="132556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Анализ выполнения работы по характеристическим категориям заданий</a:t>
            </a:r>
            <a:r>
              <a:rPr lang="ru-RU" sz="2800" dirty="0">
                <a:solidFill>
                  <a:srgbClr val="C00000"/>
                </a:solidFill>
                <a:effectLst/>
              </a:rPr>
              <a:t> 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6700" y="1054100"/>
            <a:ext cx="11747500" cy="5435600"/>
          </a:xfrm>
        </p:spPr>
        <p:txBody>
          <a:bodyPr/>
          <a:lstStyle/>
          <a:p>
            <a:r>
              <a:rPr lang="ru-RU" sz="2400" b="1" dirty="0"/>
              <a:t>Таблица 3. Задания с разным типом контекста и качество их выполнения</a:t>
            </a:r>
            <a:endParaRPr lang="ru-RU" sz="2400" dirty="0"/>
          </a:p>
          <a:p>
            <a:endParaRPr lang="ru-RU" dirty="0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>
            <a:lum bright="-2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78697"/>
            <a:ext cx="12014200" cy="1875703"/>
          </a:xfrm>
          <a:prstGeom prst="rect">
            <a:avLst/>
          </a:prstGeom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92097" y="4380224"/>
            <a:ext cx="550545" cy="936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7042642" y="4380224"/>
            <a:ext cx="489243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Все обучающиеся справились с заданиями, в </a:t>
            </a:r>
          </a:p>
          <a:p>
            <a:r>
              <a:rPr lang="ru-RU" dirty="0"/>
              <a:t>которых контекстом были природные ресурсы. </a:t>
            </a:r>
          </a:p>
          <a:p>
            <a:r>
              <a:rPr lang="ru-RU" dirty="0"/>
              <a:t>Более сложными оказались с контекстом</a:t>
            </a:r>
          </a:p>
          <a:p>
            <a:r>
              <a:rPr lang="ru-RU" dirty="0"/>
              <a:t> – связь науки и технологий.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146FEFAC-E4A3-8E4E-8546-A6C8FDAC7B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700" y="3462737"/>
            <a:ext cx="6293786" cy="303530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9880269" y="1578697"/>
            <a:ext cx="2102303" cy="18757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961901" y="6115793"/>
            <a:ext cx="5530196" cy="3382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Качество выполнения заданий с разным типом контекста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63138" y="3895106"/>
            <a:ext cx="498763" cy="1781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688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489" y="249237"/>
            <a:ext cx="11830840" cy="132556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Анализ выполнения работы по характеристическим категориям заданий</a:t>
            </a:r>
            <a:r>
              <a:rPr lang="ru-RU" sz="2800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7500" y="1574800"/>
            <a:ext cx="11036300" cy="4602163"/>
          </a:xfrm>
        </p:spPr>
        <p:txBody>
          <a:bodyPr/>
          <a:lstStyle/>
          <a:p>
            <a:r>
              <a:rPr lang="ru-RU" sz="2400" b="1" dirty="0"/>
              <a:t>Таблица 4. Задания с разным форматом ответа и качество их выполнения</a:t>
            </a:r>
            <a:endParaRPr lang="ru-RU" sz="2400" dirty="0"/>
          </a:p>
          <a:p>
            <a:endParaRPr lang="ru-RU" dirty="0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89" y="2044700"/>
            <a:ext cx="11941260" cy="1816100"/>
          </a:xfrm>
          <a:prstGeom prst="rect">
            <a:avLst/>
          </a:prstGeom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86102" y="4380224"/>
            <a:ext cx="550545" cy="936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7820185" y="4418717"/>
            <a:ext cx="405431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Все учащиеся справились с заданиями,</a:t>
            </a:r>
          </a:p>
          <a:p>
            <a:r>
              <a:rPr lang="ru-RU" dirty="0"/>
              <a:t>где требуется для ответа выбрать один</a:t>
            </a:r>
          </a:p>
          <a:p>
            <a:r>
              <a:rPr lang="ru-RU" dirty="0"/>
              <a:t>или несколько ответов. Хуже –</a:t>
            </a:r>
          </a:p>
          <a:p>
            <a:r>
              <a:rPr lang="ru-RU" dirty="0"/>
              <a:t> с коротким и развернутым  ответом.  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8050D1A1-AB36-8A48-89A7-4130800CC8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500" y="3839411"/>
            <a:ext cx="6628732" cy="2875113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985652" y="6176963"/>
            <a:ext cx="4655127" cy="5375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Качество выполнения заданий с разной формой ответа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927771" y="2044700"/>
            <a:ext cx="2264229" cy="18161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7920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8363" y="197643"/>
            <a:ext cx="12013185" cy="132556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Анализ выполнения работы по характеристическим категориям заданий</a:t>
            </a:r>
            <a:r>
              <a:rPr lang="ru-RU" sz="2800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4354" y="1253331"/>
            <a:ext cx="10515600" cy="4351338"/>
          </a:xfrm>
        </p:spPr>
        <p:txBody>
          <a:bodyPr>
            <a:normAutofit/>
          </a:bodyPr>
          <a:lstStyle/>
          <a:p>
            <a:r>
              <a:rPr lang="ru-RU" sz="2400" b="1" dirty="0"/>
              <a:t>Таблица 5. Вопросы с разной степенью трудности и качество их выполнения</a:t>
            </a:r>
            <a:endParaRPr lang="ru-RU" sz="2400" dirty="0"/>
          </a:p>
          <a:p>
            <a:endParaRPr lang="ru-RU" sz="2400" dirty="0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2184400"/>
            <a:ext cx="12013184" cy="406400"/>
          </a:xfrm>
          <a:prstGeom prst="rect">
            <a:avLst/>
          </a:prstGeom>
        </p:spPr>
      </p:pic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99" y="2506662"/>
            <a:ext cx="12061601" cy="1155700"/>
          </a:xfrm>
          <a:prstGeom prst="rect">
            <a:avLst/>
          </a:prstGeom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11783" y="4380224"/>
            <a:ext cx="550545" cy="936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7160031" y="3698836"/>
            <a:ext cx="4743606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Все учащиеся выполнили одношаговую </a:t>
            </a:r>
          </a:p>
          <a:p>
            <a:r>
              <a:rPr lang="ru-RU" dirty="0"/>
              <a:t>процедуру: распознали термины, понятия, </a:t>
            </a:r>
          </a:p>
          <a:p>
            <a:r>
              <a:rPr lang="ru-RU" dirty="0"/>
              <a:t>или нашли единственную точку, содержащую </a:t>
            </a:r>
          </a:p>
          <a:p>
            <a:r>
              <a:rPr lang="ru-RU" dirty="0"/>
              <a:t>информацию, на графике или в таблице.</a:t>
            </a:r>
          </a:p>
          <a:p>
            <a:r>
              <a:rPr lang="ru-RU" dirty="0"/>
              <a:t>Но возникли проблемы в анализе сложной </a:t>
            </a:r>
          </a:p>
          <a:p>
            <a:r>
              <a:rPr lang="ru-RU" dirty="0"/>
              <a:t>информации или данных, обобщать или </a:t>
            </a:r>
          </a:p>
          <a:p>
            <a:r>
              <a:rPr lang="ru-RU" dirty="0"/>
              <a:t>оценивать доказательства, обосновывать, </a:t>
            </a:r>
          </a:p>
          <a:p>
            <a:r>
              <a:rPr lang="ru-RU" dirty="0"/>
              <a:t>формулировать выводы, учитывая разные </a:t>
            </a:r>
          </a:p>
          <a:p>
            <a:r>
              <a:rPr lang="ru-RU" dirty="0"/>
              <a:t>источники информации, разрабатывать план </a:t>
            </a:r>
          </a:p>
          <a:p>
            <a:r>
              <a:rPr lang="ru-RU" dirty="0"/>
              <a:t>или последовательность шагов, ведущих к </a:t>
            </a:r>
          </a:p>
          <a:p>
            <a:r>
              <a:rPr lang="ru-RU" dirty="0"/>
              <a:t>решению проблемы. 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C2ED2610-44A3-C447-95DE-65CA0D66CF6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1745" y="3604623"/>
            <a:ext cx="5374501" cy="3120151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282534" y="6092043"/>
            <a:ext cx="4120739" cy="5733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</a:rPr>
              <a:t>Качество выполнения заданий с разной степенью трудности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034649" y="2184400"/>
            <a:ext cx="2105535" cy="14202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687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4000" y="365125"/>
            <a:ext cx="11518900" cy="1325563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Выводы по результатам диагностической работы 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00150"/>
            <a:ext cx="10515600" cy="49768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/>
              <a:t>Работу выполнили 24 обучающихся.</a:t>
            </a:r>
          </a:p>
          <a:p>
            <a:pPr marL="514350" indent="-514350">
              <a:buAutoNum type="arabicPeriod"/>
            </a:pPr>
            <a:r>
              <a:rPr lang="ru-RU" sz="1800" dirty="0"/>
              <a:t>Полностью с работой справились 7 человек (29,2</a:t>
            </a:r>
            <a:r>
              <a:rPr lang="ru-RU" sz="1800" dirty="0">
                <a:sym typeface="Wingdings" pitchFamily="2" charset="2"/>
              </a:rPr>
              <a:t>). </a:t>
            </a:r>
          </a:p>
          <a:p>
            <a:pPr marL="514350" indent="-514350">
              <a:buAutoNum type="arabicPeriod"/>
            </a:pPr>
            <a:r>
              <a:rPr lang="ru-RU" sz="1800" dirty="0">
                <a:sym typeface="Wingdings" pitchFamily="2" charset="2"/>
              </a:rPr>
              <a:t>Минимальное количество заданий (2)  выполнили 2 учащихся (8,3%)</a:t>
            </a:r>
          </a:p>
          <a:p>
            <a:pPr marL="514350" indent="-514350">
              <a:buAutoNum type="arabicPeriod"/>
            </a:pPr>
            <a:r>
              <a:rPr lang="ru-RU" sz="1800" dirty="0">
                <a:sym typeface="Wingdings" pitchFamily="2" charset="2"/>
              </a:rPr>
              <a:t>Самый низкий процент учащихся справившихся с заданиями, которыми проверяется </a:t>
            </a:r>
            <a:r>
              <a:rPr lang="ru-RU" sz="1800" dirty="0" err="1">
                <a:sym typeface="Wingdings" pitchFamily="2" charset="2"/>
              </a:rPr>
              <a:t>сформированность</a:t>
            </a:r>
            <a:r>
              <a:rPr lang="ru-RU" sz="1800" dirty="0">
                <a:sym typeface="Wingdings" pitchFamily="2" charset="2"/>
              </a:rPr>
              <a:t> компетенций раскрывающий ЕНГ</a:t>
            </a:r>
            <a:r>
              <a:rPr lang="ru-RU" sz="1800" dirty="0"/>
              <a:t>:</a:t>
            </a:r>
          </a:p>
          <a:p>
            <a:pPr marL="0" indent="0">
              <a:buNone/>
            </a:pPr>
            <a:r>
              <a:rPr lang="ru-RU" sz="1800" dirty="0"/>
              <a:t>- выявлять и формулировать допущения, на которых строится то или иное научное рассуждение, а также    характеризовать сами типы научного текста: доказательство, рассуждение, допущение;</a:t>
            </a:r>
          </a:p>
          <a:p>
            <a:pPr marL="0" indent="0">
              <a:buNone/>
            </a:pPr>
            <a:r>
              <a:rPr lang="ru-RU" sz="1800" dirty="0"/>
              <a:t>-предлагать гипотезу для объяснения наблюдаемого явления;  </a:t>
            </a:r>
          </a:p>
          <a:p>
            <a:pPr marL="0" indent="0">
              <a:buNone/>
            </a:pPr>
            <a:r>
              <a:rPr lang="ru-RU" sz="1800" dirty="0"/>
              <a:t>-формулировать выводы на основе интерпретации данных, представленных в различных формах: графики, таблицы, диаграммы, фотографии, географические карты, </a:t>
            </a:r>
            <a:r>
              <a:rPr lang="ru-RU" sz="1800" dirty="0" err="1"/>
              <a:t>словесныи</a:t>
            </a:r>
            <a:r>
              <a:rPr lang="ru-RU" sz="1800" dirty="0"/>
              <a:t>̆ текст.</a:t>
            </a:r>
          </a:p>
          <a:p>
            <a:pPr marL="0" indent="0">
              <a:buNone/>
            </a:pPr>
            <a:r>
              <a:rPr lang="ru-RU" sz="1800" dirty="0"/>
              <a:t>4. Ниже процент учащихся, справившихся с заданиями  процедурного научного знания</a:t>
            </a:r>
          </a:p>
          <a:p>
            <a:pPr marL="0" indent="0">
              <a:buNone/>
            </a:pPr>
            <a:r>
              <a:rPr lang="ru-RU" sz="1800" dirty="0"/>
              <a:t>5. Вызвали затруднения у учащихся задания с контекстом – связи науки и технологий</a:t>
            </a:r>
          </a:p>
          <a:p>
            <a:pPr marL="0" indent="0">
              <a:buNone/>
            </a:pPr>
            <a:r>
              <a:rPr lang="ru-RU" sz="1800" dirty="0"/>
              <a:t>6. Сложнее стали задания с полным развернутым ответом и высоким познавательным уровнем.</a:t>
            </a:r>
          </a:p>
        </p:txBody>
      </p:sp>
    </p:spTree>
    <p:extLst>
      <p:ext uri="{BB962C8B-B14F-4D97-AF65-F5344CB8AC3E}">
        <p14:creationId xmlns:p14="http://schemas.microsoft.com/office/powerpoint/2010/main" val="1260977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ACFD481-C5F0-A84E-9D69-340331922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При анализе диагностической работы, проверяющей </a:t>
            </a:r>
            <a:r>
              <a:rPr lang="ru-RU" sz="2800" b="1" dirty="0" err="1">
                <a:solidFill>
                  <a:srgbClr val="C00000"/>
                </a:solidFill>
              </a:rPr>
              <a:t>сформированность</a:t>
            </a:r>
            <a:r>
              <a:rPr lang="ru-RU" sz="2800" b="1" dirty="0">
                <a:solidFill>
                  <a:srgbClr val="C00000"/>
                </a:solidFill>
              </a:rPr>
              <a:t> ЕНГ обратить внимание на: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DE76888-7515-384E-ABF3-84F3652F48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ru-RU" dirty="0" smtClean="0"/>
              <a:t>формировании </a:t>
            </a:r>
            <a:r>
              <a:rPr lang="ru-RU" dirty="0"/>
              <a:t>компетенций: интерпретация данных и использование научных доказательств для получения выводов;</a:t>
            </a:r>
          </a:p>
          <a:p>
            <a:pPr>
              <a:buFontTx/>
              <a:buChar char="-"/>
            </a:pPr>
            <a:r>
              <a:rPr lang="ru-RU" dirty="0" smtClean="0"/>
              <a:t>задания </a:t>
            </a:r>
            <a:r>
              <a:rPr lang="ru-RU" dirty="0"/>
              <a:t>требующие полного развернутого </a:t>
            </a:r>
            <a:r>
              <a:rPr lang="ru-RU" dirty="0" smtClean="0"/>
              <a:t>ответа;</a:t>
            </a:r>
          </a:p>
          <a:p>
            <a:pPr>
              <a:buFontTx/>
              <a:buChar char="-"/>
            </a:pPr>
            <a:r>
              <a:rPr lang="ru-RU" dirty="0" smtClean="0"/>
              <a:t>з</a:t>
            </a:r>
            <a:r>
              <a:rPr lang="ru-RU" dirty="0" smtClean="0"/>
              <a:t>адания с высоким познавательным уровнем: </a:t>
            </a:r>
            <a:r>
              <a:rPr lang="ru-RU" dirty="0"/>
              <a:t>анализировать сложную информацию или данные, обобщать или оценивать доказательства, обосновывать, формулировать выводы, учитывая разные источники информации, разрабатывать план или последовательность шагов, ведущих к решению проблемы. </a:t>
            </a:r>
          </a:p>
          <a:p>
            <a:pPr marL="0" indent="0">
              <a:buNone/>
            </a:pP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45939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076" y="15081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Информация о исследовании </a:t>
            </a:r>
            <a:br>
              <a:rPr lang="ru-RU" sz="2800" b="1" dirty="0">
                <a:solidFill>
                  <a:srgbClr val="C00000"/>
                </a:solidFill>
              </a:rPr>
            </a:br>
            <a:r>
              <a:rPr lang="ru-RU" sz="2800" b="1" dirty="0">
                <a:solidFill>
                  <a:srgbClr val="C00000"/>
                </a:solidFill>
              </a:rPr>
              <a:t>обучающихся по </a:t>
            </a:r>
            <a:r>
              <a:rPr lang="ru-RU" sz="2800" b="1" dirty="0" err="1">
                <a:solidFill>
                  <a:srgbClr val="C00000"/>
                </a:solidFill>
              </a:rPr>
              <a:t>сформированности</a:t>
            </a:r>
            <a:r>
              <a:rPr lang="ru-RU" sz="2800" b="1" dirty="0">
                <a:solidFill>
                  <a:srgbClr val="C00000"/>
                </a:solidFill>
              </a:rPr>
              <a:t> естественнонаучной грамотности  </a:t>
            </a: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3503461"/>
              </p:ext>
            </p:extLst>
          </p:nvPr>
        </p:nvGraphicFramePr>
        <p:xfrm>
          <a:off x="838200" y="1825625"/>
          <a:ext cx="10515600" cy="1889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/>
                        <a:t>Количество учащихся.</a:t>
                      </a:r>
                      <a:r>
                        <a:rPr lang="ru-RU" sz="2400" b="1" baseline="0" dirty="0"/>
                        <a:t> Образовательная организация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/>
                        <a:t>        Возраст учащихся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/>
                        <a:t>Источник заданий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/>
                        <a:t>24 обучающихся</a:t>
                      </a:r>
                      <a:r>
                        <a:rPr lang="ru-RU" sz="2000" baseline="0" dirty="0"/>
                        <a:t> </a:t>
                      </a:r>
                      <a:r>
                        <a:rPr lang="ru-RU" sz="2000" baseline="0" dirty="0" smtClean="0"/>
                        <a:t>МАОУ </a:t>
                      </a:r>
                      <a:r>
                        <a:rPr lang="ru-RU" sz="2000" baseline="0" dirty="0"/>
                        <a:t>Гимназии №1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14-15 лет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ФИПИ,</a:t>
                      </a:r>
                      <a:r>
                        <a:rPr lang="ru-RU" sz="2000" baseline="0" dirty="0"/>
                        <a:t> первый вариант заданий для 8-х классов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3996" y="150812"/>
            <a:ext cx="1948004" cy="966787"/>
          </a:xfrm>
          <a:prstGeom prst="rect">
            <a:avLst/>
          </a:prstGeom>
        </p:spPr>
      </p:pic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800" y="4263975"/>
            <a:ext cx="1282700" cy="162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903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Концептуальные рамки для разработки измерительных материалов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6437" y="1690688"/>
            <a:ext cx="10515600" cy="4351338"/>
          </a:xfrm>
        </p:spPr>
        <p:txBody>
          <a:bodyPr/>
          <a:lstStyle/>
          <a:p>
            <a:r>
              <a:rPr lang="ru-RU" b="1" dirty="0" err="1"/>
              <a:t>Компетентностная</a:t>
            </a:r>
            <a:r>
              <a:rPr lang="ru-RU" b="1" dirty="0"/>
              <a:t> область </a:t>
            </a:r>
            <a:r>
              <a:rPr lang="ru-RU" b="1" dirty="0" err="1"/>
              <a:t>естественнонаучнои</a:t>
            </a:r>
            <a:r>
              <a:rPr lang="ru-RU" b="1" dirty="0"/>
              <a:t>̆ грамотности</a:t>
            </a:r>
            <a:r>
              <a:rPr lang="ru-RU" dirty="0">
                <a:effectLst/>
              </a:rPr>
              <a:t> </a:t>
            </a:r>
          </a:p>
          <a:p>
            <a:r>
              <a:rPr lang="ru-RU" b="1" dirty="0"/>
              <a:t>Тип научного знания</a:t>
            </a:r>
            <a:r>
              <a:rPr lang="ru-RU" dirty="0">
                <a:effectLst/>
              </a:rPr>
              <a:t> </a:t>
            </a:r>
          </a:p>
          <a:p>
            <a:r>
              <a:rPr lang="ru-RU" b="1" dirty="0"/>
              <a:t>Контекст</a:t>
            </a:r>
            <a:r>
              <a:rPr lang="ru-RU" dirty="0">
                <a:effectLst/>
              </a:rPr>
              <a:t> </a:t>
            </a:r>
          </a:p>
          <a:p>
            <a:r>
              <a:rPr lang="ru-RU" b="1" dirty="0"/>
              <a:t>Формат задания</a:t>
            </a:r>
            <a:r>
              <a:rPr lang="ru-RU" dirty="0">
                <a:effectLst/>
              </a:rPr>
              <a:t> </a:t>
            </a:r>
          </a:p>
          <a:p>
            <a:r>
              <a:rPr lang="ru-RU" b="1" dirty="0"/>
              <a:t>Познавательный уровень</a:t>
            </a:r>
            <a:r>
              <a:rPr lang="ru-RU" dirty="0">
                <a:effectLst/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739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Примеры заданий направленные на формирование умений и их характеристика</a:t>
            </a: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70688" y="1060704"/>
            <a:ext cx="11643360" cy="57972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/>
              <a:t>Хлорирование воды </a:t>
            </a:r>
            <a:endParaRPr lang="ru-RU" sz="2000" dirty="0"/>
          </a:p>
          <a:p>
            <a:pPr>
              <a:buNone/>
            </a:pPr>
            <a:r>
              <a:rPr lang="ru-RU" sz="2000" dirty="0"/>
              <a:t>    В одном из сюжетов программы «Доброе утро» телеканала ОРТ ведущий, рассказывая об использовании водопроводной воды, так сформулировал одну из своих мыслей: «Кипячение не убивает хлор в воде». И действительно, для обработки питьевой воды применяют свободный хлор, следы которого остаются в воде в растворённом виде, и мы нередко чувствуем этот запах.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pPr>
              <a:buNone/>
            </a:pPr>
            <a:r>
              <a:rPr lang="ru-RU" sz="2000" dirty="0"/>
              <a:t>    Свободный хлор (в виде простого вещества) улетучивается даже при отстаивании воды, а тем более при кипячении. Но хлор ещё вступает во взаимодействие с органическими соединениями, которые присутствуют в водопроводной воде. При кипячении воды эти хлорсодержащие соединения практически не разрушаются и могут негативно влиять на организм человека, вызывая изменения в обмене веществ, а также сбой иммунной и гормональной систем.</a:t>
            </a:r>
          </a:p>
          <a:p>
            <a:pPr>
              <a:buNone/>
            </a:pPr>
            <a:endParaRPr lang="ru-RU" sz="2000" dirty="0"/>
          </a:p>
          <a:p>
            <a:pPr>
              <a:buNone/>
            </a:pPr>
            <a:r>
              <a:rPr lang="en-US" sz="2000" dirty="0"/>
              <a:t>https://fipi.ru/</a:t>
            </a:r>
            <a:endParaRPr lang="ru-RU" sz="2000" dirty="0"/>
          </a:p>
        </p:txBody>
      </p:sp>
      <p:pic>
        <p:nvPicPr>
          <p:cNvPr id="6" name="Рисунок 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0688" y="2585629"/>
            <a:ext cx="1562100" cy="1394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10640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Примеры заданий направленные на формирование умений и их характеристика</a:t>
            </a:r>
            <a:r>
              <a:rPr lang="ru-RU" sz="2800" dirty="0">
                <a:solidFill>
                  <a:srgbClr val="C00000"/>
                </a:solidFill>
              </a:rPr>
              <a:t/>
            </a:r>
            <a:br>
              <a:rPr lang="ru-RU" sz="2800" dirty="0">
                <a:solidFill>
                  <a:srgbClr val="C00000"/>
                </a:solidFill>
              </a:rPr>
            </a:b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lum bright="-2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03" y="1033569"/>
            <a:ext cx="12000597" cy="3024279"/>
          </a:xfrm>
        </p:spPr>
      </p:pic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3">
            <a:lum bright="-2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03" y="4057846"/>
            <a:ext cx="12005254" cy="2800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371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Примеры заданий направленные на формирование умений и их характеристика</a:t>
            </a:r>
            <a:r>
              <a:rPr lang="ru-RU" sz="2800" dirty="0">
                <a:solidFill>
                  <a:srgbClr val="C00000"/>
                </a:solidFill>
              </a:rPr>
              <a:t/>
            </a:r>
            <a:br>
              <a:rPr lang="ru-RU" sz="2800" dirty="0">
                <a:solidFill>
                  <a:srgbClr val="C00000"/>
                </a:solidFill>
              </a:rPr>
            </a:b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70688" y="1194816"/>
            <a:ext cx="11801402" cy="507187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1900" dirty="0"/>
              <a:t>     Температура верхних </a:t>
            </a:r>
            <a:r>
              <a:rPr lang="ru-RU" sz="1900" dirty="0" err="1"/>
              <a:t>слоёв</a:t>
            </a:r>
            <a:r>
              <a:rPr lang="ru-RU" sz="1900" dirty="0"/>
              <a:t> грунта зависит в основном от внешних факторов – солнечного освещения и температуры воздуха. Летом и </a:t>
            </a:r>
            <a:r>
              <a:rPr lang="ru-RU" sz="1900" dirty="0" err="1"/>
              <a:t>днём</a:t>
            </a:r>
            <a:r>
              <a:rPr lang="ru-RU" sz="1900" dirty="0"/>
              <a:t> грунт до </a:t>
            </a:r>
            <a:r>
              <a:rPr lang="ru-RU" sz="1900" dirty="0" err="1"/>
              <a:t>определённых</a:t>
            </a:r>
            <a:r>
              <a:rPr lang="ru-RU" sz="1900" dirty="0"/>
              <a:t> глубин прогревается, а </a:t>
            </a:r>
            <a:r>
              <a:rPr lang="ru-RU" sz="1900" dirty="0" err="1"/>
              <a:t>зимои</a:t>
            </a:r>
            <a:r>
              <a:rPr lang="ru-RU" sz="1900" dirty="0"/>
              <a:t>̆ и ночью охлаждается вслед за изменением температуры воздуха и с некоторым запаздыванием, нарастающим с </a:t>
            </a:r>
            <a:r>
              <a:rPr lang="ru-RU" sz="1900" dirty="0" err="1"/>
              <a:t>глубинои</a:t>
            </a:r>
            <a:r>
              <a:rPr lang="ru-RU" sz="1900" dirty="0"/>
              <a:t>̆. Влияние суточных колебаний температуры воздуха заканчивается на глубинах от единиц до нескольких десятков сантиметров. Сезонные колебания захватывают более глубокие пласты грунта – до десятков метров. На </a:t>
            </a:r>
            <a:r>
              <a:rPr lang="ru-RU" sz="1900" dirty="0" err="1"/>
              <a:t>некоторои</a:t>
            </a:r>
            <a:r>
              <a:rPr lang="ru-RU" sz="1900" dirty="0"/>
              <a:t>̆ глубине – от десятков до сотен метров – температура грунта держится </a:t>
            </a:r>
            <a:r>
              <a:rPr lang="ru-RU" sz="1900" dirty="0" err="1"/>
              <a:t>постояннои</a:t>
            </a:r>
            <a:r>
              <a:rPr lang="ru-RU" sz="1900" dirty="0"/>
              <a:t>̆, </a:t>
            </a:r>
            <a:r>
              <a:rPr lang="ru-RU" sz="1900" dirty="0" err="1"/>
              <a:t>равнои</a:t>
            </a:r>
            <a:r>
              <a:rPr lang="ru-RU" sz="1900" dirty="0"/>
              <a:t>̆ </a:t>
            </a:r>
            <a:r>
              <a:rPr lang="ru-RU" sz="1900" dirty="0" err="1"/>
              <a:t>среднегодовои</a:t>
            </a:r>
            <a:r>
              <a:rPr lang="ru-RU" sz="1900" dirty="0"/>
              <a:t>̆ температуре воздуха у поверхности Земли. В этом легко убедиться, спустившись в достаточно глубокую пещеру. На рисунке 1 </a:t>
            </a:r>
            <a:r>
              <a:rPr lang="ru-RU" sz="1900" dirty="0" err="1"/>
              <a:t>приведён</a:t>
            </a:r>
            <a:r>
              <a:rPr lang="ru-RU" sz="1900" dirty="0"/>
              <a:t> график изменения температуры грунта с </a:t>
            </a:r>
            <a:r>
              <a:rPr lang="ru-RU" sz="1900" dirty="0" err="1"/>
              <a:t>глубинои</a:t>
            </a:r>
            <a:r>
              <a:rPr lang="ru-RU" sz="1900" dirty="0"/>
              <a:t>̆ для </a:t>
            </a:r>
            <a:r>
              <a:rPr lang="ru-RU" sz="1900" dirty="0" err="1"/>
              <a:t>четырёх</a:t>
            </a:r>
            <a:r>
              <a:rPr lang="ru-RU" sz="1900" dirty="0"/>
              <a:t> </a:t>
            </a:r>
            <a:r>
              <a:rPr lang="ru-RU" sz="1900" dirty="0" err="1"/>
              <a:t>днеи</a:t>
            </a:r>
            <a:r>
              <a:rPr lang="ru-RU" sz="1900" dirty="0"/>
              <a:t>̆ разных месяцев года, </a:t>
            </a:r>
            <a:r>
              <a:rPr lang="ru-RU" sz="1900" dirty="0" err="1"/>
              <a:t>построенныи</a:t>
            </a:r>
            <a:r>
              <a:rPr lang="ru-RU" sz="1900" dirty="0"/>
              <a:t>̆ по результатам измерений в </a:t>
            </a:r>
            <a:r>
              <a:rPr lang="ru-RU" sz="1900" dirty="0" err="1"/>
              <a:t>однои</a:t>
            </a:r>
            <a:r>
              <a:rPr lang="ru-RU" sz="1900" dirty="0"/>
              <a:t>̆ и той же местности. </a:t>
            </a:r>
          </a:p>
          <a:p>
            <a:endParaRPr lang="ru-RU" sz="1900" dirty="0"/>
          </a:p>
          <a:p>
            <a:endParaRPr lang="ru-RU" sz="2100" dirty="0"/>
          </a:p>
          <a:p>
            <a:pPr>
              <a:buNone/>
            </a:pPr>
            <a:endParaRPr lang="ru-RU" sz="2100" dirty="0"/>
          </a:p>
          <a:p>
            <a:pPr>
              <a:buNone/>
            </a:pPr>
            <a:r>
              <a:rPr lang="ru-RU" sz="2100" dirty="0"/>
              <a:t>    </a:t>
            </a:r>
            <a:r>
              <a:rPr lang="ru-RU" sz="2100" dirty="0" err="1"/>
              <a:t>Зимои</a:t>
            </a:r>
            <a:r>
              <a:rPr lang="ru-RU" sz="2100" dirty="0"/>
              <a:t>̆ грунт в </a:t>
            </a:r>
            <a:r>
              <a:rPr lang="ru-RU" sz="2100" dirty="0" err="1"/>
              <a:t>нашеи</a:t>
            </a:r>
            <a:r>
              <a:rPr lang="ru-RU" sz="2100" dirty="0"/>
              <a:t>̆ стране промерзает. Глубина промерзания грунта может в зависимости от региона РФ и локальных условий меняться в широких пределах. Наблюдениями за </a:t>
            </a:r>
            <a:r>
              <a:rPr lang="ru-RU" sz="2100" dirty="0" err="1"/>
              <a:t>глубинои</a:t>
            </a:r>
            <a:r>
              <a:rPr lang="ru-RU" sz="2100" dirty="0"/>
              <a:t>̆ промерзания грунтов установлено, что влажные глины и суглинки промерзают заметно меньше, чем супеси, мелкие и пылеватые пески, а крупные пески и крупнообломочные грунты промерзают ещё больше, чем супеси и пылеватые пески.                                                                                                                                                                                                                   На рисунке 2 приведена карта, на </a:t>
            </a:r>
            <a:r>
              <a:rPr lang="ru-RU" sz="2100" dirty="0" err="1"/>
              <a:t>которои</a:t>
            </a:r>
            <a:r>
              <a:rPr lang="ru-RU" sz="2100" dirty="0"/>
              <a:t>̆ показаны изолинии промерзания суглинистых грунтов в </a:t>
            </a:r>
            <a:r>
              <a:rPr lang="ru-RU" sz="2100" dirty="0" err="1"/>
              <a:t>нашеи</a:t>
            </a:r>
            <a:r>
              <a:rPr lang="ru-RU" sz="2100" dirty="0"/>
              <a:t>̆ стране. Глубина промерзания указана в сантиметрах.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7" name="Изображение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39" y="3178604"/>
            <a:ext cx="1701241" cy="1222216"/>
          </a:xfrm>
          <a:prstGeom prst="rect">
            <a:avLst/>
          </a:prstGeom>
        </p:spPr>
      </p:pic>
      <p:pic>
        <p:nvPicPr>
          <p:cNvPr id="8" name="Изображение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096" y="5888737"/>
            <a:ext cx="1441704" cy="95843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29539" y="6266688"/>
            <a:ext cx="15551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https://fipi.ru/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7596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47492"/>
            <a:ext cx="12420600" cy="1325563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Примеры заданий направленные на формирование умений и их характеристика</a:t>
            </a:r>
            <a:r>
              <a:rPr lang="ru-RU" sz="2000" dirty="0">
                <a:solidFill>
                  <a:srgbClr val="C00000"/>
                </a:solidFill>
              </a:rPr>
              <a:t/>
            </a:r>
            <a:br>
              <a:rPr lang="ru-RU" sz="2000" dirty="0">
                <a:solidFill>
                  <a:srgbClr val="C00000"/>
                </a:solidFill>
              </a:rPr>
            </a:br>
            <a:endParaRPr lang="ru-RU" sz="2000" dirty="0">
              <a:solidFill>
                <a:srgbClr val="C0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lum bright="-2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954" y="3628309"/>
            <a:ext cx="10197846" cy="3186827"/>
          </a:xfrm>
        </p:spPr>
      </p:pic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3">
            <a:lum bright="-20000" contrast="3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74954" y="415290"/>
            <a:ext cx="10197846" cy="3296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143847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799" y="365125"/>
            <a:ext cx="11707757" cy="132556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Примеры заданий направленные на формирование умений и их характеристика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lum bright="-2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21" y="1486694"/>
            <a:ext cx="11835579" cy="1739106"/>
          </a:xfrm>
        </p:spPr>
      </p:pic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3">
            <a:lum bright="-2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21" y="3384296"/>
            <a:ext cx="11922836" cy="2159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04799" y="6083808"/>
            <a:ext cx="15551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https://fipi.ru/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3054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1062</TotalTime>
  <Words>1425</Words>
  <Application>Microsoft Macintosh PowerPoint</Application>
  <PresentationFormat>Широкоэкранный</PresentationFormat>
  <Paragraphs>154</Paragraphs>
  <Slides>27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2" baseType="lpstr">
      <vt:lpstr>Calibri</vt:lpstr>
      <vt:lpstr>Calibri Light</vt:lpstr>
      <vt:lpstr>Wingdings</vt:lpstr>
      <vt:lpstr>Arial</vt:lpstr>
      <vt:lpstr>Тема Office</vt:lpstr>
      <vt:lpstr>Представление результатов мониторинга по сформированности естественнонаучной грамотности </vt:lpstr>
      <vt:lpstr>Цель диагностического исследования</vt:lpstr>
      <vt:lpstr>Информация о исследовании  обучающихся по сформированности естественнонаучной грамотности  </vt:lpstr>
      <vt:lpstr>Концептуальные рамки для разработки измерительных материалов</vt:lpstr>
      <vt:lpstr>Примеры заданий направленные на формирование умений и их характеристика </vt:lpstr>
      <vt:lpstr>Примеры заданий направленные на формирование умений и их характеристика </vt:lpstr>
      <vt:lpstr>Примеры заданий направленные на формирование умений и их характеристика </vt:lpstr>
      <vt:lpstr>Примеры заданий направленные на формирование умений и их характеристика </vt:lpstr>
      <vt:lpstr>Примеры заданий направленные на формирование умений и их характеристика </vt:lpstr>
      <vt:lpstr>Примеры заданий направленные на формирование умений и их характеристика </vt:lpstr>
      <vt:lpstr>Примеры заданий направленные на формирование умений и их характеристика </vt:lpstr>
      <vt:lpstr>Примеры заданий направленные на формирование умений и их характеристика </vt:lpstr>
      <vt:lpstr>Примеры заданий направленные на формирование умений и их характеристика </vt:lpstr>
      <vt:lpstr>Примеры заданий направленные на формирование умений и их характеристика </vt:lpstr>
      <vt:lpstr>Презентация PowerPoint</vt:lpstr>
      <vt:lpstr>Планируемые результаты формирования ЕНГ</vt:lpstr>
      <vt:lpstr>Планируемые результаты формирования ЕНГ</vt:lpstr>
      <vt:lpstr>Анализ выполнения работы по характеристическим категориям заданий </vt:lpstr>
      <vt:lpstr>Анализ выполнения работы по характеристическим категориям заданий </vt:lpstr>
      <vt:lpstr>Анализ выполнения работы по характеристическим категориям заданий </vt:lpstr>
      <vt:lpstr>Анализ выполнения работы по характеристическим категориям заданий </vt:lpstr>
      <vt:lpstr>Анализ выполнения работы по характеристическим категориям заданий </vt:lpstr>
      <vt:lpstr>Анализ выполнения работы по характеристическим категориям заданий </vt:lpstr>
      <vt:lpstr>Анализ выполнения работы по характеристическим категориям заданий </vt:lpstr>
      <vt:lpstr>Анализ выполнения работы по характеристическим категориям заданий </vt:lpstr>
      <vt:lpstr>Выводы по результатам диагностической работы  </vt:lpstr>
      <vt:lpstr>При анализе диагностической работы, проверяющей сформированность ЕНГ обратить внимание на: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Представление результатов мониторинга по сформированости естественнонаучной грамотности</dc:title>
  <dc:creator>Пользователь Microsoft Office</dc:creator>
  <cp:lastModifiedBy>Пользователь Microsoft Office</cp:lastModifiedBy>
  <cp:revision>57</cp:revision>
  <dcterms:created xsi:type="dcterms:W3CDTF">2021-11-06T13:22:09Z</dcterms:created>
  <dcterms:modified xsi:type="dcterms:W3CDTF">2022-08-17T13:43:39Z</dcterms:modified>
</cp:coreProperties>
</file>